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6"/>
  </p:notesMasterIdLst>
  <p:sldIdLst>
    <p:sldId id="635" r:id="rId2"/>
    <p:sldId id="657" r:id="rId3"/>
    <p:sldId id="681" r:id="rId4"/>
    <p:sldId id="697" r:id="rId5"/>
    <p:sldId id="669" r:id="rId6"/>
    <p:sldId id="670" r:id="rId7"/>
    <p:sldId id="671" r:id="rId8"/>
    <p:sldId id="673" r:id="rId9"/>
    <p:sldId id="674" r:id="rId10"/>
    <p:sldId id="672" r:id="rId11"/>
    <p:sldId id="677" r:id="rId12"/>
    <p:sldId id="678" r:id="rId13"/>
    <p:sldId id="682" r:id="rId14"/>
    <p:sldId id="683" r:id="rId15"/>
    <p:sldId id="684" r:id="rId16"/>
    <p:sldId id="685" r:id="rId17"/>
    <p:sldId id="686" r:id="rId18"/>
    <p:sldId id="687" r:id="rId19"/>
    <p:sldId id="688" r:id="rId20"/>
    <p:sldId id="690" r:id="rId21"/>
    <p:sldId id="692" r:id="rId22"/>
    <p:sldId id="693" r:id="rId23"/>
    <p:sldId id="695" r:id="rId24"/>
    <p:sldId id="694" r:id="rId25"/>
  </p:sldIdLst>
  <p:sldSz cx="12192000" cy="6858000"/>
  <p:notesSz cx="6858000" cy="9144000"/>
  <p:defaultTextStyle>
    <a:defPPr>
      <a:defRPr lang="de-DE"/>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lruba Memişoğlu" initials="DM" lastIdx="0" clrIdx="0">
    <p:extLst>
      <p:ext uri="{19B8F6BF-5375-455C-9EA6-DF929625EA0E}">
        <p15:presenceInfo xmlns:p15="http://schemas.microsoft.com/office/powerpoint/2012/main" userId="S-1-5-21-2388202239-3538787356-3256464325-93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3CC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434" autoAdjust="0"/>
  </p:normalViewPr>
  <p:slideViewPr>
    <p:cSldViewPr snapToObjects="1">
      <p:cViewPr varScale="1">
        <p:scale>
          <a:sx n="62" d="100"/>
          <a:sy n="62" d="100"/>
        </p:scale>
        <p:origin x="800" y="44"/>
      </p:cViewPr>
      <p:guideLst>
        <p:guide orient="horz" pos="2160"/>
        <p:guide pos="3840"/>
      </p:guideLst>
    </p:cSldViewPr>
  </p:slideViewPr>
  <p:outlineViewPr>
    <p:cViewPr>
      <p:scale>
        <a:sx n="33" d="100"/>
        <a:sy n="33" d="100"/>
      </p:scale>
      <p:origin x="0" y="-33996"/>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EF463-3707-42CC-B27C-E2C83B8B590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60CA1C24-DA02-462A-88B5-5ACBAD5BA6B2}">
      <dgm:prSet phldrT="[Metin]">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tr-TR" dirty="0" err="1">
              <a:solidFill>
                <a:schemeClr val="bg1"/>
              </a:solidFill>
            </a:rPr>
            <a:t>Key</a:t>
          </a:r>
          <a:r>
            <a:rPr lang="tr-TR" dirty="0">
              <a:solidFill>
                <a:schemeClr val="bg1"/>
              </a:solidFill>
            </a:rPr>
            <a:t> Management </a:t>
          </a:r>
          <a:r>
            <a:rPr lang="tr-TR" dirty="0" err="1">
              <a:solidFill>
                <a:schemeClr val="bg1"/>
              </a:solidFill>
            </a:rPr>
            <a:t>Principles</a:t>
          </a:r>
          <a:endParaRPr lang="tr-TR" dirty="0">
            <a:solidFill>
              <a:schemeClr val="bg1"/>
            </a:solidFill>
          </a:endParaRPr>
        </a:p>
      </dgm:t>
    </dgm:pt>
    <dgm:pt modelId="{DE4D2954-1198-4AAC-9057-DF3FE41A0307}" type="parTrans" cxnId="{147F5F7C-1DD8-4CE0-BB5D-136D00D89AA0}">
      <dgm:prSet/>
      <dgm:spPr/>
      <dgm:t>
        <a:bodyPr/>
        <a:lstStyle/>
        <a:p>
          <a:endParaRPr lang="tr-TR"/>
        </a:p>
      </dgm:t>
    </dgm:pt>
    <dgm:pt modelId="{6E3CE6A6-603C-4AC7-A6C2-B0F7526FE6FB}" type="sibTrans" cxnId="{147F5F7C-1DD8-4CE0-BB5D-136D00D89AA0}">
      <dgm:prSet/>
      <dgm:spPr/>
      <dgm:t>
        <a:bodyPr/>
        <a:lstStyle/>
        <a:p>
          <a:endParaRPr lang="tr-TR"/>
        </a:p>
      </dgm:t>
    </dgm:pt>
    <dgm:pt modelId="{413D224E-61EE-43F4-ADBD-C3EA55BBA674}">
      <dgm:prSet phldrT="[Metin]">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tr-TR" dirty="0" err="1">
              <a:solidFill>
                <a:schemeClr val="bg1"/>
              </a:solidFill>
            </a:rPr>
            <a:t>Accountability</a:t>
          </a:r>
          <a:endParaRPr lang="tr-TR" dirty="0">
            <a:solidFill>
              <a:schemeClr val="bg1"/>
            </a:solidFill>
          </a:endParaRPr>
        </a:p>
      </dgm:t>
    </dgm:pt>
    <dgm:pt modelId="{BA1FE9EB-00A1-4EE6-B2CE-8976E6F207F2}" type="parTrans" cxnId="{B9746CEB-DD8F-4755-A45F-C4A819B947EB}">
      <dgm:prSet/>
      <dgm:spPr>
        <a:ln>
          <a:solidFill>
            <a:schemeClr val="accent6">
              <a:lumMod val="50000"/>
            </a:schemeClr>
          </a:solidFill>
        </a:ln>
      </dgm:spPr>
      <dgm:t>
        <a:bodyPr/>
        <a:lstStyle/>
        <a:p>
          <a:endParaRPr lang="tr-TR"/>
        </a:p>
      </dgm:t>
    </dgm:pt>
    <dgm:pt modelId="{2CABB018-2C2D-4120-A30B-C99C16531B56}" type="sibTrans" cxnId="{B9746CEB-DD8F-4755-A45F-C4A819B947EB}">
      <dgm:prSet/>
      <dgm:spPr/>
      <dgm:t>
        <a:bodyPr/>
        <a:lstStyle/>
        <a:p>
          <a:endParaRPr lang="tr-TR"/>
        </a:p>
      </dgm:t>
    </dgm:pt>
    <dgm:pt modelId="{016B38AE-1E94-476F-8272-8559DC9080DB}">
      <dgm:prSet phldrT="[Metin]">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tr-TR" dirty="0" err="1">
              <a:solidFill>
                <a:schemeClr val="bg1"/>
              </a:solidFill>
            </a:rPr>
            <a:t>National</a:t>
          </a:r>
          <a:r>
            <a:rPr lang="tr-TR" dirty="0">
              <a:solidFill>
                <a:schemeClr val="bg1"/>
              </a:solidFill>
            </a:rPr>
            <a:t> </a:t>
          </a:r>
          <a:r>
            <a:rPr lang="tr-TR" dirty="0" err="1">
              <a:solidFill>
                <a:schemeClr val="bg1"/>
              </a:solidFill>
            </a:rPr>
            <a:t>Ownership</a:t>
          </a:r>
          <a:endParaRPr lang="tr-TR" dirty="0">
            <a:solidFill>
              <a:schemeClr val="bg1"/>
            </a:solidFill>
          </a:endParaRPr>
        </a:p>
      </dgm:t>
    </dgm:pt>
    <dgm:pt modelId="{6F77DC2F-3859-4418-8F7F-75FF8EB00C08}" type="parTrans" cxnId="{861D869A-4847-48D2-87D4-0774009E595D}">
      <dgm:prSet/>
      <dgm:spPr/>
      <dgm:t>
        <a:bodyPr/>
        <a:lstStyle/>
        <a:p>
          <a:endParaRPr lang="tr-TR"/>
        </a:p>
      </dgm:t>
    </dgm:pt>
    <dgm:pt modelId="{F71BC00C-FA96-4740-9E65-B1F3BF33E342}" type="sibTrans" cxnId="{861D869A-4847-48D2-87D4-0774009E595D}">
      <dgm:prSet/>
      <dgm:spPr/>
      <dgm:t>
        <a:bodyPr/>
        <a:lstStyle/>
        <a:p>
          <a:endParaRPr lang="tr-TR"/>
        </a:p>
      </dgm:t>
    </dgm:pt>
    <dgm:pt modelId="{180A5079-E19F-49E6-8BD5-3D108CC370A9}">
      <dgm:prSet phldrT="[Metin]">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tr-TR" dirty="0" err="1">
              <a:solidFill>
                <a:schemeClr val="bg1"/>
              </a:solidFill>
            </a:rPr>
            <a:t>Inclusiveness</a:t>
          </a:r>
          <a:endParaRPr lang="tr-TR" dirty="0">
            <a:solidFill>
              <a:schemeClr val="bg1"/>
            </a:solidFill>
          </a:endParaRPr>
        </a:p>
      </dgm:t>
    </dgm:pt>
    <dgm:pt modelId="{21D5BD86-645B-4694-B8FE-EB0529BAD175}" type="parTrans" cxnId="{482D01D8-3ECA-41CA-8FD7-0C152ED3CA5C}">
      <dgm:prSet/>
      <dgm:spPr>
        <a:ln>
          <a:solidFill>
            <a:schemeClr val="accent6">
              <a:lumMod val="50000"/>
            </a:schemeClr>
          </a:solidFill>
        </a:ln>
      </dgm:spPr>
      <dgm:t>
        <a:bodyPr/>
        <a:lstStyle/>
        <a:p>
          <a:endParaRPr lang="tr-TR"/>
        </a:p>
      </dgm:t>
    </dgm:pt>
    <dgm:pt modelId="{D009BCC3-53A1-47CC-8C2A-02FBE85EE352}" type="sibTrans" cxnId="{482D01D8-3ECA-41CA-8FD7-0C152ED3CA5C}">
      <dgm:prSet/>
      <dgm:spPr/>
      <dgm:t>
        <a:bodyPr/>
        <a:lstStyle/>
        <a:p>
          <a:endParaRPr lang="tr-TR"/>
        </a:p>
      </dgm:t>
    </dgm:pt>
    <dgm:pt modelId="{90DA0075-4DDA-45C6-B062-D2ED7E0D03EE}" type="pres">
      <dgm:prSet presAssocID="{FF5EF463-3707-42CC-B27C-E2C83B8B590E}" presName="Name0" presStyleCnt="0">
        <dgm:presLayoutVars>
          <dgm:chPref val="1"/>
          <dgm:dir/>
          <dgm:animOne val="branch"/>
          <dgm:animLvl val="lvl"/>
          <dgm:resizeHandles val="exact"/>
        </dgm:presLayoutVars>
      </dgm:prSet>
      <dgm:spPr/>
    </dgm:pt>
    <dgm:pt modelId="{B6B40FFD-BD5B-426E-ACF6-2136FEF74FA5}" type="pres">
      <dgm:prSet presAssocID="{60CA1C24-DA02-462A-88B5-5ACBAD5BA6B2}" presName="root1" presStyleCnt="0"/>
      <dgm:spPr/>
    </dgm:pt>
    <dgm:pt modelId="{50241057-E8CF-492F-852B-B7E74666C2BC}" type="pres">
      <dgm:prSet presAssocID="{60CA1C24-DA02-462A-88B5-5ACBAD5BA6B2}" presName="LevelOneTextNode" presStyleLbl="node0" presStyleIdx="0" presStyleCnt="1" custScaleY="81847">
        <dgm:presLayoutVars>
          <dgm:chPref val="3"/>
        </dgm:presLayoutVars>
      </dgm:prSet>
      <dgm:spPr>
        <a:prstGeom prst="flowChartAlternateProcess">
          <a:avLst/>
        </a:prstGeom>
      </dgm:spPr>
    </dgm:pt>
    <dgm:pt modelId="{8579F0BA-F6A2-4F8D-BE94-E96219A7330D}" type="pres">
      <dgm:prSet presAssocID="{60CA1C24-DA02-462A-88B5-5ACBAD5BA6B2}" presName="level2hierChild" presStyleCnt="0"/>
      <dgm:spPr/>
    </dgm:pt>
    <dgm:pt modelId="{05EED623-4279-45FF-B1BF-45DAB95BB3B6}" type="pres">
      <dgm:prSet presAssocID="{BA1FE9EB-00A1-4EE6-B2CE-8976E6F207F2}" presName="conn2-1" presStyleLbl="parChTrans1D2" presStyleIdx="0" presStyleCnt="3"/>
      <dgm:spPr/>
    </dgm:pt>
    <dgm:pt modelId="{45D6249C-2FF2-4D5B-AE20-84F205EA23BA}" type="pres">
      <dgm:prSet presAssocID="{BA1FE9EB-00A1-4EE6-B2CE-8976E6F207F2}" presName="connTx" presStyleLbl="parChTrans1D2" presStyleIdx="0" presStyleCnt="3"/>
      <dgm:spPr/>
    </dgm:pt>
    <dgm:pt modelId="{3C4A5B31-DFF5-449A-B6D9-A0E5A94F0043}" type="pres">
      <dgm:prSet presAssocID="{413D224E-61EE-43F4-ADBD-C3EA55BBA674}" presName="root2" presStyleCnt="0"/>
      <dgm:spPr/>
    </dgm:pt>
    <dgm:pt modelId="{26C515E5-743E-4DC1-A6E1-8757D8DE7FB5}" type="pres">
      <dgm:prSet presAssocID="{413D224E-61EE-43F4-ADBD-C3EA55BBA674}" presName="LevelTwoTextNode" presStyleLbl="node2" presStyleIdx="0" presStyleCnt="3" custLinFactNeighborX="-509" custLinFactNeighborY="-3880">
        <dgm:presLayoutVars>
          <dgm:chPref val="3"/>
        </dgm:presLayoutVars>
      </dgm:prSet>
      <dgm:spPr>
        <a:prstGeom prst="flowChartAlternateProcess">
          <a:avLst/>
        </a:prstGeom>
      </dgm:spPr>
    </dgm:pt>
    <dgm:pt modelId="{65B309D6-8FE0-4A20-883C-3BF0324B62B5}" type="pres">
      <dgm:prSet presAssocID="{413D224E-61EE-43F4-ADBD-C3EA55BBA674}" presName="level3hierChild" presStyleCnt="0"/>
      <dgm:spPr/>
    </dgm:pt>
    <dgm:pt modelId="{8C0B1D91-EC0E-48B5-AA2D-FD8F1F288239}" type="pres">
      <dgm:prSet presAssocID="{6F77DC2F-3859-4418-8F7F-75FF8EB00C08}" presName="conn2-1" presStyleLbl="parChTrans1D2" presStyleIdx="1" presStyleCnt="3"/>
      <dgm:spPr/>
    </dgm:pt>
    <dgm:pt modelId="{ADCE20E5-4C53-4481-BEFD-015FB92C60B2}" type="pres">
      <dgm:prSet presAssocID="{6F77DC2F-3859-4418-8F7F-75FF8EB00C08}" presName="connTx" presStyleLbl="parChTrans1D2" presStyleIdx="1" presStyleCnt="3"/>
      <dgm:spPr/>
    </dgm:pt>
    <dgm:pt modelId="{72148441-33BA-4465-86DC-8F8B05BB4BC3}" type="pres">
      <dgm:prSet presAssocID="{016B38AE-1E94-476F-8272-8559DC9080DB}" presName="root2" presStyleCnt="0"/>
      <dgm:spPr/>
    </dgm:pt>
    <dgm:pt modelId="{BDE8422E-1FA0-465D-AB94-8F7E6F776C12}" type="pres">
      <dgm:prSet presAssocID="{016B38AE-1E94-476F-8272-8559DC9080DB}" presName="LevelTwoTextNode" presStyleLbl="node2" presStyleIdx="1" presStyleCnt="3">
        <dgm:presLayoutVars>
          <dgm:chPref val="3"/>
        </dgm:presLayoutVars>
      </dgm:prSet>
      <dgm:spPr>
        <a:prstGeom prst="flowChartAlternateProcess">
          <a:avLst/>
        </a:prstGeom>
      </dgm:spPr>
    </dgm:pt>
    <dgm:pt modelId="{CED2D109-6187-4D17-8615-32A41B8805B2}" type="pres">
      <dgm:prSet presAssocID="{016B38AE-1E94-476F-8272-8559DC9080DB}" presName="level3hierChild" presStyleCnt="0"/>
      <dgm:spPr/>
    </dgm:pt>
    <dgm:pt modelId="{BADA42EA-4C65-42C6-BE3F-FCD7EE520966}" type="pres">
      <dgm:prSet presAssocID="{21D5BD86-645B-4694-B8FE-EB0529BAD175}" presName="conn2-1" presStyleLbl="parChTrans1D2" presStyleIdx="2" presStyleCnt="3"/>
      <dgm:spPr/>
    </dgm:pt>
    <dgm:pt modelId="{F6395950-8193-4BD8-B806-96C36E631DE1}" type="pres">
      <dgm:prSet presAssocID="{21D5BD86-645B-4694-B8FE-EB0529BAD175}" presName="connTx" presStyleLbl="parChTrans1D2" presStyleIdx="2" presStyleCnt="3"/>
      <dgm:spPr/>
    </dgm:pt>
    <dgm:pt modelId="{86777706-348B-4996-9EA8-469E85759379}" type="pres">
      <dgm:prSet presAssocID="{180A5079-E19F-49E6-8BD5-3D108CC370A9}" presName="root2" presStyleCnt="0"/>
      <dgm:spPr/>
    </dgm:pt>
    <dgm:pt modelId="{A6C68E88-C6B7-4FE8-A3A6-10E44520B2C9}" type="pres">
      <dgm:prSet presAssocID="{180A5079-E19F-49E6-8BD5-3D108CC370A9}" presName="LevelTwoTextNode" presStyleLbl="node2" presStyleIdx="2" presStyleCnt="3">
        <dgm:presLayoutVars>
          <dgm:chPref val="3"/>
        </dgm:presLayoutVars>
      </dgm:prSet>
      <dgm:spPr>
        <a:prstGeom prst="flowChartAlternateProcess">
          <a:avLst/>
        </a:prstGeom>
      </dgm:spPr>
    </dgm:pt>
    <dgm:pt modelId="{E16C8450-FFB5-423F-BE6C-E440E11BEF05}" type="pres">
      <dgm:prSet presAssocID="{180A5079-E19F-49E6-8BD5-3D108CC370A9}" presName="level3hierChild" presStyleCnt="0"/>
      <dgm:spPr/>
    </dgm:pt>
  </dgm:ptLst>
  <dgm:cxnLst>
    <dgm:cxn modelId="{41E22D20-3DA9-46B0-931C-FDDEAD22ED25}" type="presOf" srcId="{BA1FE9EB-00A1-4EE6-B2CE-8976E6F207F2}" destId="{05EED623-4279-45FF-B1BF-45DAB95BB3B6}" srcOrd="0" destOrd="0" presId="urn:microsoft.com/office/officeart/2008/layout/HorizontalMultiLevelHierarchy"/>
    <dgm:cxn modelId="{51A01D3D-B581-4FBA-89A0-D6D9C6EEF558}" type="presOf" srcId="{413D224E-61EE-43F4-ADBD-C3EA55BBA674}" destId="{26C515E5-743E-4DC1-A6E1-8757D8DE7FB5}" srcOrd="0" destOrd="0" presId="urn:microsoft.com/office/officeart/2008/layout/HorizontalMultiLevelHierarchy"/>
    <dgm:cxn modelId="{1DEA2D60-C556-442A-A3AA-047F6855D498}" type="presOf" srcId="{6F77DC2F-3859-4418-8F7F-75FF8EB00C08}" destId="{ADCE20E5-4C53-4481-BEFD-015FB92C60B2}" srcOrd="1" destOrd="0" presId="urn:microsoft.com/office/officeart/2008/layout/HorizontalMultiLevelHierarchy"/>
    <dgm:cxn modelId="{BB5DFA41-4185-43A6-8C80-6EB5D40EB053}" type="presOf" srcId="{21D5BD86-645B-4694-B8FE-EB0529BAD175}" destId="{BADA42EA-4C65-42C6-BE3F-FCD7EE520966}" srcOrd="0" destOrd="0" presId="urn:microsoft.com/office/officeart/2008/layout/HorizontalMultiLevelHierarchy"/>
    <dgm:cxn modelId="{1988B65A-5061-4D6F-BE97-F9555D08F002}" type="presOf" srcId="{6F77DC2F-3859-4418-8F7F-75FF8EB00C08}" destId="{8C0B1D91-EC0E-48B5-AA2D-FD8F1F288239}" srcOrd="0" destOrd="0" presId="urn:microsoft.com/office/officeart/2008/layout/HorizontalMultiLevelHierarchy"/>
    <dgm:cxn modelId="{147F5F7C-1DD8-4CE0-BB5D-136D00D89AA0}" srcId="{FF5EF463-3707-42CC-B27C-E2C83B8B590E}" destId="{60CA1C24-DA02-462A-88B5-5ACBAD5BA6B2}" srcOrd="0" destOrd="0" parTransId="{DE4D2954-1198-4AAC-9057-DF3FE41A0307}" sibTransId="{6E3CE6A6-603C-4AC7-A6C2-B0F7526FE6FB}"/>
    <dgm:cxn modelId="{DE23E285-FDD4-422F-838A-9A88AF342B4D}" type="presOf" srcId="{180A5079-E19F-49E6-8BD5-3D108CC370A9}" destId="{A6C68E88-C6B7-4FE8-A3A6-10E44520B2C9}" srcOrd="0" destOrd="0" presId="urn:microsoft.com/office/officeart/2008/layout/HorizontalMultiLevelHierarchy"/>
    <dgm:cxn modelId="{EF154B8D-FE0F-4222-8ABB-0B8060285A70}" type="presOf" srcId="{016B38AE-1E94-476F-8272-8559DC9080DB}" destId="{BDE8422E-1FA0-465D-AB94-8F7E6F776C12}" srcOrd="0" destOrd="0" presId="urn:microsoft.com/office/officeart/2008/layout/HorizontalMultiLevelHierarchy"/>
    <dgm:cxn modelId="{861D869A-4847-48D2-87D4-0774009E595D}" srcId="{60CA1C24-DA02-462A-88B5-5ACBAD5BA6B2}" destId="{016B38AE-1E94-476F-8272-8559DC9080DB}" srcOrd="1" destOrd="0" parTransId="{6F77DC2F-3859-4418-8F7F-75FF8EB00C08}" sibTransId="{F71BC00C-FA96-4740-9E65-B1F3BF33E342}"/>
    <dgm:cxn modelId="{43408FA5-FFA9-4F51-B35E-141AB24BF78C}" type="presOf" srcId="{FF5EF463-3707-42CC-B27C-E2C83B8B590E}" destId="{90DA0075-4DDA-45C6-B062-D2ED7E0D03EE}" srcOrd="0" destOrd="0" presId="urn:microsoft.com/office/officeart/2008/layout/HorizontalMultiLevelHierarchy"/>
    <dgm:cxn modelId="{3578ACB0-A56E-46D0-BD87-35D64A4D78D4}" type="presOf" srcId="{BA1FE9EB-00A1-4EE6-B2CE-8976E6F207F2}" destId="{45D6249C-2FF2-4D5B-AE20-84F205EA23BA}" srcOrd="1" destOrd="0" presId="urn:microsoft.com/office/officeart/2008/layout/HorizontalMultiLevelHierarchy"/>
    <dgm:cxn modelId="{D27321BB-60CF-4746-BDBE-2B3318BCA54C}" type="presOf" srcId="{21D5BD86-645B-4694-B8FE-EB0529BAD175}" destId="{F6395950-8193-4BD8-B806-96C36E631DE1}" srcOrd="1" destOrd="0" presId="urn:microsoft.com/office/officeart/2008/layout/HorizontalMultiLevelHierarchy"/>
    <dgm:cxn modelId="{B5E280BD-B7ED-44D2-853D-D5535B5224A4}" type="presOf" srcId="{60CA1C24-DA02-462A-88B5-5ACBAD5BA6B2}" destId="{50241057-E8CF-492F-852B-B7E74666C2BC}" srcOrd="0" destOrd="0" presId="urn:microsoft.com/office/officeart/2008/layout/HorizontalMultiLevelHierarchy"/>
    <dgm:cxn modelId="{482D01D8-3ECA-41CA-8FD7-0C152ED3CA5C}" srcId="{60CA1C24-DA02-462A-88B5-5ACBAD5BA6B2}" destId="{180A5079-E19F-49E6-8BD5-3D108CC370A9}" srcOrd="2" destOrd="0" parTransId="{21D5BD86-645B-4694-B8FE-EB0529BAD175}" sibTransId="{D009BCC3-53A1-47CC-8C2A-02FBE85EE352}"/>
    <dgm:cxn modelId="{B9746CEB-DD8F-4755-A45F-C4A819B947EB}" srcId="{60CA1C24-DA02-462A-88B5-5ACBAD5BA6B2}" destId="{413D224E-61EE-43F4-ADBD-C3EA55BBA674}" srcOrd="0" destOrd="0" parTransId="{BA1FE9EB-00A1-4EE6-B2CE-8976E6F207F2}" sibTransId="{2CABB018-2C2D-4120-A30B-C99C16531B56}"/>
    <dgm:cxn modelId="{3DB7D271-AD40-4FF2-A13B-E96BDB94BFBB}" type="presParOf" srcId="{90DA0075-4DDA-45C6-B062-D2ED7E0D03EE}" destId="{B6B40FFD-BD5B-426E-ACF6-2136FEF74FA5}" srcOrd="0" destOrd="0" presId="urn:microsoft.com/office/officeart/2008/layout/HorizontalMultiLevelHierarchy"/>
    <dgm:cxn modelId="{4BEDC2CD-0A78-4AA7-95D9-09075BE1DFE8}" type="presParOf" srcId="{B6B40FFD-BD5B-426E-ACF6-2136FEF74FA5}" destId="{50241057-E8CF-492F-852B-B7E74666C2BC}" srcOrd="0" destOrd="0" presId="urn:microsoft.com/office/officeart/2008/layout/HorizontalMultiLevelHierarchy"/>
    <dgm:cxn modelId="{0C41FA9E-97B5-490E-8B30-EF93E87E4DBC}" type="presParOf" srcId="{B6B40FFD-BD5B-426E-ACF6-2136FEF74FA5}" destId="{8579F0BA-F6A2-4F8D-BE94-E96219A7330D}" srcOrd="1" destOrd="0" presId="urn:microsoft.com/office/officeart/2008/layout/HorizontalMultiLevelHierarchy"/>
    <dgm:cxn modelId="{8BD41B7D-CF45-44AC-A8A9-6F969355C527}" type="presParOf" srcId="{8579F0BA-F6A2-4F8D-BE94-E96219A7330D}" destId="{05EED623-4279-45FF-B1BF-45DAB95BB3B6}" srcOrd="0" destOrd="0" presId="urn:microsoft.com/office/officeart/2008/layout/HorizontalMultiLevelHierarchy"/>
    <dgm:cxn modelId="{FA4A7CDE-4D8A-4A07-BA57-DD1AB924FFEA}" type="presParOf" srcId="{05EED623-4279-45FF-B1BF-45DAB95BB3B6}" destId="{45D6249C-2FF2-4D5B-AE20-84F205EA23BA}" srcOrd="0" destOrd="0" presId="urn:microsoft.com/office/officeart/2008/layout/HorizontalMultiLevelHierarchy"/>
    <dgm:cxn modelId="{3A5123CB-8DE4-41D7-86FB-EDD6B5A9D2EF}" type="presParOf" srcId="{8579F0BA-F6A2-4F8D-BE94-E96219A7330D}" destId="{3C4A5B31-DFF5-449A-B6D9-A0E5A94F0043}" srcOrd="1" destOrd="0" presId="urn:microsoft.com/office/officeart/2008/layout/HorizontalMultiLevelHierarchy"/>
    <dgm:cxn modelId="{22AAB0FC-C324-4FCD-8A35-F33C29049C66}" type="presParOf" srcId="{3C4A5B31-DFF5-449A-B6D9-A0E5A94F0043}" destId="{26C515E5-743E-4DC1-A6E1-8757D8DE7FB5}" srcOrd="0" destOrd="0" presId="urn:microsoft.com/office/officeart/2008/layout/HorizontalMultiLevelHierarchy"/>
    <dgm:cxn modelId="{AC24EB91-AE1B-4133-9A94-F6B9DA913971}" type="presParOf" srcId="{3C4A5B31-DFF5-449A-B6D9-A0E5A94F0043}" destId="{65B309D6-8FE0-4A20-883C-3BF0324B62B5}" srcOrd="1" destOrd="0" presId="urn:microsoft.com/office/officeart/2008/layout/HorizontalMultiLevelHierarchy"/>
    <dgm:cxn modelId="{FF8CD93E-54BD-43BD-9009-6AACE7E54BEB}" type="presParOf" srcId="{8579F0BA-F6A2-4F8D-BE94-E96219A7330D}" destId="{8C0B1D91-EC0E-48B5-AA2D-FD8F1F288239}" srcOrd="2" destOrd="0" presId="urn:microsoft.com/office/officeart/2008/layout/HorizontalMultiLevelHierarchy"/>
    <dgm:cxn modelId="{EB0381D7-7573-4157-938F-15CCE7D05705}" type="presParOf" srcId="{8C0B1D91-EC0E-48B5-AA2D-FD8F1F288239}" destId="{ADCE20E5-4C53-4481-BEFD-015FB92C60B2}" srcOrd="0" destOrd="0" presId="urn:microsoft.com/office/officeart/2008/layout/HorizontalMultiLevelHierarchy"/>
    <dgm:cxn modelId="{BFE07C57-CAA6-4911-9D0A-531B2D2DC19F}" type="presParOf" srcId="{8579F0BA-F6A2-4F8D-BE94-E96219A7330D}" destId="{72148441-33BA-4465-86DC-8F8B05BB4BC3}" srcOrd="3" destOrd="0" presId="urn:microsoft.com/office/officeart/2008/layout/HorizontalMultiLevelHierarchy"/>
    <dgm:cxn modelId="{403270C8-341E-490A-813A-3A6737BF5939}" type="presParOf" srcId="{72148441-33BA-4465-86DC-8F8B05BB4BC3}" destId="{BDE8422E-1FA0-465D-AB94-8F7E6F776C12}" srcOrd="0" destOrd="0" presId="urn:microsoft.com/office/officeart/2008/layout/HorizontalMultiLevelHierarchy"/>
    <dgm:cxn modelId="{C2E56EFE-A20E-42B8-88FF-847C29BA3B21}" type="presParOf" srcId="{72148441-33BA-4465-86DC-8F8B05BB4BC3}" destId="{CED2D109-6187-4D17-8615-32A41B8805B2}" srcOrd="1" destOrd="0" presId="urn:microsoft.com/office/officeart/2008/layout/HorizontalMultiLevelHierarchy"/>
    <dgm:cxn modelId="{C247B7AC-2A8D-4D47-9305-463BE47C5077}" type="presParOf" srcId="{8579F0BA-F6A2-4F8D-BE94-E96219A7330D}" destId="{BADA42EA-4C65-42C6-BE3F-FCD7EE520966}" srcOrd="4" destOrd="0" presId="urn:microsoft.com/office/officeart/2008/layout/HorizontalMultiLevelHierarchy"/>
    <dgm:cxn modelId="{D73FD62D-E94C-49B2-A266-F11293CC5AAF}" type="presParOf" srcId="{BADA42EA-4C65-42C6-BE3F-FCD7EE520966}" destId="{F6395950-8193-4BD8-B806-96C36E631DE1}" srcOrd="0" destOrd="0" presId="urn:microsoft.com/office/officeart/2008/layout/HorizontalMultiLevelHierarchy"/>
    <dgm:cxn modelId="{840E1916-1558-454C-9468-2A7D49728604}" type="presParOf" srcId="{8579F0BA-F6A2-4F8D-BE94-E96219A7330D}" destId="{86777706-348B-4996-9EA8-469E85759379}" srcOrd="5" destOrd="0" presId="urn:microsoft.com/office/officeart/2008/layout/HorizontalMultiLevelHierarchy"/>
    <dgm:cxn modelId="{BD3703F4-A642-4D93-93F0-A106E33CA28A}" type="presParOf" srcId="{86777706-348B-4996-9EA8-469E85759379}" destId="{A6C68E88-C6B7-4FE8-A3A6-10E44520B2C9}" srcOrd="0" destOrd="0" presId="urn:microsoft.com/office/officeart/2008/layout/HorizontalMultiLevelHierarchy"/>
    <dgm:cxn modelId="{1BB099B7-C19C-42FA-9763-288E2B312D16}" type="presParOf" srcId="{86777706-348B-4996-9EA8-469E85759379}" destId="{E16C8450-FFB5-423F-BE6C-E440E11BEF0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A42EA-4C65-42C6-BE3F-FCD7EE520966}">
      <dsp:nvSpPr>
        <dsp:cNvPr id="0" name=""/>
        <dsp:cNvSpPr/>
      </dsp:nvSpPr>
      <dsp:spPr>
        <a:xfrm>
          <a:off x="4107630" y="2061827"/>
          <a:ext cx="513972" cy="979368"/>
        </a:xfrm>
        <a:custGeom>
          <a:avLst/>
          <a:gdLst/>
          <a:ahLst/>
          <a:cxnLst/>
          <a:rect l="0" t="0" r="0" b="0"/>
          <a:pathLst>
            <a:path>
              <a:moveTo>
                <a:pt x="0" y="0"/>
              </a:moveTo>
              <a:lnTo>
                <a:pt x="256986" y="0"/>
              </a:lnTo>
              <a:lnTo>
                <a:pt x="256986" y="979368"/>
              </a:lnTo>
              <a:lnTo>
                <a:pt x="513972" y="979368"/>
              </a:lnTo>
            </a:path>
          </a:pathLst>
        </a:custGeom>
        <a:noFill/>
        <a:ln w="12700" cap="flat" cmpd="sng" algn="ctr">
          <a:solidFill>
            <a:schemeClr val="accent6">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336965" y="2523860"/>
        <a:ext cx="55302" cy="55302"/>
      </dsp:txXfrm>
    </dsp:sp>
    <dsp:sp modelId="{8C0B1D91-EC0E-48B5-AA2D-FD8F1F288239}">
      <dsp:nvSpPr>
        <dsp:cNvPr id="0" name=""/>
        <dsp:cNvSpPr/>
      </dsp:nvSpPr>
      <dsp:spPr>
        <a:xfrm>
          <a:off x="4107630" y="2016107"/>
          <a:ext cx="513972" cy="91440"/>
        </a:xfrm>
        <a:custGeom>
          <a:avLst/>
          <a:gdLst/>
          <a:ahLst/>
          <a:cxnLst/>
          <a:rect l="0" t="0" r="0" b="0"/>
          <a:pathLst>
            <a:path>
              <a:moveTo>
                <a:pt x="0" y="45720"/>
              </a:moveTo>
              <a:lnTo>
                <a:pt x="513972"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351767" y="2048978"/>
        <a:ext cx="25698" cy="25698"/>
      </dsp:txXfrm>
    </dsp:sp>
    <dsp:sp modelId="{05EED623-4279-45FF-B1BF-45DAB95BB3B6}">
      <dsp:nvSpPr>
        <dsp:cNvPr id="0" name=""/>
        <dsp:cNvSpPr/>
      </dsp:nvSpPr>
      <dsp:spPr>
        <a:xfrm>
          <a:off x="4107630" y="1052059"/>
          <a:ext cx="500891" cy="1009767"/>
        </a:xfrm>
        <a:custGeom>
          <a:avLst/>
          <a:gdLst/>
          <a:ahLst/>
          <a:cxnLst/>
          <a:rect l="0" t="0" r="0" b="0"/>
          <a:pathLst>
            <a:path>
              <a:moveTo>
                <a:pt x="0" y="1009767"/>
              </a:moveTo>
              <a:lnTo>
                <a:pt x="250445" y="1009767"/>
              </a:lnTo>
              <a:lnTo>
                <a:pt x="250445" y="0"/>
              </a:lnTo>
              <a:lnTo>
                <a:pt x="500891" y="0"/>
              </a:lnTo>
            </a:path>
          </a:pathLst>
        </a:custGeom>
        <a:noFill/>
        <a:ln w="12700" cap="flat" cmpd="sng" algn="ctr">
          <a:solidFill>
            <a:schemeClr val="accent6">
              <a:lumMod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329896" y="1528764"/>
        <a:ext cx="56358" cy="56358"/>
      </dsp:txXfrm>
    </dsp:sp>
    <dsp:sp modelId="{50241057-E8CF-492F-852B-B7E74666C2BC}">
      <dsp:nvSpPr>
        <dsp:cNvPr id="0" name=""/>
        <dsp:cNvSpPr/>
      </dsp:nvSpPr>
      <dsp:spPr>
        <a:xfrm rot="16200000">
          <a:off x="2028338" y="1670080"/>
          <a:ext cx="3375087" cy="783494"/>
        </a:xfrm>
        <a:prstGeom prst="flowChartAlternateProcess">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kern="1200" dirty="0" err="1">
              <a:solidFill>
                <a:schemeClr val="bg1"/>
              </a:solidFill>
            </a:rPr>
            <a:t>Key</a:t>
          </a:r>
          <a:r>
            <a:rPr lang="tr-TR" sz="2400" kern="1200" dirty="0">
              <a:solidFill>
                <a:schemeClr val="bg1"/>
              </a:solidFill>
            </a:rPr>
            <a:t> Management </a:t>
          </a:r>
          <a:r>
            <a:rPr lang="tr-TR" sz="2400" kern="1200" dirty="0" err="1">
              <a:solidFill>
                <a:schemeClr val="bg1"/>
              </a:solidFill>
            </a:rPr>
            <a:t>Principles</a:t>
          </a:r>
          <a:endParaRPr lang="tr-TR" sz="2400" kern="1200" dirty="0">
            <a:solidFill>
              <a:schemeClr val="bg1"/>
            </a:solidFill>
          </a:endParaRPr>
        </a:p>
      </dsp:txBody>
      <dsp:txXfrm>
        <a:off x="2066584" y="1708326"/>
        <a:ext cx="3298595" cy="707002"/>
      </dsp:txXfrm>
    </dsp:sp>
    <dsp:sp modelId="{26C515E5-743E-4DC1-A6E1-8757D8DE7FB5}">
      <dsp:nvSpPr>
        <dsp:cNvPr id="0" name=""/>
        <dsp:cNvSpPr/>
      </dsp:nvSpPr>
      <dsp:spPr>
        <a:xfrm>
          <a:off x="4608521" y="660312"/>
          <a:ext cx="2569861" cy="783494"/>
        </a:xfrm>
        <a:prstGeom prst="flowChartAlternateProcess">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kern="1200" dirty="0" err="1">
              <a:solidFill>
                <a:schemeClr val="bg1"/>
              </a:solidFill>
            </a:rPr>
            <a:t>Accountability</a:t>
          </a:r>
          <a:endParaRPr lang="tr-TR" sz="2400" kern="1200" dirty="0">
            <a:solidFill>
              <a:schemeClr val="bg1"/>
            </a:solidFill>
          </a:endParaRPr>
        </a:p>
      </dsp:txBody>
      <dsp:txXfrm>
        <a:off x="4646767" y="698558"/>
        <a:ext cx="2493369" cy="707002"/>
      </dsp:txXfrm>
    </dsp:sp>
    <dsp:sp modelId="{BDE8422E-1FA0-465D-AB94-8F7E6F776C12}">
      <dsp:nvSpPr>
        <dsp:cNvPr id="0" name=""/>
        <dsp:cNvSpPr/>
      </dsp:nvSpPr>
      <dsp:spPr>
        <a:xfrm>
          <a:off x="4621602" y="1670080"/>
          <a:ext cx="2569861" cy="783494"/>
        </a:xfrm>
        <a:prstGeom prst="flowChartAlternateProcess">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kern="1200" dirty="0" err="1">
              <a:solidFill>
                <a:schemeClr val="bg1"/>
              </a:solidFill>
            </a:rPr>
            <a:t>National</a:t>
          </a:r>
          <a:r>
            <a:rPr lang="tr-TR" sz="2400" kern="1200" dirty="0">
              <a:solidFill>
                <a:schemeClr val="bg1"/>
              </a:solidFill>
            </a:rPr>
            <a:t> </a:t>
          </a:r>
          <a:r>
            <a:rPr lang="tr-TR" sz="2400" kern="1200" dirty="0" err="1">
              <a:solidFill>
                <a:schemeClr val="bg1"/>
              </a:solidFill>
            </a:rPr>
            <a:t>Ownership</a:t>
          </a:r>
          <a:endParaRPr lang="tr-TR" sz="2400" kern="1200" dirty="0">
            <a:solidFill>
              <a:schemeClr val="bg1"/>
            </a:solidFill>
          </a:endParaRPr>
        </a:p>
      </dsp:txBody>
      <dsp:txXfrm>
        <a:off x="4659848" y="1708326"/>
        <a:ext cx="2493369" cy="707002"/>
      </dsp:txXfrm>
    </dsp:sp>
    <dsp:sp modelId="{A6C68E88-C6B7-4FE8-A3A6-10E44520B2C9}">
      <dsp:nvSpPr>
        <dsp:cNvPr id="0" name=""/>
        <dsp:cNvSpPr/>
      </dsp:nvSpPr>
      <dsp:spPr>
        <a:xfrm>
          <a:off x="4621602" y="2649448"/>
          <a:ext cx="2569861" cy="783494"/>
        </a:xfrm>
        <a:prstGeom prst="flowChartAlternateProcess">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tr-TR" sz="2400" kern="1200" dirty="0" err="1">
              <a:solidFill>
                <a:schemeClr val="bg1"/>
              </a:solidFill>
            </a:rPr>
            <a:t>Inclusiveness</a:t>
          </a:r>
          <a:endParaRPr lang="tr-TR" sz="2400" kern="1200" dirty="0">
            <a:solidFill>
              <a:schemeClr val="bg1"/>
            </a:solidFill>
          </a:endParaRPr>
        </a:p>
      </dsp:txBody>
      <dsp:txXfrm>
        <a:off x="4659848" y="2687694"/>
        <a:ext cx="2493369" cy="70700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38B2E41-29C0-484A-82A2-522FBD82EC4E}" type="datetimeFigureOut">
              <a:rPr lang="tr-TR" altLang="tr-TR"/>
              <a:pPr>
                <a:defRPr/>
              </a:pPr>
              <a:t>4.12.2019</a:t>
            </a:fld>
            <a:endParaRPr lang="tr-TR" alt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tr-TR" altLang="tr-TR" noProof="0"/>
              <a:t>Asıl metin stillerini düzenlemek için tıklatın</a:t>
            </a:r>
          </a:p>
          <a:p>
            <a:pPr lvl="1"/>
            <a:r>
              <a:rPr lang="tr-TR" altLang="tr-TR" noProof="0"/>
              <a:t>İkinci düzey</a:t>
            </a:r>
          </a:p>
          <a:p>
            <a:pPr lvl="2"/>
            <a:r>
              <a:rPr lang="tr-TR" altLang="tr-TR" noProof="0"/>
              <a:t>Üçüncü düzey</a:t>
            </a:r>
          </a:p>
          <a:p>
            <a:pPr lvl="3"/>
            <a:r>
              <a:rPr lang="tr-TR" altLang="tr-TR" noProof="0"/>
              <a:t>Dördüncü düzey</a:t>
            </a:r>
          </a:p>
          <a:p>
            <a:pPr lvl="4"/>
            <a:r>
              <a:rPr lang="tr-TR" altLang="tr-TR" noProof="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3115313-8F00-4498-8673-C4319637AC52}" type="slidenum">
              <a:rPr lang="tr-TR" altLang="tr-TR"/>
              <a:pPr>
                <a:defRPr/>
              </a:pPr>
              <a:t>‹#›</a:t>
            </a:fld>
            <a:endParaRPr lang="tr-TR" altLang="tr-TR"/>
          </a:p>
        </p:txBody>
      </p:sp>
    </p:spTree>
    <p:extLst>
      <p:ext uri="{BB962C8B-B14F-4D97-AF65-F5344CB8AC3E}">
        <p14:creationId xmlns:p14="http://schemas.microsoft.com/office/powerpoint/2010/main" val="22298968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First of </a:t>
            </a:r>
            <a:r>
              <a:rPr lang="tr-TR" dirty="0" err="1"/>
              <a:t>all</a:t>
            </a:r>
            <a:r>
              <a:rPr lang="tr-TR" dirty="0"/>
              <a:t>, ı define </a:t>
            </a:r>
            <a:r>
              <a:rPr lang="tr-TR" dirty="0" err="1"/>
              <a:t>ımpact</a:t>
            </a:r>
            <a:r>
              <a:rPr lang="tr-TR" dirty="0"/>
              <a:t> of </a:t>
            </a:r>
            <a:r>
              <a:rPr lang="tr-TR" dirty="0" err="1"/>
              <a:t>the</a:t>
            </a:r>
            <a:r>
              <a:rPr lang="tr-TR" dirty="0"/>
              <a:t> </a:t>
            </a:r>
            <a:r>
              <a:rPr lang="tr-TR" dirty="0" err="1"/>
              <a:t>programme</a:t>
            </a:r>
            <a:r>
              <a:rPr lang="tr-TR" dirty="0"/>
              <a:t>.</a:t>
            </a:r>
          </a:p>
        </p:txBody>
      </p:sp>
      <p:sp>
        <p:nvSpPr>
          <p:cNvPr id="4" name="Slayt Numarası Yer Tutucusu 3"/>
          <p:cNvSpPr>
            <a:spLocks noGrp="1"/>
          </p:cNvSpPr>
          <p:nvPr>
            <p:ph type="sldNum" sz="quarter" idx="5"/>
          </p:nvPr>
        </p:nvSpPr>
        <p:spPr/>
        <p:txBody>
          <a:bodyPr/>
          <a:lstStyle/>
          <a:p>
            <a:pPr>
              <a:defRPr/>
            </a:pPr>
            <a:fld id="{53115313-8F00-4498-8673-C4319637AC52}" type="slidenum">
              <a:rPr lang="tr-TR" altLang="tr-TR" smtClean="0"/>
              <a:pPr>
                <a:defRPr/>
              </a:pPr>
              <a:t>2</a:t>
            </a:fld>
            <a:endParaRPr lang="tr-TR" altLang="tr-TR"/>
          </a:p>
        </p:txBody>
      </p:sp>
    </p:spTree>
    <p:extLst>
      <p:ext uri="{BB962C8B-B14F-4D97-AF65-F5344CB8AC3E}">
        <p14:creationId xmlns:p14="http://schemas.microsoft.com/office/powerpoint/2010/main" val="1506727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How can </a:t>
            </a:r>
            <a:r>
              <a:rPr lang="tr-TR" dirty="0" err="1"/>
              <a:t>you</a:t>
            </a:r>
            <a:r>
              <a:rPr lang="tr-TR" dirty="0"/>
              <a:t> </a:t>
            </a:r>
            <a:r>
              <a:rPr lang="tr-TR" dirty="0" err="1"/>
              <a:t>manage</a:t>
            </a:r>
            <a:r>
              <a:rPr lang="tr-TR" dirty="0"/>
              <a:t> </a:t>
            </a:r>
            <a:r>
              <a:rPr lang="tr-TR" dirty="0" err="1"/>
              <a:t>your</a:t>
            </a:r>
            <a:r>
              <a:rPr lang="tr-TR" dirty="0"/>
              <a:t>  </a:t>
            </a:r>
            <a:r>
              <a:rPr lang="tr-TR" dirty="0" err="1"/>
              <a:t>results</a:t>
            </a:r>
            <a:r>
              <a:rPr lang="tr-TR" dirty="0"/>
              <a:t>. </a:t>
            </a:r>
            <a:r>
              <a:rPr lang="tr-TR" dirty="0" err="1"/>
              <a:t>Firstly</a:t>
            </a:r>
            <a:r>
              <a:rPr lang="tr-TR" dirty="0"/>
              <a:t>, </a:t>
            </a:r>
            <a:r>
              <a:rPr lang="tr-TR" dirty="0" err="1"/>
              <a:t>you</a:t>
            </a:r>
            <a:r>
              <a:rPr lang="tr-TR" dirty="0"/>
              <a:t> </a:t>
            </a:r>
            <a:r>
              <a:rPr lang="tr-TR" dirty="0" err="1"/>
              <a:t>should</a:t>
            </a:r>
            <a:r>
              <a:rPr lang="tr-TR" dirty="0"/>
              <a:t> define </a:t>
            </a:r>
            <a:r>
              <a:rPr lang="tr-TR" dirty="0" err="1"/>
              <a:t>ac,output,outcones</a:t>
            </a:r>
            <a:r>
              <a:rPr lang="tr-TR" dirty="0"/>
              <a:t>…. </a:t>
            </a:r>
            <a:r>
              <a:rPr lang="tr-TR" dirty="0" err="1"/>
              <a:t>Then</a:t>
            </a:r>
            <a:r>
              <a:rPr lang="tr-TR" dirty="0"/>
              <a:t> </a:t>
            </a:r>
            <a:r>
              <a:rPr lang="tr-TR" dirty="0" err="1"/>
              <a:t>you</a:t>
            </a:r>
            <a:r>
              <a:rPr lang="tr-TR" dirty="0"/>
              <a:t> </a:t>
            </a:r>
            <a:r>
              <a:rPr lang="tr-TR" dirty="0" err="1"/>
              <a:t>have</a:t>
            </a:r>
            <a:r>
              <a:rPr lang="tr-TR" dirty="0"/>
              <a:t> </a:t>
            </a:r>
            <a:r>
              <a:rPr lang="tr-TR" dirty="0" err="1"/>
              <a:t>to</a:t>
            </a:r>
            <a:r>
              <a:rPr lang="tr-TR" dirty="0"/>
              <a:t> </a:t>
            </a:r>
            <a:r>
              <a:rPr lang="tr-TR" dirty="0" err="1"/>
              <a:t>monitor</a:t>
            </a:r>
            <a:r>
              <a:rPr lang="tr-TR" dirty="0"/>
              <a:t> </a:t>
            </a:r>
            <a:r>
              <a:rPr lang="tr-TR" dirty="0" err="1"/>
              <a:t>and</a:t>
            </a:r>
            <a:r>
              <a:rPr lang="tr-TR" dirty="0"/>
              <a:t> </a:t>
            </a:r>
            <a:r>
              <a:rPr lang="tr-TR" dirty="0" err="1"/>
              <a:t>evaluate</a:t>
            </a:r>
            <a:r>
              <a:rPr lang="tr-TR" dirty="0"/>
              <a:t> </a:t>
            </a:r>
            <a:r>
              <a:rPr lang="tr-TR" dirty="0" err="1"/>
              <a:t>them</a:t>
            </a:r>
            <a:r>
              <a:rPr lang="tr-TR" dirty="0"/>
              <a:t>….</a:t>
            </a:r>
            <a:r>
              <a:rPr lang="tr-TR" dirty="0" err="1"/>
              <a:t>ıf</a:t>
            </a:r>
            <a:r>
              <a:rPr lang="tr-TR" dirty="0"/>
              <a:t> </a:t>
            </a:r>
            <a:r>
              <a:rPr lang="tr-TR" dirty="0" err="1"/>
              <a:t>you</a:t>
            </a:r>
            <a:r>
              <a:rPr lang="tr-TR" dirty="0"/>
              <a:t> monitör </a:t>
            </a:r>
            <a:r>
              <a:rPr lang="tr-TR" dirty="0" err="1"/>
              <a:t>outputs</a:t>
            </a:r>
            <a:r>
              <a:rPr lang="tr-TR" dirty="0"/>
              <a:t> </a:t>
            </a:r>
            <a:r>
              <a:rPr lang="tr-TR" dirty="0" err="1"/>
              <a:t>and</a:t>
            </a:r>
            <a:r>
              <a:rPr lang="tr-TR" dirty="0"/>
              <a:t> </a:t>
            </a:r>
            <a:r>
              <a:rPr lang="tr-TR" dirty="0" err="1"/>
              <a:t>outcomes</a:t>
            </a:r>
            <a:r>
              <a:rPr lang="tr-TR" dirty="0"/>
              <a:t> </a:t>
            </a:r>
            <a:r>
              <a:rPr lang="tr-TR" dirty="0" err="1"/>
              <a:t>montly</a:t>
            </a:r>
            <a:r>
              <a:rPr lang="tr-TR" dirty="0"/>
              <a:t> </a:t>
            </a:r>
            <a:r>
              <a:rPr lang="tr-TR" dirty="0" err="1"/>
              <a:t>you</a:t>
            </a:r>
            <a:r>
              <a:rPr lang="tr-TR" dirty="0"/>
              <a:t> can monitör </a:t>
            </a:r>
            <a:r>
              <a:rPr lang="tr-TR" dirty="0" err="1"/>
              <a:t>and</a:t>
            </a:r>
            <a:r>
              <a:rPr lang="tr-TR" dirty="0"/>
              <a:t> </a:t>
            </a:r>
            <a:r>
              <a:rPr lang="tr-TR" dirty="0" err="1"/>
              <a:t>evaluate</a:t>
            </a:r>
            <a:r>
              <a:rPr lang="tr-TR" dirty="0"/>
              <a:t> </a:t>
            </a:r>
            <a:r>
              <a:rPr lang="tr-TR" dirty="0" err="1"/>
              <a:t>your</a:t>
            </a:r>
            <a:r>
              <a:rPr lang="tr-TR" dirty="0"/>
              <a:t> </a:t>
            </a:r>
            <a:r>
              <a:rPr lang="tr-TR" dirty="0" err="1"/>
              <a:t>implementation</a:t>
            </a:r>
            <a:r>
              <a:rPr lang="tr-TR" dirty="0"/>
              <a:t> </a:t>
            </a:r>
            <a:r>
              <a:rPr lang="tr-TR" dirty="0" err="1"/>
              <a:t>or</a:t>
            </a:r>
            <a:r>
              <a:rPr lang="tr-TR" dirty="0"/>
              <a:t> </a:t>
            </a:r>
            <a:r>
              <a:rPr lang="tr-TR" dirty="0" err="1"/>
              <a:t>activities</a:t>
            </a:r>
            <a:r>
              <a:rPr lang="tr-TR" dirty="0"/>
              <a:t>. </a:t>
            </a:r>
            <a:r>
              <a:rPr lang="tr-TR" dirty="0" err="1"/>
              <a:t>So</a:t>
            </a:r>
            <a:r>
              <a:rPr lang="tr-TR" dirty="0"/>
              <a:t> </a:t>
            </a:r>
            <a:r>
              <a:rPr lang="tr-TR" dirty="0" err="1"/>
              <a:t>that</a:t>
            </a:r>
            <a:r>
              <a:rPr lang="tr-TR" dirty="0"/>
              <a:t> </a:t>
            </a:r>
            <a:r>
              <a:rPr lang="tr-TR" dirty="0" err="1"/>
              <a:t>you</a:t>
            </a:r>
            <a:r>
              <a:rPr lang="tr-TR" dirty="0"/>
              <a:t> can </a:t>
            </a:r>
            <a:r>
              <a:rPr lang="tr-TR" dirty="0" err="1"/>
              <a:t>manage</a:t>
            </a:r>
            <a:r>
              <a:rPr lang="tr-TR" dirty="0"/>
              <a:t> </a:t>
            </a:r>
            <a:r>
              <a:rPr lang="tr-TR" dirty="0" err="1"/>
              <a:t>all</a:t>
            </a:r>
            <a:r>
              <a:rPr lang="tr-TR" dirty="0"/>
              <a:t> </a:t>
            </a:r>
            <a:r>
              <a:rPr lang="tr-TR" dirty="0" err="1"/>
              <a:t>phase</a:t>
            </a:r>
            <a:r>
              <a:rPr lang="tr-TR" dirty="0"/>
              <a:t> of </a:t>
            </a:r>
            <a:r>
              <a:rPr lang="tr-TR" dirty="0" err="1"/>
              <a:t>the</a:t>
            </a:r>
            <a:r>
              <a:rPr lang="tr-TR" dirty="0"/>
              <a:t> </a:t>
            </a:r>
            <a:r>
              <a:rPr lang="tr-TR" dirty="0" err="1"/>
              <a:t>programme</a:t>
            </a:r>
            <a:r>
              <a:rPr lang="tr-TR" dirty="0"/>
              <a:t> </a:t>
            </a:r>
            <a:r>
              <a:rPr lang="tr-TR" dirty="0" err="1"/>
              <a:t>or</a:t>
            </a:r>
            <a:r>
              <a:rPr lang="tr-TR" dirty="0"/>
              <a:t> Project.</a:t>
            </a:r>
          </a:p>
        </p:txBody>
      </p:sp>
      <p:sp>
        <p:nvSpPr>
          <p:cNvPr id="4" name="Slayt Numarası Yer Tutucusu 3"/>
          <p:cNvSpPr>
            <a:spLocks noGrp="1"/>
          </p:cNvSpPr>
          <p:nvPr>
            <p:ph type="sldNum" sz="quarter" idx="5"/>
          </p:nvPr>
        </p:nvSpPr>
        <p:spPr/>
        <p:txBody>
          <a:bodyPr/>
          <a:lstStyle/>
          <a:p>
            <a:pPr>
              <a:defRPr/>
            </a:pPr>
            <a:fld id="{53115313-8F00-4498-8673-C4319637AC52}" type="slidenum">
              <a:rPr lang="tr-TR" altLang="tr-TR" smtClean="0"/>
              <a:pPr>
                <a:defRPr/>
              </a:pPr>
              <a:t>23</a:t>
            </a:fld>
            <a:endParaRPr lang="tr-TR" altLang="tr-TR"/>
          </a:p>
        </p:txBody>
      </p:sp>
    </p:spTree>
    <p:extLst>
      <p:ext uri="{BB962C8B-B14F-4D97-AF65-F5344CB8AC3E}">
        <p14:creationId xmlns:p14="http://schemas.microsoft.com/office/powerpoint/2010/main" val="71142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How </a:t>
            </a:r>
            <a:r>
              <a:rPr lang="tr-TR" dirty="0" err="1"/>
              <a:t>evaluation</a:t>
            </a:r>
            <a:r>
              <a:rPr lang="tr-TR" dirty="0"/>
              <a:t> </a:t>
            </a:r>
            <a:r>
              <a:rPr lang="tr-TR" dirty="0" err="1"/>
              <a:t>report</a:t>
            </a:r>
            <a:r>
              <a:rPr lang="tr-TR" dirty="0"/>
              <a:t> </a:t>
            </a:r>
            <a:r>
              <a:rPr lang="tr-TR" dirty="0" err="1"/>
              <a:t>have</a:t>
            </a:r>
            <a:r>
              <a:rPr lang="tr-TR" dirty="0"/>
              <a:t> </a:t>
            </a:r>
            <a:r>
              <a:rPr lang="tr-TR" dirty="0" err="1"/>
              <a:t>to</a:t>
            </a:r>
            <a:r>
              <a:rPr lang="tr-TR" dirty="0"/>
              <a:t> be ? </a:t>
            </a:r>
            <a:r>
              <a:rPr lang="tr-TR" dirty="0" err="1"/>
              <a:t>Firstly</a:t>
            </a:r>
            <a:r>
              <a:rPr lang="tr-TR" dirty="0"/>
              <a:t> ,it has ta be </a:t>
            </a:r>
            <a:r>
              <a:rPr lang="tr-TR" dirty="0" err="1"/>
              <a:t>ev,idence</a:t>
            </a:r>
            <a:r>
              <a:rPr lang="tr-TR" dirty="0"/>
              <a:t> </a:t>
            </a:r>
            <a:r>
              <a:rPr lang="tr-TR" dirty="0" err="1"/>
              <a:t>based</a:t>
            </a:r>
            <a:r>
              <a:rPr lang="tr-TR" dirty="0"/>
              <a:t> </a:t>
            </a:r>
            <a:r>
              <a:rPr lang="tr-TR" dirty="0" err="1"/>
              <a:t>or</a:t>
            </a:r>
            <a:r>
              <a:rPr lang="tr-TR" dirty="0"/>
              <a:t> </a:t>
            </a:r>
            <a:r>
              <a:rPr lang="tr-TR" dirty="0" err="1"/>
              <a:t>results</a:t>
            </a:r>
            <a:r>
              <a:rPr lang="tr-TR" dirty="0"/>
              <a:t> </a:t>
            </a:r>
            <a:r>
              <a:rPr lang="tr-TR" dirty="0" err="1"/>
              <a:t>based</a:t>
            </a:r>
            <a:r>
              <a:rPr lang="tr-TR" dirty="0"/>
              <a:t>. </a:t>
            </a:r>
            <a:r>
              <a:rPr lang="tr-TR" dirty="0" err="1"/>
              <a:t>You</a:t>
            </a:r>
            <a:r>
              <a:rPr lang="tr-TR" dirty="0"/>
              <a:t> h.to define </a:t>
            </a:r>
            <a:r>
              <a:rPr lang="tr-TR" dirty="0" err="1"/>
              <a:t>results</a:t>
            </a:r>
            <a:r>
              <a:rPr lang="tr-TR" dirty="0"/>
              <a:t>, </a:t>
            </a:r>
            <a:r>
              <a:rPr lang="tr-TR" dirty="0" err="1"/>
              <a:t>then</a:t>
            </a:r>
            <a:r>
              <a:rPr lang="tr-TR" dirty="0"/>
              <a:t> define </a:t>
            </a:r>
            <a:r>
              <a:rPr lang="tr-TR" dirty="0" err="1"/>
              <a:t>indicators</a:t>
            </a:r>
            <a:r>
              <a:rPr lang="tr-TR" dirty="0"/>
              <a:t> </a:t>
            </a:r>
            <a:r>
              <a:rPr lang="tr-TR" dirty="0" err="1"/>
              <a:t>for</a:t>
            </a:r>
            <a:r>
              <a:rPr lang="tr-TR" dirty="0"/>
              <a:t> </a:t>
            </a:r>
            <a:r>
              <a:rPr lang="tr-TR" dirty="0" err="1"/>
              <a:t>each</a:t>
            </a:r>
            <a:r>
              <a:rPr lang="tr-TR" dirty="0"/>
              <a:t> </a:t>
            </a:r>
            <a:r>
              <a:rPr lang="tr-TR" dirty="0" err="1"/>
              <a:t>dimension</a:t>
            </a:r>
            <a:r>
              <a:rPr lang="tr-TR" dirty="0"/>
              <a:t> in </a:t>
            </a:r>
            <a:r>
              <a:rPr lang="tr-TR" dirty="0" err="1"/>
              <a:t>your</a:t>
            </a:r>
            <a:r>
              <a:rPr lang="tr-TR" dirty="0"/>
              <a:t> </a:t>
            </a:r>
            <a:r>
              <a:rPr lang="tr-TR" dirty="0" err="1"/>
              <a:t>Results</a:t>
            </a:r>
            <a:r>
              <a:rPr lang="tr-TR" dirty="0"/>
              <a:t> </a:t>
            </a:r>
            <a:r>
              <a:rPr lang="tr-TR" dirty="0" err="1"/>
              <a:t>Chain</a:t>
            </a:r>
            <a:r>
              <a:rPr lang="tr-TR" dirty="0"/>
              <a:t> </a:t>
            </a:r>
            <a:r>
              <a:rPr lang="tr-TR" dirty="0" err="1"/>
              <a:t>monitoring</a:t>
            </a:r>
            <a:r>
              <a:rPr lang="tr-TR" dirty="0"/>
              <a:t> </a:t>
            </a:r>
            <a:r>
              <a:rPr lang="tr-TR" dirty="0" err="1"/>
              <a:t>expected</a:t>
            </a:r>
            <a:r>
              <a:rPr lang="tr-TR" dirty="0"/>
              <a:t> </a:t>
            </a:r>
            <a:r>
              <a:rPr lang="tr-TR" dirty="0" err="1"/>
              <a:t>result</a:t>
            </a:r>
            <a:r>
              <a:rPr lang="tr-TR" dirty="0"/>
              <a:t> </a:t>
            </a:r>
            <a:r>
              <a:rPr lang="tr-TR" dirty="0" err="1"/>
              <a:t>with</a:t>
            </a:r>
            <a:r>
              <a:rPr lang="tr-TR" dirty="0"/>
              <a:t> </a:t>
            </a:r>
            <a:r>
              <a:rPr lang="tr-TR" dirty="0" err="1"/>
              <a:t>reprting</a:t>
            </a:r>
            <a:r>
              <a:rPr lang="tr-TR" dirty="0"/>
              <a:t> </a:t>
            </a:r>
            <a:r>
              <a:rPr lang="tr-TR" dirty="0" err="1"/>
              <a:t>your</a:t>
            </a:r>
            <a:r>
              <a:rPr lang="tr-TR" dirty="0"/>
              <a:t> </a:t>
            </a:r>
            <a:r>
              <a:rPr lang="tr-TR" dirty="0" err="1"/>
              <a:t>programme</a:t>
            </a:r>
            <a:r>
              <a:rPr lang="tr-TR" dirty="0"/>
              <a:t> </a:t>
            </a:r>
            <a:r>
              <a:rPr lang="tr-TR" dirty="0" err="1"/>
              <a:t>and</a:t>
            </a:r>
            <a:r>
              <a:rPr lang="tr-TR" dirty="0"/>
              <a:t> </a:t>
            </a:r>
            <a:r>
              <a:rPr lang="tr-TR" dirty="0" err="1"/>
              <a:t>projct</a:t>
            </a:r>
            <a:r>
              <a:rPr lang="tr-TR" dirty="0"/>
              <a:t> </a:t>
            </a:r>
            <a:r>
              <a:rPr lang="tr-TR" dirty="0" err="1"/>
              <a:t>montly</a:t>
            </a:r>
            <a:r>
              <a:rPr lang="tr-TR" dirty="0"/>
              <a:t> at </a:t>
            </a:r>
            <a:r>
              <a:rPr lang="tr-TR" dirty="0" err="1"/>
              <a:t>that</a:t>
            </a:r>
            <a:r>
              <a:rPr lang="tr-TR" dirty="0"/>
              <a:t> time </a:t>
            </a:r>
            <a:r>
              <a:rPr lang="tr-TR" dirty="0" err="1"/>
              <a:t>you</a:t>
            </a:r>
            <a:r>
              <a:rPr lang="tr-TR" dirty="0"/>
              <a:t> can </a:t>
            </a:r>
            <a:r>
              <a:rPr lang="tr-TR" dirty="0" err="1"/>
              <a:t>easliy</a:t>
            </a:r>
            <a:r>
              <a:rPr lang="tr-TR" dirty="0"/>
              <a:t> </a:t>
            </a:r>
            <a:r>
              <a:rPr lang="tr-TR" dirty="0" err="1"/>
              <a:t>see</a:t>
            </a:r>
            <a:r>
              <a:rPr lang="tr-TR" dirty="0"/>
              <a:t> </a:t>
            </a:r>
            <a:r>
              <a:rPr lang="tr-TR" dirty="0" err="1"/>
              <a:t>that</a:t>
            </a:r>
            <a:r>
              <a:rPr lang="tr-TR" dirty="0"/>
              <a:t> </a:t>
            </a:r>
            <a:r>
              <a:rPr lang="tr-TR" dirty="0" err="1"/>
              <a:t>capacity</a:t>
            </a:r>
            <a:r>
              <a:rPr lang="tr-TR" dirty="0"/>
              <a:t> </a:t>
            </a:r>
            <a:r>
              <a:rPr lang="tr-TR" dirty="0" err="1"/>
              <a:t>bulding</a:t>
            </a:r>
            <a:r>
              <a:rPr lang="tr-TR" dirty="0"/>
              <a:t> </a:t>
            </a:r>
            <a:r>
              <a:rPr lang="tr-TR" dirty="0" err="1"/>
              <a:t>which</a:t>
            </a:r>
            <a:r>
              <a:rPr lang="tr-TR" dirty="0"/>
              <a:t> </a:t>
            </a:r>
            <a:r>
              <a:rPr lang="tr-TR" dirty="0" err="1"/>
              <a:t>to</a:t>
            </a:r>
            <a:r>
              <a:rPr lang="tr-TR" dirty="0"/>
              <a:t> be </a:t>
            </a:r>
            <a:r>
              <a:rPr lang="tr-TR" dirty="0" err="1"/>
              <a:t>enhanced</a:t>
            </a:r>
            <a:r>
              <a:rPr lang="tr-TR" dirty="0"/>
              <a:t> in </a:t>
            </a:r>
            <a:r>
              <a:rPr lang="tr-TR" dirty="0" err="1"/>
              <a:t>your</a:t>
            </a:r>
            <a:r>
              <a:rPr lang="tr-TR" dirty="0"/>
              <a:t> </a:t>
            </a:r>
            <a:r>
              <a:rPr lang="tr-TR" dirty="0" err="1"/>
              <a:t>target</a:t>
            </a:r>
            <a:r>
              <a:rPr lang="tr-TR" dirty="0"/>
              <a:t> </a:t>
            </a:r>
            <a:r>
              <a:rPr lang="tr-TR" dirty="0" err="1"/>
              <a:t>group</a:t>
            </a:r>
            <a:r>
              <a:rPr lang="tr-TR" dirty="0"/>
              <a:t>  </a:t>
            </a:r>
            <a:r>
              <a:rPr lang="tr-TR" dirty="0" err="1"/>
              <a:t>so</a:t>
            </a:r>
            <a:r>
              <a:rPr lang="tr-TR" dirty="0"/>
              <a:t> </a:t>
            </a:r>
            <a:r>
              <a:rPr lang="tr-TR" dirty="0" err="1"/>
              <a:t>You</a:t>
            </a:r>
            <a:r>
              <a:rPr lang="tr-TR" dirty="0"/>
              <a:t> can </a:t>
            </a:r>
            <a:r>
              <a:rPr lang="tr-TR" dirty="0" err="1"/>
              <a:t>implement</a:t>
            </a:r>
            <a:r>
              <a:rPr lang="tr-TR" dirty="0"/>
              <a:t> </a:t>
            </a:r>
            <a:r>
              <a:rPr lang="tr-TR" dirty="0" err="1"/>
              <a:t>your</a:t>
            </a:r>
            <a:r>
              <a:rPr lang="tr-TR" dirty="0"/>
              <a:t> </a:t>
            </a:r>
            <a:r>
              <a:rPr lang="tr-TR" dirty="0" err="1"/>
              <a:t>programme</a:t>
            </a:r>
            <a:r>
              <a:rPr lang="tr-TR" dirty="0"/>
              <a:t> </a:t>
            </a:r>
            <a:r>
              <a:rPr lang="tr-TR" dirty="0" err="1"/>
              <a:t>and</a:t>
            </a:r>
            <a:r>
              <a:rPr lang="tr-TR" dirty="0"/>
              <a:t> Project in </a:t>
            </a:r>
            <a:r>
              <a:rPr lang="tr-TR" dirty="0" err="1"/>
              <a:t>different</a:t>
            </a:r>
            <a:r>
              <a:rPr lang="tr-TR" dirty="0"/>
              <a:t> </a:t>
            </a:r>
            <a:r>
              <a:rPr lang="tr-TR" dirty="0" err="1"/>
              <a:t>contextin</a:t>
            </a:r>
            <a:r>
              <a:rPr lang="tr-TR" dirty="0"/>
              <a:t> </a:t>
            </a:r>
            <a:r>
              <a:rPr lang="tr-TR" dirty="0" err="1"/>
              <a:t>any</a:t>
            </a:r>
            <a:r>
              <a:rPr lang="tr-TR" dirty="0"/>
              <a:t> time </a:t>
            </a:r>
            <a:r>
              <a:rPr lang="tr-TR" dirty="0" err="1"/>
              <a:t>when</a:t>
            </a:r>
            <a:r>
              <a:rPr lang="tr-TR" dirty="0"/>
              <a:t> </a:t>
            </a:r>
            <a:r>
              <a:rPr lang="tr-TR" dirty="0" err="1"/>
              <a:t>you</a:t>
            </a:r>
            <a:r>
              <a:rPr lang="tr-TR" dirty="0"/>
              <a:t> </a:t>
            </a:r>
            <a:r>
              <a:rPr lang="tr-TR" dirty="0" err="1"/>
              <a:t>want</a:t>
            </a:r>
            <a:r>
              <a:rPr lang="tr-TR" dirty="0"/>
              <a:t>. </a:t>
            </a:r>
          </a:p>
        </p:txBody>
      </p:sp>
      <p:sp>
        <p:nvSpPr>
          <p:cNvPr id="4" name="Slayt Numarası Yer Tutucusu 3"/>
          <p:cNvSpPr>
            <a:spLocks noGrp="1"/>
          </p:cNvSpPr>
          <p:nvPr>
            <p:ph type="sldNum" sz="quarter" idx="5"/>
          </p:nvPr>
        </p:nvSpPr>
        <p:spPr/>
        <p:txBody>
          <a:bodyPr/>
          <a:lstStyle/>
          <a:p>
            <a:pPr>
              <a:defRPr/>
            </a:pPr>
            <a:fld id="{53115313-8F00-4498-8673-C4319637AC52}" type="slidenum">
              <a:rPr lang="tr-TR" altLang="tr-TR" smtClean="0"/>
              <a:pPr>
                <a:defRPr/>
              </a:pPr>
              <a:t>24</a:t>
            </a:fld>
            <a:endParaRPr lang="tr-TR" altLang="tr-TR"/>
          </a:p>
        </p:txBody>
      </p:sp>
    </p:spTree>
    <p:extLst>
      <p:ext uri="{BB962C8B-B14F-4D97-AF65-F5344CB8AC3E}">
        <p14:creationId xmlns:p14="http://schemas.microsoft.com/office/powerpoint/2010/main" val="330857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What</a:t>
            </a:r>
            <a:r>
              <a:rPr lang="tr-TR" dirty="0"/>
              <a:t> </a:t>
            </a:r>
            <a:r>
              <a:rPr lang="tr-TR" dirty="0" err="1"/>
              <a:t>to</a:t>
            </a:r>
            <a:r>
              <a:rPr lang="tr-TR" dirty="0"/>
              <a:t> </a:t>
            </a:r>
            <a:r>
              <a:rPr lang="tr-TR" dirty="0" err="1"/>
              <a:t>the</a:t>
            </a:r>
            <a:r>
              <a:rPr lang="tr-TR" dirty="0"/>
              <a:t> </a:t>
            </a:r>
            <a:r>
              <a:rPr lang="tr-TR" dirty="0" err="1"/>
              <a:t>next</a:t>
            </a:r>
            <a:r>
              <a:rPr lang="tr-TR" dirty="0"/>
              <a:t>, </a:t>
            </a:r>
            <a:r>
              <a:rPr lang="tr-TR" dirty="0" err="1"/>
              <a:t>we</a:t>
            </a:r>
            <a:r>
              <a:rPr lang="tr-TR" dirty="0"/>
              <a:t> define </a:t>
            </a:r>
            <a:r>
              <a:rPr lang="tr-TR" dirty="0" err="1"/>
              <a:t>outcomes</a:t>
            </a:r>
            <a:r>
              <a:rPr lang="tr-TR" dirty="0"/>
              <a:t> of </a:t>
            </a:r>
            <a:r>
              <a:rPr lang="tr-TR" dirty="0" err="1"/>
              <a:t>the</a:t>
            </a:r>
            <a:r>
              <a:rPr lang="tr-TR" dirty="0"/>
              <a:t> </a:t>
            </a:r>
            <a:r>
              <a:rPr lang="tr-TR" dirty="0" err="1"/>
              <a:t>programme</a:t>
            </a:r>
            <a:r>
              <a:rPr lang="tr-TR" dirty="0"/>
              <a:t> </a:t>
            </a:r>
            <a:r>
              <a:rPr lang="tr-TR" dirty="0" err="1"/>
              <a:t>according</a:t>
            </a:r>
            <a:r>
              <a:rPr lang="tr-TR" dirty="0"/>
              <a:t> </a:t>
            </a:r>
            <a:r>
              <a:rPr lang="tr-TR" dirty="0" err="1"/>
              <a:t>to</a:t>
            </a:r>
            <a:r>
              <a:rPr lang="tr-TR" dirty="0"/>
              <a:t> </a:t>
            </a:r>
            <a:r>
              <a:rPr lang="tr-TR" dirty="0" err="1"/>
              <a:t>green</a:t>
            </a:r>
            <a:r>
              <a:rPr lang="tr-TR" dirty="0"/>
              <a:t> </a:t>
            </a:r>
            <a:r>
              <a:rPr lang="tr-TR" dirty="0" err="1"/>
              <a:t>cresent</a:t>
            </a:r>
            <a:r>
              <a:rPr lang="tr-TR" dirty="0"/>
              <a:t> </a:t>
            </a:r>
            <a:r>
              <a:rPr lang="tr-TR" dirty="0" err="1"/>
              <a:t>strategic</a:t>
            </a:r>
            <a:r>
              <a:rPr lang="tr-TR" dirty="0"/>
              <a:t> plan</a:t>
            </a:r>
          </a:p>
        </p:txBody>
      </p:sp>
      <p:sp>
        <p:nvSpPr>
          <p:cNvPr id="4" name="Slayt Numarası Yer Tutucusu 3"/>
          <p:cNvSpPr>
            <a:spLocks noGrp="1"/>
          </p:cNvSpPr>
          <p:nvPr>
            <p:ph type="sldNum" sz="quarter" idx="5"/>
          </p:nvPr>
        </p:nvSpPr>
        <p:spPr/>
        <p:txBody>
          <a:bodyPr/>
          <a:lstStyle/>
          <a:p>
            <a:pPr>
              <a:defRPr/>
            </a:pPr>
            <a:fld id="{53115313-8F00-4498-8673-C4319637AC52}" type="slidenum">
              <a:rPr lang="tr-TR" altLang="tr-TR" smtClean="0"/>
              <a:pPr>
                <a:defRPr/>
              </a:pPr>
              <a:t>4</a:t>
            </a:fld>
            <a:endParaRPr lang="tr-TR" altLang="tr-TR"/>
          </a:p>
        </p:txBody>
      </p:sp>
    </p:spTree>
    <p:extLst>
      <p:ext uri="{BB962C8B-B14F-4D97-AF65-F5344CB8AC3E}">
        <p14:creationId xmlns:p14="http://schemas.microsoft.com/office/powerpoint/2010/main" val="898423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The</a:t>
            </a:r>
            <a:r>
              <a:rPr lang="tr-TR" dirty="0"/>
              <a:t> </a:t>
            </a:r>
            <a:r>
              <a:rPr lang="tr-TR" dirty="0" err="1"/>
              <a:t>fisrt</a:t>
            </a:r>
            <a:r>
              <a:rPr lang="tr-TR" dirty="0"/>
              <a:t> </a:t>
            </a:r>
            <a:r>
              <a:rPr lang="tr-TR" dirty="0" err="1"/>
              <a:t>outcome</a:t>
            </a:r>
            <a:r>
              <a:rPr lang="tr-TR" dirty="0"/>
              <a:t> is </a:t>
            </a:r>
            <a:r>
              <a:rPr lang="tr-TR" dirty="0" err="1"/>
              <a:t>that</a:t>
            </a:r>
            <a:r>
              <a:rPr lang="tr-TR" dirty="0"/>
              <a:t> ……</a:t>
            </a:r>
          </a:p>
        </p:txBody>
      </p:sp>
      <p:sp>
        <p:nvSpPr>
          <p:cNvPr id="4" name="Slayt Numarası Yer Tutucusu 3"/>
          <p:cNvSpPr>
            <a:spLocks noGrp="1"/>
          </p:cNvSpPr>
          <p:nvPr>
            <p:ph type="sldNum" sz="quarter" idx="5"/>
          </p:nvPr>
        </p:nvSpPr>
        <p:spPr/>
        <p:txBody>
          <a:bodyPr/>
          <a:lstStyle/>
          <a:p>
            <a:pPr>
              <a:defRPr/>
            </a:pPr>
            <a:fld id="{53115313-8F00-4498-8673-C4319637AC52}" type="slidenum">
              <a:rPr lang="tr-TR" altLang="tr-TR" smtClean="0"/>
              <a:pPr>
                <a:defRPr/>
              </a:pPr>
              <a:t>5</a:t>
            </a:fld>
            <a:endParaRPr lang="tr-TR" altLang="tr-TR"/>
          </a:p>
        </p:txBody>
      </p:sp>
    </p:spTree>
    <p:extLst>
      <p:ext uri="{BB962C8B-B14F-4D97-AF65-F5344CB8AC3E}">
        <p14:creationId xmlns:p14="http://schemas.microsoft.com/office/powerpoint/2010/main" val="4106081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It</a:t>
            </a:r>
            <a:r>
              <a:rPr lang="tr-TR" dirty="0"/>
              <a:t> is </a:t>
            </a:r>
            <a:r>
              <a:rPr lang="tr-TR" dirty="0" err="1"/>
              <a:t>important</a:t>
            </a:r>
            <a:r>
              <a:rPr lang="tr-TR" dirty="0"/>
              <a:t> …..?</a:t>
            </a:r>
          </a:p>
        </p:txBody>
      </p:sp>
      <p:sp>
        <p:nvSpPr>
          <p:cNvPr id="4" name="Slayt Numarası Yer Tutucusu 3"/>
          <p:cNvSpPr>
            <a:spLocks noGrp="1"/>
          </p:cNvSpPr>
          <p:nvPr>
            <p:ph type="sldNum" sz="quarter" idx="5"/>
          </p:nvPr>
        </p:nvSpPr>
        <p:spPr/>
        <p:txBody>
          <a:bodyPr/>
          <a:lstStyle/>
          <a:p>
            <a:pPr>
              <a:defRPr/>
            </a:pPr>
            <a:fld id="{53115313-8F00-4498-8673-C4319637AC52}" type="slidenum">
              <a:rPr lang="tr-TR" altLang="tr-TR" smtClean="0"/>
              <a:pPr>
                <a:defRPr/>
              </a:pPr>
              <a:t>12</a:t>
            </a:fld>
            <a:endParaRPr lang="tr-TR" altLang="tr-TR"/>
          </a:p>
        </p:txBody>
      </p:sp>
    </p:spTree>
    <p:extLst>
      <p:ext uri="{BB962C8B-B14F-4D97-AF65-F5344CB8AC3E}">
        <p14:creationId xmlns:p14="http://schemas.microsoft.com/office/powerpoint/2010/main" val="4252188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İnclusivness</a:t>
            </a:r>
            <a:r>
              <a:rPr lang="tr-TR" dirty="0"/>
              <a:t>: </a:t>
            </a:r>
            <a:r>
              <a:rPr lang="tr-TR" dirty="0" err="1"/>
              <a:t>encompassing</a:t>
            </a:r>
            <a:r>
              <a:rPr lang="tr-TR" dirty="0"/>
              <a:t> </a:t>
            </a:r>
            <a:r>
              <a:rPr lang="tr-TR" dirty="0" err="1"/>
              <a:t>everything</a:t>
            </a:r>
            <a:r>
              <a:rPr lang="tr-TR" dirty="0"/>
              <a:t> </a:t>
            </a:r>
            <a:r>
              <a:rPr lang="tr-TR" dirty="0" err="1"/>
              <a:t>concerned</a:t>
            </a:r>
            <a:endParaRPr lang="tr-TR" dirty="0"/>
          </a:p>
        </p:txBody>
      </p:sp>
      <p:sp>
        <p:nvSpPr>
          <p:cNvPr id="4" name="Slayt Numarası Yer Tutucusu 3"/>
          <p:cNvSpPr>
            <a:spLocks noGrp="1"/>
          </p:cNvSpPr>
          <p:nvPr>
            <p:ph type="sldNum" sz="quarter" idx="5"/>
          </p:nvPr>
        </p:nvSpPr>
        <p:spPr/>
        <p:txBody>
          <a:bodyPr/>
          <a:lstStyle/>
          <a:p>
            <a:pPr>
              <a:defRPr/>
            </a:pPr>
            <a:fld id="{53115313-8F00-4498-8673-C4319637AC52}" type="slidenum">
              <a:rPr lang="tr-TR" altLang="tr-TR" smtClean="0"/>
              <a:pPr>
                <a:defRPr/>
              </a:pPr>
              <a:t>13</a:t>
            </a:fld>
            <a:endParaRPr lang="tr-TR" altLang="tr-TR"/>
          </a:p>
        </p:txBody>
      </p:sp>
    </p:spTree>
    <p:extLst>
      <p:ext uri="{BB962C8B-B14F-4D97-AF65-F5344CB8AC3E}">
        <p14:creationId xmlns:p14="http://schemas.microsoft.com/office/powerpoint/2010/main" val="202176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What</a:t>
            </a:r>
            <a:r>
              <a:rPr lang="tr-TR" dirty="0"/>
              <a:t> </a:t>
            </a:r>
            <a:r>
              <a:rPr lang="tr-TR" dirty="0" err="1"/>
              <a:t>means</a:t>
            </a:r>
            <a:r>
              <a:rPr lang="tr-TR" dirty="0"/>
              <a:t> of </a:t>
            </a:r>
            <a:r>
              <a:rPr lang="tr-TR" dirty="0" err="1"/>
              <a:t>ınclusivness</a:t>
            </a:r>
            <a:r>
              <a:rPr lang="tr-TR" dirty="0"/>
              <a:t> as a </a:t>
            </a:r>
            <a:r>
              <a:rPr lang="tr-TR" dirty="0" err="1"/>
              <a:t>key</a:t>
            </a:r>
            <a:r>
              <a:rPr lang="tr-TR" dirty="0"/>
              <a:t> </a:t>
            </a:r>
            <a:r>
              <a:rPr lang="tr-TR" dirty="0" err="1"/>
              <a:t>programme</a:t>
            </a:r>
            <a:r>
              <a:rPr lang="tr-TR" dirty="0"/>
              <a:t> </a:t>
            </a:r>
            <a:r>
              <a:rPr lang="tr-TR" dirty="0" err="1"/>
              <a:t>principle</a:t>
            </a:r>
            <a:endParaRPr lang="tr-TR" dirty="0"/>
          </a:p>
        </p:txBody>
      </p:sp>
      <p:sp>
        <p:nvSpPr>
          <p:cNvPr id="4" name="Slayt Numarası Yer Tutucusu 3"/>
          <p:cNvSpPr>
            <a:spLocks noGrp="1"/>
          </p:cNvSpPr>
          <p:nvPr>
            <p:ph type="sldNum" sz="quarter" idx="5"/>
          </p:nvPr>
        </p:nvSpPr>
        <p:spPr/>
        <p:txBody>
          <a:bodyPr/>
          <a:lstStyle/>
          <a:p>
            <a:pPr>
              <a:defRPr/>
            </a:pPr>
            <a:fld id="{53115313-8F00-4498-8673-C4319637AC52}" type="slidenum">
              <a:rPr lang="tr-TR" altLang="tr-TR" smtClean="0"/>
              <a:pPr>
                <a:defRPr/>
              </a:pPr>
              <a:t>16</a:t>
            </a:fld>
            <a:endParaRPr lang="tr-TR" altLang="tr-TR"/>
          </a:p>
        </p:txBody>
      </p:sp>
    </p:spTree>
    <p:extLst>
      <p:ext uri="{BB962C8B-B14F-4D97-AF65-F5344CB8AC3E}">
        <p14:creationId xmlns:p14="http://schemas.microsoft.com/office/powerpoint/2010/main" val="5878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How </a:t>
            </a:r>
            <a:r>
              <a:rPr lang="tr-TR" dirty="0" err="1"/>
              <a:t>to</a:t>
            </a:r>
            <a:r>
              <a:rPr lang="tr-TR" dirty="0"/>
              <a:t> </a:t>
            </a:r>
            <a:r>
              <a:rPr lang="tr-TR" dirty="0" err="1"/>
              <a:t>developed</a:t>
            </a:r>
            <a:r>
              <a:rPr lang="tr-TR" dirty="0"/>
              <a:t> </a:t>
            </a:r>
            <a:r>
              <a:rPr lang="tr-TR" dirty="0" err="1"/>
              <a:t>programme</a:t>
            </a:r>
            <a:r>
              <a:rPr lang="tr-TR" dirty="0"/>
              <a:t> </a:t>
            </a:r>
            <a:r>
              <a:rPr lang="tr-TR" dirty="0" err="1"/>
              <a:t>and</a:t>
            </a:r>
            <a:r>
              <a:rPr lang="tr-TR" dirty="0"/>
              <a:t> </a:t>
            </a:r>
            <a:r>
              <a:rPr lang="tr-TR" dirty="0" err="1"/>
              <a:t>project</a:t>
            </a:r>
            <a:endParaRPr lang="tr-TR" dirty="0"/>
          </a:p>
        </p:txBody>
      </p:sp>
      <p:sp>
        <p:nvSpPr>
          <p:cNvPr id="4" name="Slayt Numarası Yer Tutucusu 3"/>
          <p:cNvSpPr>
            <a:spLocks noGrp="1"/>
          </p:cNvSpPr>
          <p:nvPr>
            <p:ph type="sldNum" sz="quarter" idx="5"/>
          </p:nvPr>
        </p:nvSpPr>
        <p:spPr/>
        <p:txBody>
          <a:bodyPr/>
          <a:lstStyle/>
          <a:p>
            <a:pPr>
              <a:defRPr/>
            </a:pPr>
            <a:fld id="{53115313-8F00-4498-8673-C4319637AC52}" type="slidenum">
              <a:rPr lang="tr-TR" altLang="tr-TR" smtClean="0"/>
              <a:pPr>
                <a:defRPr/>
              </a:pPr>
              <a:t>19</a:t>
            </a:fld>
            <a:endParaRPr lang="tr-TR" altLang="tr-TR"/>
          </a:p>
        </p:txBody>
      </p:sp>
    </p:spTree>
    <p:extLst>
      <p:ext uri="{BB962C8B-B14F-4D97-AF65-F5344CB8AC3E}">
        <p14:creationId xmlns:p14="http://schemas.microsoft.com/office/powerpoint/2010/main" val="3184188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How can </a:t>
            </a:r>
            <a:r>
              <a:rPr lang="tr-TR" dirty="0" err="1"/>
              <a:t>you</a:t>
            </a:r>
            <a:r>
              <a:rPr lang="tr-TR" dirty="0"/>
              <a:t> </a:t>
            </a:r>
            <a:r>
              <a:rPr lang="tr-TR" dirty="0" err="1"/>
              <a:t>formulate</a:t>
            </a:r>
            <a:r>
              <a:rPr lang="tr-TR" dirty="0"/>
              <a:t> </a:t>
            </a:r>
            <a:r>
              <a:rPr lang="tr-TR" dirty="0" err="1"/>
              <a:t>your</a:t>
            </a:r>
            <a:r>
              <a:rPr lang="tr-TR" dirty="0"/>
              <a:t> </a:t>
            </a:r>
            <a:r>
              <a:rPr lang="tr-TR" dirty="0" err="1"/>
              <a:t>results</a:t>
            </a:r>
            <a:endParaRPr lang="tr-TR" dirty="0"/>
          </a:p>
        </p:txBody>
      </p:sp>
      <p:sp>
        <p:nvSpPr>
          <p:cNvPr id="4" name="Slayt Numarası Yer Tutucusu 3"/>
          <p:cNvSpPr>
            <a:spLocks noGrp="1"/>
          </p:cNvSpPr>
          <p:nvPr>
            <p:ph type="sldNum" sz="quarter" idx="5"/>
          </p:nvPr>
        </p:nvSpPr>
        <p:spPr/>
        <p:txBody>
          <a:bodyPr/>
          <a:lstStyle/>
          <a:p>
            <a:pPr>
              <a:defRPr/>
            </a:pPr>
            <a:fld id="{53115313-8F00-4498-8673-C4319637AC52}" type="slidenum">
              <a:rPr lang="tr-TR" altLang="tr-TR" smtClean="0"/>
              <a:pPr>
                <a:defRPr/>
              </a:pPr>
              <a:t>20</a:t>
            </a:fld>
            <a:endParaRPr lang="tr-TR" altLang="tr-TR"/>
          </a:p>
        </p:txBody>
      </p:sp>
    </p:spTree>
    <p:extLst>
      <p:ext uri="{BB962C8B-B14F-4D97-AF65-F5344CB8AC3E}">
        <p14:creationId xmlns:p14="http://schemas.microsoft.com/office/powerpoint/2010/main" val="263394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Micko-meso</a:t>
            </a:r>
            <a:r>
              <a:rPr lang="tr-TR" dirty="0"/>
              <a:t> </a:t>
            </a:r>
            <a:r>
              <a:rPr lang="tr-TR" dirty="0" err="1"/>
              <a:t>and</a:t>
            </a:r>
            <a:r>
              <a:rPr lang="tr-TR" dirty="0"/>
              <a:t> makro </a:t>
            </a:r>
            <a:r>
              <a:rPr lang="tr-TR" dirty="0" err="1"/>
              <a:t>level</a:t>
            </a:r>
            <a:r>
              <a:rPr lang="tr-TR" dirty="0"/>
              <a:t> </a:t>
            </a:r>
            <a:r>
              <a:rPr lang="tr-TR" dirty="0" err="1"/>
              <a:t>procesess</a:t>
            </a:r>
            <a:r>
              <a:rPr lang="tr-TR" dirty="0"/>
              <a:t> of </a:t>
            </a:r>
            <a:r>
              <a:rPr lang="tr-TR" dirty="0" err="1"/>
              <a:t>your</a:t>
            </a:r>
            <a:r>
              <a:rPr lang="tr-TR" dirty="0"/>
              <a:t> </a:t>
            </a:r>
            <a:r>
              <a:rPr lang="tr-TR" dirty="0" err="1"/>
              <a:t>project</a:t>
            </a:r>
            <a:endParaRPr lang="tr-TR" dirty="0"/>
          </a:p>
        </p:txBody>
      </p:sp>
      <p:sp>
        <p:nvSpPr>
          <p:cNvPr id="4" name="Slayt Numarası Yer Tutucusu 3"/>
          <p:cNvSpPr>
            <a:spLocks noGrp="1"/>
          </p:cNvSpPr>
          <p:nvPr>
            <p:ph type="sldNum" sz="quarter" idx="5"/>
          </p:nvPr>
        </p:nvSpPr>
        <p:spPr/>
        <p:txBody>
          <a:bodyPr/>
          <a:lstStyle/>
          <a:p>
            <a:pPr>
              <a:defRPr/>
            </a:pPr>
            <a:fld id="{53115313-8F00-4498-8673-C4319637AC52}" type="slidenum">
              <a:rPr lang="tr-TR" altLang="tr-TR" smtClean="0"/>
              <a:pPr>
                <a:defRPr/>
              </a:pPr>
              <a:t>22</a:t>
            </a:fld>
            <a:endParaRPr lang="tr-TR" altLang="tr-TR"/>
          </a:p>
        </p:txBody>
      </p:sp>
    </p:spTree>
    <p:extLst>
      <p:ext uri="{BB962C8B-B14F-4D97-AF65-F5344CB8AC3E}">
        <p14:creationId xmlns:p14="http://schemas.microsoft.com/office/powerpoint/2010/main" val="278142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Tree>
    <p:extLst>
      <p:ext uri="{BB962C8B-B14F-4D97-AF65-F5344CB8AC3E}">
        <p14:creationId xmlns:p14="http://schemas.microsoft.com/office/powerpoint/2010/main" val="2642831019"/>
      </p:ext>
    </p:extLst>
  </p:cSld>
  <p:clrMapOvr>
    <a:masterClrMapping/>
  </p:clrMapOvr>
  <p:transition spd="med"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tr-TR" sz="4400" b="1" spc="-200" smtClean="0">
                <a:solidFill>
                  <a:srgbClr val="00B158"/>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1825625"/>
            <a:ext cx="10515600" cy="41661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Slide Number Placeholder 5"/>
          <p:cNvSpPr>
            <a:spLocks noGrp="1"/>
          </p:cNvSpPr>
          <p:nvPr>
            <p:ph type="sldNum" sz="quarter" idx="10"/>
          </p:nvPr>
        </p:nvSpPr>
        <p:spPr>
          <a:xfrm>
            <a:off x="735013" y="6224588"/>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bg1"/>
                </a:solidFill>
              </a:defRPr>
            </a:lvl1pPr>
          </a:lstStyle>
          <a:p>
            <a:pPr>
              <a:defRPr/>
            </a:pPr>
            <a:fld id="{00BC67B0-57C2-4C46-8E03-ADB1DE5A6F80}" type="slidenum">
              <a:rPr lang="de-DE" altLang="tr-TR"/>
              <a:pPr>
                <a:defRPr/>
              </a:pPr>
              <a:t>‹#›</a:t>
            </a:fld>
            <a:endParaRPr lang="de-DE" altLang="tr-TR"/>
          </a:p>
        </p:txBody>
      </p:sp>
    </p:spTree>
    <p:extLst>
      <p:ext uri="{BB962C8B-B14F-4D97-AF65-F5344CB8AC3E}">
        <p14:creationId xmlns:p14="http://schemas.microsoft.com/office/powerpoint/2010/main" val="3650318668"/>
      </p:ext>
    </p:extLst>
  </p:cSld>
  <p:clrMapOvr>
    <a:masterClrMapping/>
  </p:clrMapOvr>
  <p:transition spd="med"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626601"/>
          </a:xfrm>
        </p:spPr>
        <p:txBody>
          <a:bodyPr vert="eaVert"/>
          <a:lstStyle>
            <a:lvl1pPr>
              <a:defRPr lang="tr-TR" sz="4400" b="1" spc="-200" smtClean="0">
                <a:solidFill>
                  <a:srgbClr val="00B158"/>
                </a:solidFil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1" y="365126"/>
            <a:ext cx="7734300" cy="56266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Slide Number Placeholder 5"/>
          <p:cNvSpPr>
            <a:spLocks noGrp="1"/>
          </p:cNvSpPr>
          <p:nvPr>
            <p:ph type="sldNum" sz="quarter" idx="10"/>
          </p:nvPr>
        </p:nvSpPr>
        <p:spPr>
          <a:xfrm>
            <a:off x="735013" y="6224588"/>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bg1"/>
                </a:solidFill>
              </a:defRPr>
            </a:lvl1pPr>
          </a:lstStyle>
          <a:p>
            <a:pPr>
              <a:defRPr/>
            </a:pPr>
            <a:fld id="{23DDF553-86BD-4F34-A00B-31E6AC30EC1B}" type="slidenum">
              <a:rPr lang="de-DE" altLang="tr-TR"/>
              <a:pPr>
                <a:defRPr/>
              </a:pPr>
              <a:t>‹#›</a:t>
            </a:fld>
            <a:endParaRPr lang="de-DE" altLang="tr-TR"/>
          </a:p>
        </p:txBody>
      </p:sp>
    </p:spTree>
    <p:extLst>
      <p:ext uri="{BB962C8B-B14F-4D97-AF65-F5344CB8AC3E}">
        <p14:creationId xmlns:p14="http://schemas.microsoft.com/office/powerpoint/2010/main" val="3941444113"/>
      </p:ext>
    </p:extLst>
  </p:cSld>
  <p:clrMapOvr>
    <a:masterClrMapping/>
  </p:clrMapOvr>
  <p:transition spd="med"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13181"/>
            <a:ext cx="10515600" cy="1177509"/>
          </a:xfrm>
        </p:spPr>
        <p:txBody>
          <a:bodyPr/>
          <a:lstStyle>
            <a:lvl1pPr>
              <a:defRPr sz="4200">
                <a:latin typeface="+mn-lt"/>
              </a:defRPr>
            </a:lvl1pPr>
          </a:lstStyle>
          <a:p>
            <a:r>
              <a:rPr lang="tr-TR"/>
              <a:t>Asıl başlık stili için tıklatın</a:t>
            </a:r>
            <a:endParaRPr lang="en-US" dirty="0"/>
          </a:p>
        </p:txBody>
      </p:sp>
      <p:sp>
        <p:nvSpPr>
          <p:cNvPr id="3" name="Content Placeholder 2"/>
          <p:cNvSpPr>
            <a:spLocks noGrp="1"/>
          </p:cNvSpPr>
          <p:nvPr>
            <p:ph idx="1"/>
          </p:nvPr>
        </p:nvSpPr>
        <p:spPr>
          <a:xfrm>
            <a:off x="838200" y="1825626"/>
            <a:ext cx="10515600" cy="4178133"/>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lvl1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extLst>
      <p:ext uri="{BB962C8B-B14F-4D97-AF65-F5344CB8AC3E}">
        <p14:creationId xmlns:p14="http://schemas.microsoft.com/office/powerpoint/2010/main" val="433785596"/>
      </p:ext>
    </p:extLst>
  </p:cSld>
  <p:clrMapOvr>
    <a:masterClrMapping/>
  </p:clrMapOvr>
  <p:transition spd="med"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5600">
                <a:latin typeface="+mn-lt"/>
              </a:defRPr>
            </a:lvl1pPr>
          </a:lstStyle>
          <a:p>
            <a:r>
              <a:rPr lang="tr-TR"/>
              <a:t>Asıl başlık stili için tıklatın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Tree>
    <p:extLst>
      <p:ext uri="{BB962C8B-B14F-4D97-AF65-F5344CB8AC3E}">
        <p14:creationId xmlns:p14="http://schemas.microsoft.com/office/powerpoint/2010/main" val="111184734"/>
      </p:ext>
    </p:extLst>
  </p:cSld>
  <p:clrMapOvr>
    <a:masterClrMapping/>
  </p:clrMapOvr>
  <p:transition spd="med"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0">
                <a:latin typeface="+mn-lt"/>
              </a:defRPr>
            </a:lvl1p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20219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20219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Slide Number Placeholder 5"/>
          <p:cNvSpPr>
            <a:spLocks noGrp="1"/>
          </p:cNvSpPr>
          <p:nvPr>
            <p:ph type="sldNum" sz="quarter" idx="10"/>
          </p:nvPr>
        </p:nvSpPr>
        <p:spPr>
          <a:xfrm>
            <a:off x="735013" y="6224588"/>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bg1"/>
                </a:solidFill>
              </a:defRPr>
            </a:lvl1pPr>
          </a:lstStyle>
          <a:p>
            <a:pPr>
              <a:defRPr/>
            </a:pPr>
            <a:fld id="{1250D101-63DD-49D7-B152-5EEB0A371180}" type="slidenum">
              <a:rPr lang="de-DE" altLang="tr-TR"/>
              <a:pPr>
                <a:defRPr/>
              </a:pPr>
              <a:t>‹#›</a:t>
            </a:fld>
            <a:endParaRPr lang="de-DE" altLang="tr-TR"/>
          </a:p>
        </p:txBody>
      </p:sp>
    </p:spTree>
    <p:extLst>
      <p:ext uri="{BB962C8B-B14F-4D97-AF65-F5344CB8AC3E}">
        <p14:creationId xmlns:p14="http://schemas.microsoft.com/office/powerpoint/2010/main" val="950560341"/>
      </p:ext>
    </p:extLst>
  </p:cSld>
  <p:clrMapOvr>
    <a:masterClrMapping/>
  </p:clrMapOvr>
  <p:transition spd="med"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Metin kutusu 6"/>
          <p:cNvSpPr txBox="1"/>
          <p:nvPr/>
        </p:nvSpPr>
        <p:spPr>
          <a:xfrm>
            <a:off x="838200" y="131763"/>
            <a:ext cx="8434388" cy="293687"/>
          </a:xfrm>
          <a:prstGeom prst="rect">
            <a:avLst/>
          </a:prstGeom>
          <a:noFill/>
        </p:spPr>
        <p:txBody>
          <a:bodyPr>
            <a:spAutoFit/>
          </a:bodyPr>
          <a:lstStyle/>
          <a:p>
            <a:pPr eaLnBrk="1" fontAlgn="auto" hangingPunct="1">
              <a:spcBef>
                <a:spcPts val="0"/>
              </a:spcBef>
              <a:spcAft>
                <a:spcPts val="0"/>
              </a:spcAft>
              <a:defRPr/>
            </a:pPr>
            <a:r>
              <a:rPr lang="tr-TR" sz="1300" b="1" spc="1500" dirty="0">
                <a:solidFill>
                  <a:schemeClr val="bg1">
                    <a:lumMod val="65000"/>
                  </a:schemeClr>
                </a:solidFill>
                <a:latin typeface="+mn-lt"/>
                <a:ea typeface="+mn-ea"/>
              </a:rPr>
              <a:t>SUNUM ADI</a:t>
            </a:r>
          </a:p>
        </p:txBody>
      </p:sp>
      <p:sp>
        <p:nvSpPr>
          <p:cNvPr id="8" name="Metin kutusu 7"/>
          <p:cNvSpPr txBox="1">
            <a:spLocks noChangeArrowheads="1"/>
          </p:cNvSpPr>
          <p:nvPr/>
        </p:nvSpPr>
        <p:spPr bwMode="auto">
          <a:xfrm>
            <a:off x="9672638" y="131763"/>
            <a:ext cx="1681162" cy="27781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eaLnBrk="1" hangingPunct="1">
              <a:defRPr/>
            </a:pPr>
            <a:r>
              <a:rPr lang="tr-TR" sz="1200" b="1">
                <a:solidFill>
                  <a:srgbClr val="A6A6A6"/>
                </a:solidFill>
              </a:rPr>
              <a:t>14 Ocak 2015</a:t>
            </a:r>
          </a:p>
        </p:txBody>
      </p:sp>
      <p:sp>
        <p:nvSpPr>
          <p:cNvPr id="2" name="Title 1"/>
          <p:cNvSpPr>
            <a:spLocks noGrp="1"/>
          </p:cNvSpPr>
          <p:nvPr>
            <p:ph type="title"/>
          </p:nvPr>
        </p:nvSpPr>
        <p:spPr>
          <a:xfrm>
            <a:off x="839788" y="459073"/>
            <a:ext cx="10515600" cy="1231616"/>
          </a:xfrm>
        </p:spPr>
        <p:txBody>
          <a:bodyPr/>
          <a:lstStyle>
            <a:lvl1pPr>
              <a:defRPr lang="tr-TR" sz="4400" b="1" spc="-200" smtClean="0">
                <a:solidFill>
                  <a:srgbClr val="00B158"/>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9" y="2505075"/>
            <a:ext cx="5157787" cy="352274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1" y="2505075"/>
            <a:ext cx="5183188" cy="352274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9" name="Slide Number Placeholder 5"/>
          <p:cNvSpPr>
            <a:spLocks noGrp="1"/>
          </p:cNvSpPr>
          <p:nvPr>
            <p:ph type="sldNum" sz="quarter" idx="10"/>
          </p:nvPr>
        </p:nvSpPr>
        <p:spPr>
          <a:xfrm>
            <a:off x="735013" y="6224588"/>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bg1"/>
                </a:solidFill>
              </a:defRPr>
            </a:lvl1pPr>
          </a:lstStyle>
          <a:p>
            <a:pPr>
              <a:defRPr/>
            </a:pPr>
            <a:fld id="{66A917E0-F839-4B6F-A64F-5F850D3186EB}" type="slidenum">
              <a:rPr lang="de-DE" altLang="tr-TR"/>
              <a:pPr>
                <a:defRPr/>
              </a:pPr>
              <a:t>‹#›</a:t>
            </a:fld>
            <a:endParaRPr lang="de-DE" altLang="tr-TR"/>
          </a:p>
        </p:txBody>
      </p:sp>
    </p:spTree>
    <p:extLst>
      <p:ext uri="{BB962C8B-B14F-4D97-AF65-F5344CB8AC3E}">
        <p14:creationId xmlns:p14="http://schemas.microsoft.com/office/powerpoint/2010/main" val="1466855181"/>
      </p:ext>
    </p:extLst>
  </p:cSld>
  <p:clrMapOvr>
    <a:masterClrMapping/>
  </p:clrMapOvr>
  <p:transition spd="med"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tr-TR" sz="4400" b="1" spc="-200" smtClean="0">
                <a:solidFill>
                  <a:srgbClr val="00B158"/>
                </a:solidFill>
              </a:defRPr>
            </a:lvl1pPr>
          </a:lstStyle>
          <a:p>
            <a:r>
              <a:rPr lang="tr-TR"/>
              <a:t>Asıl başlık stili için tıklatın</a:t>
            </a:r>
            <a:endParaRPr lang="en-US" dirty="0"/>
          </a:p>
        </p:txBody>
      </p:sp>
      <p:sp>
        <p:nvSpPr>
          <p:cNvPr id="3" name="Slide Number Placeholder 5"/>
          <p:cNvSpPr>
            <a:spLocks noGrp="1"/>
          </p:cNvSpPr>
          <p:nvPr>
            <p:ph type="sldNum" sz="quarter" idx="10"/>
          </p:nvPr>
        </p:nvSpPr>
        <p:spPr>
          <a:xfrm>
            <a:off x="735013" y="6224588"/>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bg1"/>
                </a:solidFill>
              </a:defRPr>
            </a:lvl1pPr>
          </a:lstStyle>
          <a:p>
            <a:pPr>
              <a:defRPr/>
            </a:pPr>
            <a:fld id="{88E3EBE1-9454-4314-BBE3-3E3CE2E1F504}" type="slidenum">
              <a:rPr lang="de-DE" altLang="tr-TR"/>
              <a:pPr>
                <a:defRPr/>
              </a:pPr>
              <a:t>‹#›</a:t>
            </a:fld>
            <a:endParaRPr lang="de-DE" altLang="tr-TR"/>
          </a:p>
        </p:txBody>
      </p:sp>
    </p:spTree>
    <p:extLst>
      <p:ext uri="{BB962C8B-B14F-4D97-AF65-F5344CB8AC3E}">
        <p14:creationId xmlns:p14="http://schemas.microsoft.com/office/powerpoint/2010/main" val="1756046193"/>
      </p:ext>
    </p:extLst>
  </p:cSld>
  <p:clrMapOvr>
    <a:masterClrMapping/>
  </p:clrMapOvr>
  <p:transition spd="med"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35013" y="6224588"/>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bg1"/>
                </a:solidFill>
              </a:defRPr>
            </a:lvl1pPr>
          </a:lstStyle>
          <a:p>
            <a:pPr>
              <a:defRPr/>
            </a:pPr>
            <a:fld id="{DE37C56E-8630-4E6E-99FD-C027FE20BBE9}" type="slidenum">
              <a:rPr lang="de-DE" altLang="tr-TR"/>
              <a:pPr>
                <a:defRPr/>
              </a:pPr>
              <a:t>‹#›</a:t>
            </a:fld>
            <a:endParaRPr lang="de-DE" altLang="tr-TR"/>
          </a:p>
        </p:txBody>
      </p:sp>
    </p:spTree>
    <p:extLst>
      <p:ext uri="{BB962C8B-B14F-4D97-AF65-F5344CB8AC3E}">
        <p14:creationId xmlns:p14="http://schemas.microsoft.com/office/powerpoint/2010/main" val="1588730036"/>
      </p:ext>
    </p:extLst>
  </p:cSld>
  <p:clrMapOvr>
    <a:masterClrMapping/>
  </p:clrMapOvr>
  <p:transition spd="med"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Slide Number Placeholder 5"/>
          <p:cNvSpPr>
            <a:spLocks noGrp="1"/>
          </p:cNvSpPr>
          <p:nvPr>
            <p:ph type="sldNum" sz="quarter" idx="10"/>
          </p:nvPr>
        </p:nvSpPr>
        <p:spPr>
          <a:xfrm>
            <a:off x="735013" y="6224588"/>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bg1"/>
                </a:solidFill>
              </a:defRPr>
            </a:lvl1pPr>
          </a:lstStyle>
          <a:p>
            <a:pPr>
              <a:defRPr/>
            </a:pPr>
            <a:fld id="{5213324D-3714-473F-B282-41ED3A30C094}" type="slidenum">
              <a:rPr lang="de-DE" altLang="tr-TR"/>
              <a:pPr>
                <a:defRPr/>
              </a:pPr>
              <a:t>‹#›</a:t>
            </a:fld>
            <a:endParaRPr lang="de-DE" altLang="tr-TR"/>
          </a:p>
        </p:txBody>
      </p:sp>
    </p:spTree>
    <p:extLst>
      <p:ext uri="{BB962C8B-B14F-4D97-AF65-F5344CB8AC3E}">
        <p14:creationId xmlns:p14="http://schemas.microsoft.com/office/powerpoint/2010/main" val="1544526823"/>
      </p:ext>
    </p:extLst>
  </p:cSld>
  <p:clrMapOvr>
    <a:masterClrMapping/>
  </p:clrMapOvr>
  <p:transition spd="med"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589547"/>
            <a:ext cx="3932237" cy="1467853"/>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Slide Number Placeholder 5"/>
          <p:cNvSpPr>
            <a:spLocks noGrp="1"/>
          </p:cNvSpPr>
          <p:nvPr>
            <p:ph type="sldNum" sz="quarter" idx="10"/>
          </p:nvPr>
        </p:nvSpPr>
        <p:spPr>
          <a:xfrm>
            <a:off x="735013" y="6224588"/>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bg1"/>
                </a:solidFill>
              </a:defRPr>
            </a:lvl1pPr>
          </a:lstStyle>
          <a:p>
            <a:pPr>
              <a:defRPr/>
            </a:pPr>
            <a:fld id="{E910A4DE-FDC9-4108-BF93-BD35F4201D98}" type="slidenum">
              <a:rPr lang="de-DE" altLang="tr-TR"/>
              <a:pPr>
                <a:defRPr/>
              </a:pPr>
              <a:t>‹#›</a:t>
            </a:fld>
            <a:endParaRPr lang="de-DE" altLang="tr-TR"/>
          </a:p>
        </p:txBody>
      </p:sp>
    </p:spTree>
    <p:extLst>
      <p:ext uri="{BB962C8B-B14F-4D97-AF65-F5344CB8AC3E}">
        <p14:creationId xmlns:p14="http://schemas.microsoft.com/office/powerpoint/2010/main" val="3237499524"/>
      </p:ext>
    </p:extLst>
  </p:cSld>
  <p:clrMapOvr>
    <a:masterClrMapping/>
  </p:clrMapOvr>
  <p:transition spd="med"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17525"/>
            <a:ext cx="10515600" cy="1173163"/>
          </a:xfrm>
          <a:prstGeom prst="rect">
            <a:avLst/>
          </a:prstGeom>
        </p:spPr>
        <p:txBody>
          <a:bodyPr vert="horz" wrap="square" lIns="91440" tIns="45720" rIns="91440" bIns="45720" numCol="1" anchor="ctr" anchorCtr="0" compatLnSpc="1">
            <a:prstTxWarp prst="textNoShape">
              <a:avLst/>
            </a:prstTxWarp>
            <a:normAutofit/>
          </a:bodyPr>
          <a:lstStyle/>
          <a:p>
            <a:pPr lvl="0"/>
            <a:r>
              <a:rPr lang="tr-TR" altLang="tr-TR"/>
              <a:t>Konu Başlığı</a:t>
            </a:r>
            <a:endParaRPr lang="en-US" altLang="tr-T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772" r:id="rId1"/>
    <p:sldLayoutId id="2147483774" r:id="rId2"/>
    <p:sldLayoutId id="2147483773"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advTm="5000">
    <p:fade/>
  </p:transition>
  <p:txStyles>
    <p:titleStyle>
      <a:lvl1pPr algn="l" rtl="0" eaLnBrk="0" fontAlgn="base" hangingPunct="0">
        <a:lnSpc>
          <a:spcPct val="90000"/>
        </a:lnSpc>
        <a:spcBef>
          <a:spcPct val="0"/>
        </a:spcBef>
        <a:spcAft>
          <a:spcPct val="0"/>
        </a:spcAft>
        <a:defRPr lang="tr-TR" sz="4400" b="1" kern="1200" spc="-200">
          <a:solidFill>
            <a:srgbClr val="00B158"/>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b="1">
          <a:solidFill>
            <a:srgbClr val="00B158"/>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b="1">
          <a:solidFill>
            <a:srgbClr val="00B158"/>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b="1">
          <a:solidFill>
            <a:srgbClr val="00B158"/>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b="1">
          <a:solidFill>
            <a:srgbClr val="00B158"/>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b="1">
          <a:solidFill>
            <a:srgbClr val="00B158"/>
          </a:solidFill>
          <a:latin typeface="Calibri Light" charset="0"/>
          <a:ea typeface="ＭＳ Ｐゴシック" charset="0"/>
        </a:defRPr>
      </a:lvl6pPr>
      <a:lvl7pPr marL="914400" algn="l" rtl="0" fontAlgn="base">
        <a:lnSpc>
          <a:spcPct val="90000"/>
        </a:lnSpc>
        <a:spcBef>
          <a:spcPct val="0"/>
        </a:spcBef>
        <a:spcAft>
          <a:spcPct val="0"/>
        </a:spcAft>
        <a:defRPr sz="4400" b="1">
          <a:solidFill>
            <a:srgbClr val="00B158"/>
          </a:solidFill>
          <a:latin typeface="Calibri Light" charset="0"/>
          <a:ea typeface="ＭＳ Ｐゴシック" charset="0"/>
        </a:defRPr>
      </a:lvl7pPr>
      <a:lvl8pPr marL="1371600" algn="l" rtl="0" fontAlgn="base">
        <a:lnSpc>
          <a:spcPct val="90000"/>
        </a:lnSpc>
        <a:spcBef>
          <a:spcPct val="0"/>
        </a:spcBef>
        <a:spcAft>
          <a:spcPct val="0"/>
        </a:spcAft>
        <a:defRPr sz="4400" b="1">
          <a:solidFill>
            <a:srgbClr val="00B158"/>
          </a:solidFill>
          <a:latin typeface="Calibri Light" charset="0"/>
          <a:ea typeface="ＭＳ Ｐゴシック" charset="0"/>
        </a:defRPr>
      </a:lvl8pPr>
      <a:lvl9pPr marL="1828800" algn="l" rtl="0" fontAlgn="base">
        <a:lnSpc>
          <a:spcPct val="90000"/>
        </a:lnSpc>
        <a:spcBef>
          <a:spcPct val="0"/>
        </a:spcBef>
        <a:spcAft>
          <a:spcPct val="0"/>
        </a:spcAft>
        <a:defRPr sz="4400" b="1">
          <a:solidFill>
            <a:srgbClr val="00B158"/>
          </a:solidFill>
          <a:latin typeface="Calibri Light" charset="0"/>
          <a:ea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475087"/>
            <a:ext cx="1731312" cy="2742495"/>
          </a:xfrm>
          <a:prstGeom prst="rect">
            <a:avLst/>
          </a:prstGeom>
        </p:spPr>
      </p:pic>
      <p:sp>
        <p:nvSpPr>
          <p:cNvPr id="4" name="Alt Başlık 3"/>
          <p:cNvSpPr>
            <a:spLocks noGrp="1"/>
          </p:cNvSpPr>
          <p:nvPr>
            <p:ph type="subTitle" idx="1"/>
          </p:nvPr>
        </p:nvSpPr>
        <p:spPr/>
        <p:txBody>
          <a:bodyPr/>
          <a:lstStyle/>
          <a:p>
            <a:r>
              <a:rPr lang="tr-TR" sz="6000" b="1" spc="-200" dirty="0">
                <a:solidFill>
                  <a:srgbClr val="00B158"/>
                </a:solidFill>
              </a:rPr>
              <a:t>INTERNATIONAL FINANCIAL SUPPORT PROGRAMME</a:t>
            </a:r>
            <a:endParaRPr lang="en-US" sz="6000" b="1" spc="-200" dirty="0">
              <a:solidFill>
                <a:srgbClr val="00B158"/>
              </a:solidFill>
            </a:endParaRPr>
          </a:p>
        </p:txBody>
      </p:sp>
    </p:spTree>
    <p:extLst>
      <p:ext uri="{BB962C8B-B14F-4D97-AF65-F5344CB8AC3E}">
        <p14:creationId xmlns:p14="http://schemas.microsoft.com/office/powerpoint/2010/main" val="250164763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BCBE30-DD75-4889-9D42-8511DF9DB206}"/>
              </a:ext>
            </a:extLst>
          </p:cNvPr>
          <p:cNvSpPr>
            <a:spLocks noGrp="1"/>
          </p:cNvSpPr>
          <p:nvPr>
            <p:ph type="title"/>
          </p:nvPr>
        </p:nvSpPr>
        <p:spPr>
          <a:xfrm>
            <a:off x="838200" y="116632"/>
            <a:ext cx="10515600" cy="1152128"/>
          </a:xfrm>
        </p:spPr>
        <p:txBody>
          <a:bodyPr>
            <a:normAutofit fontScale="90000"/>
          </a:bodyPr>
          <a:lstStyle/>
          <a:p>
            <a:r>
              <a:rPr lang="tr-TR" dirty="0"/>
              <a:t>                                  </a:t>
            </a:r>
            <a:br>
              <a:rPr lang="tr-TR" dirty="0"/>
            </a:br>
            <a:r>
              <a:rPr lang="tr-TR" sz="3100" dirty="0"/>
              <a:t>                                                                        OUTCOME 3: </a:t>
            </a:r>
            <a:br>
              <a:rPr lang="tr-TR" sz="3100" dirty="0"/>
            </a:br>
            <a:r>
              <a:rPr lang="tr-TR" sz="3100" dirty="0"/>
              <a:t>                                   GREEN CRESCENT CONSULTANCY CENTER</a:t>
            </a:r>
          </a:p>
        </p:txBody>
      </p:sp>
      <p:pic>
        <p:nvPicPr>
          <p:cNvPr id="6" name="İçerik Yer Tutucusu 5">
            <a:extLst>
              <a:ext uri="{FF2B5EF4-FFF2-40B4-BE49-F238E27FC236}">
                <a16:creationId xmlns:a16="http://schemas.microsoft.com/office/drawing/2014/main" id="{3C6A5384-3FF8-4C0B-A563-FED98C581186}"/>
              </a:ext>
            </a:extLst>
          </p:cNvPr>
          <p:cNvPicPr>
            <a:picLocks noGrp="1" noChangeAspect="1"/>
          </p:cNvPicPr>
          <p:nvPr>
            <p:ph idx="1"/>
          </p:nvPr>
        </p:nvPicPr>
        <p:blipFill>
          <a:blip r:embed="rId2"/>
          <a:stretch>
            <a:fillRect/>
          </a:stretch>
        </p:blipFill>
        <p:spPr>
          <a:xfrm>
            <a:off x="2063552" y="1714378"/>
            <a:ext cx="7920880" cy="3502550"/>
          </a:xfrm>
          <a:prstGeom prst="rect">
            <a:avLst/>
          </a:prstGeom>
        </p:spPr>
      </p:pic>
    </p:spTree>
    <p:extLst>
      <p:ext uri="{BB962C8B-B14F-4D97-AF65-F5344CB8AC3E}">
        <p14:creationId xmlns:p14="http://schemas.microsoft.com/office/powerpoint/2010/main" val="238934610"/>
      </p:ext>
    </p:extLst>
  </p:cSld>
  <p:clrMapOvr>
    <a:masterClrMapping/>
  </p:clrMapOvr>
  <p:transition spd="med" advTm="5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18D85C-2D36-488C-A223-5F08EFA6984A}"/>
              </a:ext>
            </a:extLst>
          </p:cNvPr>
          <p:cNvSpPr>
            <a:spLocks noGrp="1"/>
          </p:cNvSpPr>
          <p:nvPr>
            <p:ph type="title"/>
          </p:nvPr>
        </p:nvSpPr>
        <p:spPr/>
        <p:txBody>
          <a:bodyPr>
            <a:normAutofit/>
          </a:bodyPr>
          <a:lstStyle/>
          <a:p>
            <a:r>
              <a:rPr lang="tr-TR" dirty="0"/>
              <a:t>                                          </a:t>
            </a:r>
            <a:r>
              <a:rPr lang="tr-TR" sz="2800" dirty="0"/>
              <a:t>OUTCOME 3: </a:t>
            </a:r>
            <a:br>
              <a:rPr lang="tr-TR" sz="2800" dirty="0"/>
            </a:br>
            <a:r>
              <a:rPr lang="tr-TR" sz="2800" dirty="0"/>
              <a:t>                                     GREEN CRESCENT CONSULTANCY CENTER</a:t>
            </a:r>
          </a:p>
        </p:txBody>
      </p:sp>
      <p:sp>
        <p:nvSpPr>
          <p:cNvPr id="3" name="İçerik Yer Tutucusu 2">
            <a:extLst>
              <a:ext uri="{FF2B5EF4-FFF2-40B4-BE49-F238E27FC236}">
                <a16:creationId xmlns:a16="http://schemas.microsoft.com/office/drawing/2014/main" id="{9923F8D5-A3A8-4C57-9A3C-08C8C48CFCE2}"/>
              </a:ext>
            </a:extLst>
          </p:cNvPr>
          <p:cNvSpPr>
            <a:spLocks noGrp="1"/>
          </p:cNvSpPr>
          <p:nvPr>
            <p:ph idx="1"/>
          </p:nvPr>
        </p:nvSpPr>
        <p:spPr>
          <a:xfrm>
            <a:off x="838200" y="1825627"/>
            <a:ext cx="10515600" cy="3619598"/>
          </a:xfrm>
        </p:spPr>
        <p:txBody>
          <a:bodyPr/>
          <a:lstStyle/>
          <a:p>
            <a:pPr marL="0" indent="0">
              <a:buNone/>
            </a:pPr>
            <a:r>
              <a:rPr lang="tr-TR" dirty="0"/>
              <a:t>   </a:t>
            </a:r>
          </a:p>
          <a:p>
            <a:pPr marL="0" indent="0" algn="just">
              <a:buNone/>
            </a:pPr>
            <a:r>
              <a:rPr lang="en-US" sz="3200" dirty="0"/>
              <a:t>Green Crescent</a:t>
            </a:r>
            <a:r>
              <a:rPr lang="tr-TR" sz="3200" dirty="0"/>
              <a:t> </a:t>
            </a:r>
            <a:r>
              <a:rPr lang="tr-TR" sz="3200" dirty="0" err="1"/>
              <a:t>Counsultancy</a:t>
            </a:r>
            <a:r>
              <a:rPr lang="tr-TR" sz="3200" dirty="0"/>
              <a:t> Center</a:t>
            </a:r>
            <a:r>
              <a:rPr lang="en-US" sz="3200" dirty="0"/>
              <a:t> provides free psychological consultation </a:t>
            </a:r>
            <a:r>
              <a:rPr lang="tr-TR" sz="3200" dirty="0"/>
              <a:t>a</a:t>
            </a:r>
            <a:r>
              <a:rPr lang="en-US" sz="3200" dirty="0" err="1"/>
              <a:t>nd</a:t>
            </a:r>
            <a:r>
              <a:rPr lang="en-US" sz="3200" dirty="0"/>
              <a:t> rehabilitation support to add</a:t>
            </a:r>
            <a:r>
              <a:rPr lang="tr-TR" sz="3200" dirty="0" err="1"/>
              <a:t>icted</a:t>
            </a:r>
            <a:r>
              <a:rPr lang="en-US" sz="3200" dirty="0"/>
              <a:t> and their </a:t>
            </a:r>
            <a:r>
              <a:rPr lang="tr-TR" sz="3200" dirty="0" err="1"/>
              <a:t>acquaintances</a:t>
            </a:r>
            <a:r>
              <a:rPr lang="en-US" sz="3200" dirty="0"/>
              <a:t>. Team of </a:t>
            </a:r>
            <a:r>
              <a:rPr lang="en-US" sz="3200" b="1" dirty="0"/>
              <a:t>YEDAM</a:t>
            </a:r>
            <a:r>
              <a:rPr lang="en-US" sz="3200" dirty="0"/>
              <a:t> comprising of</a:t>
            </a:r>
            <a:r>
              <a:rPr lang="tr-TR" sz="3200" dirty="0"/>
              <a:t> s</a:t>
            </a:r>
            <a:r>
              <a:rPr lang="en-US" sz="3200" dirty="0" err="1"/>
              <a:t>pecialist</a:t>
            </a:r>
            <a:r>
              <a:rPr lang="tr-TR" sz="3200" dirty="0"/>
              <a:t> </a:t>
            </a:r>
            <a:r>
              <a:rPr lang="en-US" sz="3200" dirty="0"/>
              <a:t>psychologists in addiction field, provide information on substance and alcohol addiction to people who call, true guidance, advise and consultancy services.</a:t>
            </a:r>
            <a:endParaRPr lang="tr-TR" sz="3200" dirty="0"/>
          </a:p>
        </p:txBody>
      </p:sp>
    </p:spTree>
    <p:extLst>
      <p:ext uri="{BB962C8B-B14F-4D97-AF65-F5344CB8AC3E}">
        <p14:creationId xmlns:p14="http://schemas.microsoft.com/office/powerpoint/2010/main" val="1093398014"/>
      </p:ext>
    </p:extLst>
  </p:cSld>
  <p:clrMapOvr>
    <a:masterClrMapping/>
  </p:clrMapOvr>
  <p:transition spd="med" advTm="5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895F90-0258-4DE1-8DCE-3EEC6CA92CFD}"/>
              </a:ext>
            </a:extLst>
          </p:cNvPr>
          <p:cNvSpPr>
            <a:spLocks noGrp="1"/>
          </p:cNvSpPr>
          <p:nvPr>
            <p:ph type="title"/>
          </p:nvPr>
        </p:nvSpPr>
        <p:spPr>
          <a:xfrm>
            <a:off x="1415480" y="404664"/>
            <a:ext cx="8928992" cy="1152128"/>
          </a:xfrm>
        </p:spPr>
        <p:txBody>
          <a:bodyPr>
            <a:normAutofit/>
          </a:bodyPr>
          <a:lstStyle/>
          <a:p>
            <a:r>
              <a:rPr lang="tr-TR" sz="3600" dirty="0"/>
              <a:t>                                                </a:t>
            </a:r>
            <a:r>
              <a:rPr lang="tr-TR" sz="2800" dirty="0"/>
              <a:t>OUTCOME 4: </a:t>
            </a:r>
            <a:br>
              <a:rPr lang="tr-TR" sz="2800" dirty="0"/>
            </a:br>
            <a:r>
              <a:rPr lang="tr-TR" sz="2800" dirty="0"/>
              <a:t>                             ADDICTA: </a:t>
            </a:r>
            <a:r>
              <a:rPr lang="tr-TR" sz="2800" dirty="0" err="1"/>
              <a:t>The</a:t>
            </a:r>
            <a:r>
              <a:rPr lang="tr-TR" sz="2800" dirty="0"/>
              <a:t> </a:t>
            </a:r>
            <a:r>
              <a:rPr lang="tr-TR" sz="2800" dirty="0" err="1"/>
              <a:t>Turkish</a:t>
            </a:r>
            <a:r>
              <a:rPr lang="tr-TR" sz="2800" dirty="0"/>
              <a:t> </a:t>
            </a:r>
            <a:r>
              <a:rPr lang="tr-TR" sz="2800" dirty="0" err="1"/>
              <a:t>Journal</a:t>
            </a:r>
            <a:r>
              <a:rPr lang="tr-TR" sz="2800" dirty="0"/>
              <a:t> on </a:t>
            </a:r>
            <a:r>
              <a:rPr lang="tr-TR" sz="2800" dirty="0" err="1"/>
              <a:t>Addiction</a:t>
            </a:r>
            <a:r>
              <a:rPr lang="tr-TR" sz="2800" dirty="0"/>
              <a:t>             </a:t>
            </a:r>
          </a:p>
        </p:txBody>
      </p:sp>
      <p:sp>
        <p:nvSpPr>
          <p:cNvPr id="5" name="İçerik Yer Tutucusu 4">
            <a:extLst>
              <a:ext uri="{FF2B5EF4-FFF2-40B4-BE49-F238E27FC236}">
                <a16:creationId xmlns:a16="http://schemas.microsoft.com/office/drawing/2014/main" id="{7E852C9C-D4F6-4626-9595-96C7464F0365}"/>
              </a:ext>
            </a:extLst>
          </p:cNvPr>
          <p:cNvSpPr>
            <a:spLocks noGrp="1"/>
          </p:cNvSpPr>
          <p:nvPr>
            <p:ph idx="1"/>
          </p:nvPr>
        </p:nvSpPr>
        <p:spPr>
          <a:xfrm>
            <a:off x="838200" y="1916832"/>
            <a:ext cx="10515600" cy="3456384"/>
          </a:xfrm>
        </p:spPr>
        <p:txBody>
          <a:bodyPr/>
          <a:lstStyle/>
          <a:p>
            <a:pPr marL="0" indent="0" algn="just">
              <a:buNone/>
            </a:pPr>
            <a:r>
              <a:rPr lang="en-US" dirty="0"/>
              <a:t>The Turkish Journal on Addictions is an international scientific journal for the publication of research and studies covering all aspects of addiction and related disorders. Representing an interdisciplinary forum for the exchange of recent data and expert opinions, it reflects the importance of a comprehensive approach for resolving the problems of substance abuse and addiction in Turkey. </a:t>
            </a:r>
            <a:r>
              <a:rPr lang="en-US" dirty="0" err="1"/>
              <a:t>Addicta</a:t>
            </a:r>
            <a:r>
              <a:rPr lang="en-US" dirty="0"/>
              <a:t> is the official peer-reviewed, international journal of the Turkish Green Crescent Society.</a:t>
            </a:r>
            <a:endParaRPr lang="tr-TR" dirty="0"/>
          </a:p>
        </p:txBody>
      </p:sp>
    </p:spTree>
    <p:extLst>
      <p:ext uri="{BB962C8B-B14F-4D97-AF65-F5344CB8AC3E}">
        <p14:creationId xmlns:p14="http://schemas.microsoft.com/office/powerpoint/2010/main" val="1244639102"/>
      </p:ext>
    </p:extLst>
  </p:cSld>
  <p:clrMapOvr>
    <a:masterClrMapping/>
  </p:clrMapOvr>
  <p:transition spd="med" advTm="5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B3510E-3C0C-42C1-A1BA-38C3E88D4EBC}"/>
              </a:ext>
            </a:extLst>
          </p:cNvPr>
          <p:cNvSpPr>
            <a:spLocks noGrp="1"/>
          </p:cNvSpPr>
          <p:nvPr>
            <p:ph type="title"/>
          </p:nvPr>
        </p:nvSpPr>
        <p:spPr>
          <a:xfrm>
            <a:off x="838200" y="513181"/>
            <a:ext cx="11162456" cy="1177509"/>
          </a:xfrm>
        </p:spPr>
        <p:txBody>
          <a:bodyPr>
            <a:noAutofit/>
          </a:bodyPr>
          <a:lstStyle/>
          <a:p>
            <a:pPr algn="ctr"/>
            <a:r>
              <a:rPr lang="tr-TR" sz="6000" dirty="0"/>
              <a:t> </a:t>
            </a:r>
            <a:r>
              <a:rPr lang="tr-TR" sz="3600" dirty="0"/>
              <a:t>THE </a:t>
            </a:r>
            <a:r>
              <a:rPr lang="en-US" sz="3600" dirty="0"/>
              <a:t>KEY </a:t>
            </a:r>
            <a:r>
              <a:rPr lang="tr-TR" sz="3600" dirty="0"/>
              <a:t>INTERNATIONAL FINANCIAL  SUPPORT PROGRAMME </a:t>
            </a:r>
            <a:r>
              <a:rPr lang="en-US" sz="3600" dirty="0"/>
              <a:t>MANAGEMENT PRINCIPLES</a:t>
            </a:r>
            <a:endParaRPr lang="tr-TR" sz="3600" dirty="0"/>
          </a:p>
        </p:txBody>
      </p:sp>
      <p:graphicFrame>
        <p:nvGraphicFramePr>
          <p:cNvPr id="7" name="İçerik Yer Tutucusu 6">
            <a:extLst>
              <a:ext uri="{FF2B5EF4-FFF2-40B4-BE49-F238E27FC236}">
                <a16:creationId xmlns:a16="http://schemas.microsoft.com/office/drawing/2014/main" id="{5EFF3835-C2F2-46BB-A748-6793765D4C9B}"/>
              </a:ext>
            </a:extLst>
          </p:cNvPr>
          <p:cNvGraphicFramePr>
            <a:graphicFrameLocks noGrp="1"/>
          </p:cNvGraphicFramePr>
          <p:nvPr>
            <p:ph idx="1"/>
            <p:extLst>
              <p:ext uri="{D42A27DB-BD31-4B8C-83A1-F6EECF244321}">
                <p14:modId xmlns:p14="http://schemas.microsoft.com/office/powerpoint/2010/main" val="1594210659"/>
              </p:ext>
            </p:extLst>
          </p:nvPr>
        </p:nvGraphicFramePr>
        <p:xfrm>
          <a:off x="551384" y="1688566"/>
          <a:ext cx="10515600" cy="4123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7900837"/>
      </p:ext>
    </p:extLst>
  </p:cSld>
  <p:clrMapOvr>
    <a:masterClrMapping/>
  </p:clrMapOvr>
  <p:transition spd="med" advTm="5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766DA4-7B90-43E5-BEF7-D7447C759071}"/>
              </a:ext>
            </a:extLst>
          </p:cNvPr>
          <p:cNvSpPr>
            <a:spLocks noGrp="1"/>
          </p:cNvSpPr>
          <p:nvPr>
            <p:ph type="title"/>
          </p:nvPr>
        </p:nvSpPr>
        <p:spPr/>
        <p:txBody>
          <a:bodyPr/>
          <a:lstStyle/>
          <a:p>
            <a:r>
              <a:rPr lang="tr-TR" dirty="0"/>
              <a:t>  ACCOUNTABILITY</a:t>
            </a:r>
          </a:p>
        </p:txBody>
      </p:sp>
      <p:sp>
        <p:nvSpPr>
          <p:cNvPr id="3" name="İçerik Yer Tutucusu 2">
            <a:extLst>
              <a:ext uri="{FF2B5EF4-FFF2-40B4-BE49-F238E27FC236}">
                <a16:creationId xmlns:a16="http://schemas.microsoft.com/office/drawing/2014/main" id="{E67DDC23-6A62-4778-862F-6BDCBC790589}"/>
              </a:ext>
            </a:extLst>
          </p:cNvPr>
          <p:cNvSpPr>
            <a:spLocks noGrp="1"/>
          </p:cNvSpPr>
          <p:nvPr>
            <p:ph idx="1"/>
          </p:nvPr>
        </p:nvSpPr>
        <p:spPr/>
        <p:txBody>
          <a:bodyPr/>
          <a:lstStyle/>
          <a:p>
            <a:pPr marL="0" indent="0" algn="just">
              <a:buNone/>
            </a:pPr>
            <a:r>
              <a:rPr lang="tr-TR" sz="3200" dirty="0"/>
              <a:t> </a:t>
            </a:r>
            <a:r>
              <a:rPr lang="en-US" sz="3200" dirty="0"/>
              <a:t>The concept of mutual accountability has</a:t>
            </a:r>
            <a:r>
              <a:rPr lang="tr-TR" sz="3200" dirty="0"/>
              <a:t> </a:t>
            </a:r>
            <a:r>
              <a:rPr lang="en-US" sz="3200" dirty="0"/>
              <a:t>become established as criteria for development</a:t>
            </a:r>
            <a:r>
              <a:rPr lang="tr-TR" sz="3200" dirty="0"/>
              <a:t> </a:t>
            </a:r>
            <a:r>
              <a:rPr lang="en-US" sz="3200" dirty="0"/>
              <a:t>and aid effectiveness, although questions remain</a:t>
            </a:r>
            <a:r>
              <a:rPr lang="tr-TR" sz="3200" dirty="0"/>
              <a:t> </a:t>
            </a:r>
            <a:r>
              <a:rPr lang="en-US" sz="3200" dirty="0"/>
              <a:t>around actual implications. For the purpose of</a:t>
            </a:r>
            <a:r>
              <a:rPr lang="tr-TR" sz="3200" dirty="0"/>
              <a:t> </a:t>
            </a:r>
            <a:r>
              <a:rPr lang="en-US" sz="3200" dirty="0"/>
              <a:t>the </a:t>
            </a:r>
            <a:r>
              <a:rPr lang="tr-TR" sz="3200" b="1" dirty="0"/>
              <a:t>GREEN CRESENT</a:t>
            </a:r>
            <a:r>
              <a:rPr lang="en-US" sz="3200" b="1" dirty="0"/>
              <a:t>,</a:t>
            </a:r>
            <a:r>
              <a:rPr lang="en-US" sz="3200" dirty="0"/>
              <a:t> mutual accountability is interpreted</a:t>
            </a:r>
            <a:r>
              <a:rPr lang="tr-TR" sz="3200" dirty="0"/>
              <a:t> </a:t>
            </a:r>
            <a:r>
              <a:rPr lang="en-US" sz="3200" dirty="0"/>
              <a:t>to mean the respective accountability of parties</a:t>
            </a:r>
            <a:r>
              <a:rPr lang="tr-TR" sz="3200" dirty="0"/>
              <a:t> </a:t>
            </a:r>
            <a:r>
              <a:rPr lang="en-US" sz="3200" dirty="0"/>
              <a:t>working together toward</a:t>
            </a:r>
            <a:r>
              <a:rPr lang="tr-TR" sz="3200" dirty="0"/>
              <a:t> </a:t>
            </a:r>
            <a:r>
              <a:rPr lang="tr-TR" sz="3200" dirty="0" err="1"/>
              <a:t>to</a:t>
            </a:r>
            <a:r>
              <a:rPr lang="en-US" sz="3200" dirty="0"/>
              <a:t> </a:t>
            </a:r>
            <a:r>
              <a:rPr lang="en-US" sz="3200" b="1" dirty="0"/>
              <a:t>shared outcomes</a:t>
            </a:r>
            <a:r>
              <a:rPr lang="en-US" sz="3200" dirty="0"/>
              <a:t>. </a:t>
            </a:r>
            <a:endParaRPr lang="tr-TR" sz="3200" dirty="0"/>
          </a:p>
        </p:txBody>
      </p:sp>
    </p:spTree>
    <p:extLst>
      <p:ext uri="{BB962C8B-B14F-4D97-AF65-F5344CB8AC3E}">
        <p14:creationId xmlns:p14="http://schemas.microsoft.com/office/powerpoint/2010/main" val="24876599"/>
      </p:ext>
    </p:extLst>
  </p:cSld>
  <p:clrMapOvr>
    <a:masterClrMapping/>
  </p:clrMapOvr>
  <p:transition spd="med" advTm="5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51EEFA-7CFB-4592-BA20-25DA19FDBF21}"/>
              </a:ext>
            </a:extLst>
          </p:cNvPr>
          <p:cNvSpPr>
            <a:spLocks noGrp="1"/>
          </p:cNvSpPr>
          <p:nvPr>
            <p:ph type="title"/>
          </p:nvPr>
        </p:nvSpPr>
        <p:spPr>
          <a:xfrm>
            <a:off x="838200" y="188640"/>
            <a:ext cx="10515600" cy="1636987"/>
          </a:xfrm>
        </p:spPr>
        <p:txBody>
          <a:bodyPr>
            <a:normAutofit/>
          </a:bodyPr>
          <a:lstStyle/>
          <a:p>
            <a:r>
              <a:rPr lang="tr-TR" dirty="0"/>
              <a:t>NATIONAL OWNERSHIP</a:t>
            </a:r>
            <a:br>
              <a:rPr lang="tr-TR" dirty="0"/>
            </a:br>
            <a:r>
              <a:rPr lang="tr-TR" dirty="0"/>
              <a:t>GOVERMENTS</a:t>
            </a:r>
          </a:p>
        </p:txBody>
      </p:sp>
      <p:sp>
        <p:nvSpPr>
          <p:cNvPr id="3" name="İçerik Yer Tutucusu 2">
            <a:extLst>
              <a:ext uri="{FF2B5EF4-FFF2-40B4-BE49-F238E27FC236}">
                <a16:creationId xmlns:a16="http://schemas.microsoft.com/office/drawing/2014/main" id="{61C91780-1C39-4FB5-A51E-EC52ABFA91DF}"/>
              </a:ext>
            </a:extLst>
          </p:cNvPr>
          <p:cNvSpPr>
            <a:spLocks noGrp="1"/>
          </p:cNvSpPr>
          <p:nvPr>
            <p:ph idx="1"/>
          </p:nvPr>
        </p:nvSpPr>
        <p:spPr>
          <a:xfrm>
            <a:off x="838200" y="1825627"/>
            <a:ext cx="10370368" cy="4051646"/>
          </a:xfrm>
        </p:spPr>
        <p:txBody>
          <a:bodyPr/>
          <a:lstStyle/>
          <a:p>
            <a:pPr marL="0" indent="0" algn="just">
              <a:buNone/>
            </a:pPr>
            <a:r>
              <a:rPr lang="tr-TR" sz="3200" dirty="0" err="1"/>
              <a:t>Goverments</a:t>
            </a:r>
            <a:r>
              <a:rPr lang="tr-TR" sz="3200" dirty="0"/>
              <a:t>’ </a:t>
            </a:r>
            <a:r>
              <a:rPr lang="tr-TR" sz="3200" dirty="0" err="1"/>
              <a:t>support</a:t>
            </a:r>
            <a:r>
              <a:rPr lang="tr-TR" sz="3200" dirty="0"/>
              <a:t> is a </a:t>
            </a:r>
            <a:r>
              <a:rPr lang="tr-TR" sz="3200" dirty="0" err="1"/>
              <a:t>key</a:t>
            </a:r>
            <a:r>
              <a:rPr lang="en-US" sz="3200" dirty="0"/>
              <a:t> accountability expectation of</a:t>
            </a:r>
            <a:r>
              <a:rPr lang="tr-TR" sz="3200" dirty="0"/>
              <a:t> </a:t>
            </a:r>
            <a:r>
              <a:rPr lang="en-US" sz="3200" dirty="0"/>
              <a:t>the various stakeholders at different levels</a:t>
            </a:r>
            <a:r>
              <a:rPr lang="tr-TR" sz="3200" dirty="0"/>
              <a:t> </a:t>
            </a:r>
            <a:r>
              <a:rPr lang="en-US" sz="3200" dirty="0"/>
              <a:t>of engagement in the context of a sequence</a:t>
            </a:r>
            <a:r>
              <a:rPr lang="tr-TR" sz="3200" dirty="0"/>
              <a:t> </a:t>
            </a:r>
            <a:r>
              <a:rPr lang="en-US" sz="3200" dirty="0"/>
              <a:t>of desired results at the national level</a:t>
            </a:r>
            <a:r>
              <a:rPr lang="tr-TR" sz="3200" dirty="0"/>
              <a:t>.</a:t>
            </a:r>
            <a:r>
              <a:rPr lang="en-US" sz="3200" dirty="0"/>
              <a:t> </a:t>
            </a:r>
            <a:endParaRPr lang="tr-TR" sz="3200" dirty="0"/>
          </a:p>
          <a:p>
            <a:pPr marL="0" indent="0" algn="just">
              <a:buNone/>
            </a:pPr>
            <a:r>
              <a:rPr lang="en-US" sz="3200" b="1" dirty="0"/>
              <a:t>Governments: </a:t>
            </a:r>
            <a:r>
              <a:rPr lang="en-US" sz="3200" dirty="0"/>
              <a:t>Governments are the primary</a:t>
            </a:r>
            <a:r>
              <a:rPr lang="tr-TR" sz="3200" dirty="0"/>
              <a:t> </a:t>
            </a:r>
            <a:r>
              <a:rPr lang="en-US" sz="3200" dirty="0"/>
              <a:t>owner and executing agents of cooperation</a:t>
            </a:r>
            <a:r>
              <a:rPr lang="tr-TR" sz="3200" dirty="0"/>
              <a:t> </a:t>
            </a:r>
            <a:r>
              <a:rPr lang="en-US" sz="3200" dirty="0" err="1"/>
              <a:t>programmes</a:t>
            </a:r>
            <a:r>
              <a:rPr lang="en-US" sz="3200" dirty="0"/>
              <a:t> and are accountable to their</a:t>
            </a:r>
            <a:r>
              <a:rPr lang="tr-TR" sz="3200" dirty="0"/>
              <a:t> </a:t>
            </a:r>
            <a:r>
              <a:rPr lang="en-US" sz="3200" dirty="0"/>
              <a:t>people, through their parliaments, for delivering</a:t>
            </a:r>
            <a:r>
              <a:rPr lang="tr-TR" sz="3200" dirty="0"/>
              <a:t> </a:t>
            </a:r>
            <a:r>
              <a:rPr lang="en-US" sz="3200" dirty="0"/>
              <a:t>on national development objectives (sometimes referred to as national goals, priorities</a:t>
            </a:r>
            <a:r>
              <a:rPr lang="tr-TR" sz="3200" dirty="0"/>
              <a:t> </a:t>
            </a:r>
            <a:r>
              <a:rPr lang="en-US" sz="3200" dirty="0"/>
              <a:t>or outcomes). </a:t>
            </a:r>
            <a:endParaRPr lang="tr-TR" sz="3200" dirty="0"/>
          </a:p>
        </p:txBody>
      </p:sp>
    </p:spTree>
    <p:extLst>
      <p:ext uri="{BB962C8B-B14F-4D97-AF65-F5344CB8AC3E}">
        <p14:creationId xmlns:p14="http://schemas.microsoft.com/office/powerpoint/2010/main" val="1639584455"/>
      </p:ext>
    </p:extLst>
  </p:cSld>
  <p:clrMapOvr>
    <a:masterClrMapping/>
  </p:clrMapOvr>
  <p:transition spd="med" advTm="5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101231-FB37-42D9-8AA0-CCA4DAA24BC2}"/>
              </a:ext>
            </a:extLst>
          </p:cNvPr>
          <p:cNvSpPr>
            <a:spLocks noGrp="1"/>
          </p:cNvSpPr>
          <p:nvPr>
            <p:ph type="title"/>
          </p:nvPr>
        </p:nvSpPr>
        <p:spPr/>
        <p:txBody>
          <a:bodyPr>
            <a:normAutofit fontScale="90000"/>
          </a:bodyPr>
          <a:lstStyle/>
          <a:p>
            <a:r>
              <a:rPr lang="tr-TR" dirty="0"/>
              <a:t>INCLUSIVENESS</a:t>
            </a:r>
            <a:br>
              <a:rPr lang="tr-TR" dirty="0"/>
            </a:br>
            <a:r>
              <a:rPr lang="tr-TR" dirty="0"/>
              <a:t>GREEN CRESENT TEAM </a:t>
            </a:r>
          </a:p>
        </p:txBody>
      </p:sp>
      <p:sp>
        <p:nvSpPr>
          <p:cNvPr id="3" name="İçerik Yer Tutucusu 2">
            <a:extLst>
              <a:ext uri="{FF2B5EF4-FFF2-40B4-BE49-F238E27FC236}">
                <a16:creationId xmlns:a16="http://schemas.microsoft.com/office/drawing/2014/main" id="{E9915913-0BF1-48BB-9C26-7E8D6CEA5644}"/>
              </a:ext>
            </a:extLst>
          </p:cNvPr>
          <p:cNvSpPr>
            <a:spLocks noGrp="1"/>
          </p:cNvSpPr>
          <p:nvPr>
            <p:ph idx="1"/>
          </p:nvPr>
        </p:nvSpPr>
        <p:spPr/>
        <p:txBody>
          <a:bodyPr/>
          <a:lstStyle/>
          <a:p>
            <a:pPr marL="0" indent="0" algn="just">
              <a:buNone/>
            </a:pPr>
            <a:r>
              <a:rPr lang="tr-TR" dirty="0"/>
              <a:t>International Financial </a:t>
            </a:r>
            <a:r>
              <a:rPr lang="tr-TR" dirty="0" err="1"/>
              <a:t>support</a:t>
            </a:r>
            <a:r>
              <a:rPr lang="en-US" dirty="0"/>
              <a:t> </a:t>
            </a:r>
            <a:r>
              <a:rPr lang="tr-TR" dirty="0"/>
              <a:t>F</a:t>
            </a:r>
            <a:r>
              <a:rPr lang="en-US" dirty="0" err="1"/>
              <a:t>unds</a:t>
            </a:r>
            <a:r>
              <a:rPr lang="en-US" dirty="0"/>
              <a:t>, </a:t>
            </a:r>
            <a:r>
              <a:rPr lang="en-US" dirty="0" err="1"/>
              <a:t>programmes</a:t>
            </a:r>
            <a:r>
              <a:rPr lang="en-US" dirty="0"/>
              <a:t> and</a:t>
            </a:r>
            <a:r>
              <a:rPr lang="tr-TR" dirty="0"/>
              <a:t> </a:t>
            </a:r>
            <a:r>
              <a:rPr lang="en-US" dirty="0"/>
              <a:t>specialized agencies as members of the</a:t>
            </a:r>
            <a:r>
              <a:rPr lang="tr-TR" dirty="0"/>
              <a:t> </a:t>
            </a:r>
            <a:r>
              <a:rPr lang="tr-TR" b="1" dirty="0" err="1"/>
              <a:t>Green</a:t>
            </a:r>
            <a:r>
              <a:rPr lang="tr-TR" b="1" dirty="0"/>
              <a:t> </a:t>
            </a:r>
            <a:r>
              <a:rPr lang="tr-TR" b="1" dirty="0" err="1"/>
              <a:t>Cresent</a:t>
            </a:r>
            <a:r>
              <a:rPr lang="tr-TR" b="1" dirty="0"/>
              <a:t> </a:t>
            </a:r>
            <a:r>
              <a:rPr lang="en-US" dirty="0"/>
              <a:t>collaborate with </a:t>
            </a:r>
            <a:r>
              <a:rPr lang="tr-TR" dirty="0"/>
              <a:t>Inter</a:t>
            </a:r>
            <a:r>
              <a:rPr lang="en-US" dirty="0"/>
              <a:t>national counterparts to determine the outcomes of the </a:t>
            </a:r>
            <a:r>
              <a:rPr lang="tr-TR" dirty="0" err="1"/>
              <a:t>Green</a:t>
            </a:r>
            <a:r>
              <a:rPr lang="tr-TR" dirty="0"/>
              <a:t> </a:t>
            </a:r>
            <a:r>
              <a:rPr lang="tr-TR" dirty="0" err="1"/>
              <a:t>Crescent</a:t>
            </a:r>
            <a:r>
              <a:rPr lang="en-US" dirty="0"/>
              <a:t> support</a:t>
            </a:r>
            <a:r>
              <a:rPr lang="tr-TR" dirty="0"/>
              <a:t> </a:t>
            </a:r>
            <a:r>
              <a:rPr lang="en-US" dirty="0"/>
              <a:t>in a particular country. </a:t>
            </a:r>
            <a:endParaRPr lang="tr-TR" dirty="0"/>
          </a:p>
          <a:p>
            <a:pPr marL="0" indent="0" algn="just">
              <a:buNone/>
            </a:pPr>
            <a:r>
              <a:rPr lang="tr-TR" dirty="0" err="1"/>
              <a:t>Green</a:t>
            </a:r>
            <a:r>
              <a:rPr lang="tr-TR" dirty="0"/>
              <a:t> </a:t>
            </a:r>
            <a:r>
              <a:rPr lang="tr-TR" dirty="0" err="1"/>
              <a:t>Cresent</a:t>
            </a:r>
            <a:r>
              <a:rPr lang="en-US" dirty="0"/>
              <a:t> members are accountable to the national</a:t>
            </a:r>
            <a:r>
              <a:rPr lang="tr-TR" dirty="0"/>
              <a:t> </a:t>
            </a:r>
            <a:r>
              <a:rPr lang="en-US" dirty="0"/>
              <a:t>partners on the basis of the </a:t>
            </a:r>
            <a:r>
              <a:rPr lang="tr-TR" b="1" dirty="0"/>
              <a:t>B</a:t>
            </a:r>
            <a:r>
              <a:rPr lang="en-US" b="1" dirty="0" err="1"/>
              <a:t>asic</a:t>
            </a:r>
            <a:r>
              <a:rPr lang="en-US" b="1" dirty="0"/>
              <a:t> Cooperation</a:t>
            </a:r>
            <a:r>
              <a:rPr lang="tr-TR" b="1" dirty="0"/>
              <a:t> </a:t>
            </a:r>
            <a:r>
              <a:rPr lang="en-US" b="1" dirty="0"/>
              <a:t>Agreement </a:t>
            </a:r>
            <a:r>
              <a:rPr lang="en-US" dirty="0"/>
              <a:t>between the</a:t>
            </a:r>
            <a:r>
              <a:rPr lang="tr-TR" dirty="0"/>
              <a:t> </a:t>
            </a:r>
            <a:r>
              <a:rPr lang="tr-TR" dirty="0" err="1"/>
              <a:t>Green</a:t>
            </a:r>
            <a:r>
              <a:rPr lang="tr-TR" dirty="0"/>
              <a:t> </a:t>
            </a:r>
            <a:r>
              <a:rPr lang="tr-TR" dirty="0" err="1"/>
              <a:t>Crescent</a:t>
            </a:r>
            <a:r>
              <a:rPr lang="en-US" dirty="0"/>
              <a:t> and the</a:t>
            </a:r>
            <a:r>
              <a:rPr lang="tr-TR" dirty="0"/>
              <a:t> </a:t>
            </a:r>
            <a:r>
              <a:rPr lang="en-US" dirty="0"/>
              <a:t>host country on the one hand, and to partner</a:t>
            </a:r>
            <a:r>
              <a:rPr lang="tr-TR" dirty="0"/>
              <a:t> </a:t>
            </a:r>
            <a:r>
              <a:rPr lang="en-US" dirty="0"/>
              <a:t>governments funding development activities in the</a:t>
            </a:r>
            <a:r>
              <a:rPr lang="tr-TR" dirty="0"/>
              <a:t> </a:t>
            </a:r>
            <a:r>
              <a:rPr lang="en-US" dirty="0"/>
              <a:t>country through the </a:t>
            </a:r>
            <a:r>
              <a:rPr lang="tr-TR" dirty="0" err="1"/>
              <a:t>Green</a:t>
            </a:r>
            <a:r>
              <a:rPr lang="tr-TR" dirty="0"/>
              <a:t> </a:t>
            </a:r>
            <a:r>
              <a:rPr lang="tr-TR" dirty="0" err="1"/>
              <a:t>Crescent</a:t>
            </a:r>
            <a:r>
              <a:rPr lang="en-US" dirty="0"/>
              <a:t>, on the other.</a:t>
            </a:r>
            <a:endParaRPr lang="tr-TR" dirty="0"/>
          </a:p>
        </p:txBody>
      </p:sp>
    </p:spTree>
    <p:extLst>
      <p:ext uri="{BB962C8B-B14F-4D97-AF65-F5344CB8AC3E}">
        <p14:creationId xmlns:p14="http://schemas.microsoft.com/office/powerpoint/2010/main" val="1295771365"/>
      </p:ext>
    </p:extLst>
  </p:cSld>
  <p:clrMapOvr>
    <a:masterClrMapping/>
  </p:clrMapOvr>
  <p:transition spd="med" advTm="5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3CC950-AF4E-4B9F-ADE4-9571BEDA2D40}"/>
              </a:ext>
            </a:extLst>
          </p:cNvPr>
          <p:cNvSpPr>
            <a:spLocks noGrp="1"/>
          </p:cNvSpPr>
          <p:nvPr>
            <p:ph type="title"/>
          </p:nvPr>
        </p:nvSpPr>
        <p:spPr/>
        <p:txBody>
          <a:bodyPr>
            <a:normAutofit/>
          </a:bodyPr>
          <a:lstStyle/>
          <a:p>
            <a:r>
              <a:rPr lang="en-US" sz="3200" dirty="0"/>
              <a:t>I</a:t>
            </a:r>
            <a:r>
              <a:rPr lang="tr-TR" sz="3200" dirty="0"/>
              <a:t>NDIVIDUAL</a:t>
            </a:r>
            <a:r>
              <a:rPr lang="en-US" sz="3200" dirty="0"/>
              <a:t> U</a:t>
            </a:r>
            <a:r>
              <a:rPr lang="tr-TR" sz="3200" dirty="0"/>
              <a:t>NITED</a:t>
            </a:r>
            <a:r>
              <a:rPr lang="en-US" sz="3200" dirty="0"/>
              <a:t> N</a:t>
            </a:r>
            <a:r>
              <a:rPr lang="tr-TR" sz="3200" dirty="0"/>
              <a:t>ATIONAL FUNDS</a:t>
            </a:r>
            <a:r>
              <a:rPr lang="en-US" sz="3200" dirty="0"/>
              <a:t>, </a:t>
            </a:r>
            <a:r>
              <a:rPr lang="tr-TR" sz="3200" dirty="0"/>
              <a:t>PROGRAMMES</a:t>
            </a:r>
            <a:br>
              <a:rPr lang="en-US" sz="3200" dirty="0"/>
            </a:br>
            <a:r>
              <a:rPr lang="tr-TR" sz="3200" dirty="0"/>
              <a:t>AND SPECIALIZED</a:t>
            </a:r>
            <a:r>
              <a:rPr lang="en-US" sz="3200" dirty="0"/>
              <a:t> </a:t>
            </a:r>
            <a:r>
              <a:rPr lang="tr-TR" sz="3200" dirty="0"/>
              <a:t>AGENCIES</a:t>
            </a:r>
          </a:p>
        </p:txBody>
      </p:sp>
      <p:sp>
        <p:nvSpPr>
          <p:cNvPr id="3" name="İçerik Yer Tutucusu 2">
            <a:extLst>
              <a:ext uri="{FF2B5EF4-FFF2-40B4-BE49-F238E27FC236}">
                <a16:creationId xmlns:a16="http://schemas.microsoft.com/office/drawing/2014/main" id="{0985F6B8-E0E7-4219-A888-97161B382199}"/>
              </a:ext>
            </a:extLst>
          </p:cNvPr>
          <p:cNvSpPr>
            <a:spLocks noGrp="1"/>
          </p:cNvSpPr>
          <p:nvPr>
            <p:ph idx="1"/>
          </p:nvPr>
        </p:nvSpPr>
        <p:spPr>
          <a:xfrm>
            <a:off x="838200" y="1825627"/>
            <a:ext cx="10515600" cy="3619598"/>
          </a:xfrm>
        </p:spPr>
        <p:txBody>
          <a:bodyPr/>
          <a:lstStyle/>
          <a:p>
            <a:pPr marL="0" indent="0" algn="just">
              <a:buNone/>
            </a:pPr>
            <a:endParaRPr lang="tr-TR" dirty="0"/>
          </a:p>
          <a:p>
            <a:pPr marL="0" indent="0" algn="just">
              <a:buNone/>
            </a:pPr>
            <a:r>
              <a:rPr lang="tr-TR" dirty="0"/>
              <a:t>United Nations </a:t>
            </a:r>
            <a:r>
              <a:rPr lang="tr-TR" dirty="0" err="1"/>
              <a:t>funds</a:t>
            </a:r>
            <a:r>
              <a:rPr lang="tr-TR" dirty="0"/>
              <a:t> </a:t>
            </a:r>
            <a:r>
              <a:rPr lang="tr-TR" dirty="0" err="1"/>
              <a:t>and</a:t>
            </a:r>
            <a:r>
              <a:rPr lang="tr-TR" dirty="0"/>
              <a:t> </a:t>
            </a:r>
            <a:r>
              <a:rPr lang="en-US" dirty="0"/>
              <a:t>is accountable for its contribution to selected </a:t>
            </a:r>
            <a:r>
              <a:rPr lang="en-US" b="1" dirty="0"/>
              <a:t>UNDAF </a:t>
            </a:r>
            <a:r>
              <a:rPr lang="en-US" dirty="0"/>
              <a:t>outcomes as per their agency mandate and its agreed country </a:t>
            </a:r>
            <a:r>
              <a:rPr lang="en-US" dirty="0" err="1"/>
              <a:t>programme</a:t>
            </a:r>
            <a:r>
              <a:rPr lang="en-US" dirty="0"/>
              <a:t>,</a:t>
            </a:r>
            <a:r>
              <a:rPr lang="tr-TR" dirty="0"/>
              <a:t> </a:t>
            </a:r>
            <a:r>
              <a:rPr lang="en-US" dirty="0"/>
              <a:t>including to national authorities as well as to its governing board.</a:t>
            </a:r>
            <a:endParaRPr lang="tr-TR" dirty="0"/>
          </a:p>
        </p:txBody>
      </p:sp>
    </p:spTree>
    <p:extLst>
      <p:ext uri="{BB962C8B-B14F-4D97-AF65-F5344CB8AC3E}">
        <p14:creationId xmlns:p14="http://schemas.microsoft.com/office/powerpoint/2010/main" val="595418632"/>
      </p:ext>
    </p:extLst>
  </p:cSld>
  <p:clrMapOvr>
    <a:masterClrMapping/>
  </p:clrMapOvr>
  <p:transition spd="med" advTm="5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C88B85-19AF-4BC0-B69E-B3EA175BC25C}"/>
              </a:ext>
            </a:extLst>
          </p:cNvPr>
          <p:cNvSpPr>
            <a:spLocks noGrp="1"/>
          </p:cNvSpPr>
          <p:nvPr>
            <p:ph type="title"/>
          </p:nvPr>
        </p:nvSpPr>
        <p:spPr/>
        <p:txBody>
          <a:bodyPr>
            <a:normAutofit/>
          </a:bodyPr>
          <a:lstStyle/>
          <a:p>
            <a:r>
              <a:rPr lang="tr-TR" sz="3200" dirty="0"/>
              <a:t>IMPLEMENTATION PARTNERS</a:t>
            </a:r>
          </a:p>
        </p:txBody>
      </p:sp>
      <p:sp>
        <p:nvSpPr>
          <p:cNvPr id="3" name="İçerik Yer Tutucusu 2">
            <a:extLst>
              <a:ext uri="{FF2B5EF4-FFF2-40B4-BE49-F238E27FC236}">
                <a16:creationId xmlns:a16="http://schemas.microsoft.com/office/drawing/2014/main" id="{8EEACAD5-F777-4F8D-AFFA-A85D1A1D33D4}"/>
              </a:ext>
            </a:extLst>
          </p:cNvPr>
          <p:cNvSpPr>
            <a:spLocks noGrp="1"/>
          </p:cNvSpPr>
          <p:nvPr>
            <p:ph idx="1"/>
          </p:nvPr>
        </p:nvSpPr>
        <p:spPr/>
        <p:txBody>
          <a:bodyPr/>
          <a:lstStyle/>
          <a:p>
            <a:pPr marL="0" indent="0" algn="just">
              <a:buNone/>
            </a:pPr>
            <a:endParaRPr lang="tr-TR" sz="3200" dirty="0"/>
          </a:p>
          <a:p>
            <a:pPr marL="0" indent="0" algn="just">
              <a:buNone/>
            </a:pPr>
            <a:r>
              <a:rPr lang="en-US" sz="3200" dirty="0"/>
              <a:t>Implementing partners including local </a:t>
            </a:r>
            <a:r>
              <a:rPr lang="en-US" sz="3200" dirty="0" err="1"/>
              <a:t>authoritie</a:t>
            </a:r>
            <a:r>
              <a:rPr lang="tr-TR" sz="3200" dirty="0"/>
              <a:t>s </a:t>
            </a:r>
            <a:r>
              <a:rPr lang="en-US" sz="3200" dirty="0"/>
              <a:t>and civil society organizations have mutual</a:t>
            </a:r>
            <a:r>
              <a:rPr lang="tr-TR" sz="3200" dirty="0"/>
              <a:t> </a:t>
            </a:r>
            <a:r>
              <a:rPr lang="en-US" sz="3200" dirty="0"/>
              <a:t>accountability for the achievement of outputs</a:t>
            </a:r>
            <a:r>
              <a:rPr lang="tr-TR" sz="3200" dirty="0"/>
              <a:t> </a:t>
            </a:r>
            <a:r>
              <a:rPr lang="en-US" sz="3200" dirty="0"/>
              <a:t>and activities to the national authorities</a:t>
            </a:r>
            <a:r>
              <a:rPr lang="tr-TR" sz="3200" dirty="0"/>
              <a:t> </a:t>
            </a:r>
            <a:r>
              <a:rPr lang="en-US" sz="3200" dirty="0"/>
              <a:t>and the communities themselves</a:t>
            </a:r>
            <a:r>
              <a:rPr lang="tr-TR" sz="3200" dirty="0"/>
              <a:t>.</a:t>
            </a:r>
          </a:p>
        </p:txBody>
      </p:sp>
    </p:spTree>
    <p:extLst>
      <p:ext uri="{BB962C8B-B14F-4D97-AF65-F5344CB8AC3E}">
        <p14:creationId xmlns:p14="http://schemas.microsoft.com/office/powerpoint/2010/main" val="3755467484"/>
      </p:ext>
    </p:extLst>
  </p:cSld>
  <p:clrMapOvr>
    <a:masterClrMapping/>
  </p:clrMapOvr>
  <p:transition spd="med" advTm="5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891151-A6D6-4F54-933D-E5B208C648FD}"/>
              </a:ext>
            </a:extLst>
          </p:cNvPr>
          <p:cNvSpPr>
            <a:spLocks noGrp="1"/>
          </p:cNvSpPr>
          <p:nvPr>
            <p:ph type="title"/>
          </p:nvPr>
        </p:nvSpPr>
        <p:spPr>
          <a:xfrm>
            <a:off x="821638" y="1"/>
            <a:ext cx="10386930" cy="980727"/>
          </a:xfrm>
        </p:spPr>
        <p:txBody>
          <a:bodyPr>
            <a:noAutofit/>
          </a:bodyPr>
          <a:lstStyle/>
          <a:p>
            <a:pPr algn="ctr"/>
            <a:r>
              <a:rPr lang="en-US" sz="2800" spc="0" dirty="0"/>
              <a:t>BASIC RESULTS-BASED</a:t>
            </a:r>
            <a:r>
              <a:rPr lang="tr-TR" sz="2800" spc="0" dirty="0"/>
              <a:t> </a:t>
            </a:r>
            <a:r>
              <a:rPr lang="en-US" sz="2800" spc="0" dirty="0"/>
              <a:t>MANAGEMENT TERMINOLOGY</a:t>
            </a:r>
            <a:r>
              <a:rPr lang="tr-TR" sz="2800" spc="0" dirty="0"/>
              <a:t> IN PROJECT CYCLE MANAGEMENT (PCM)</a:t>
            </a:r>
          </a:p>
        </p:txBody>
      </p:sp>
      <p:pic>
        <p:nvPicPr>
          <p:cNvPr id="6" name="İçerik Yer Tutucusu 5">
            <a:extLst>
              <a:ext uri="{FF2B5EF4-FFF2-40B4-BE49-F238E27FC236}">
                <a16:creationId xmlns:a16="http://schemas.microsoft.com/office/drawing/2014/main" id="{E6B11FFA-4235-44D1-BF97-D9AFAF6064D5}"/>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colorTemperature colorTemp="6280"/>
                    </a14:imgEffect>
                    <a14:imgEffect>
                      <a14:saturation sat="400000"/>
                    </a14:imgEffect>
                  </a14:imgLayer>
                </a14:imgProps>
              </a:ext>
            </a:extLst>
          </a:blip>
          <a:srcRect t="2546" b="2132"/>
          <a:stretch/>
        </p:blipFill>
        <p:spPr>
          <a:xfrm>
            <a:off x="957172" y="1412776"/>
            <a:ext cx="9603324" cy="4228076"/>
          </a:xfrm>
          <a:prstGeom prst="rect">
            <a:avLst/>
          </a:prstGeom>
          <a:ln>
            <a:noFill/>
          </a:ln>
          <a:effectLst>
            <a:softEdge rad="112500"/>
          </a:effectLst>
        </p:spPr>
      </p:pic>
    </p:spTree>
    <p:extLst>
      <p:ext uri="{BB962C8B-B14F-4D97-AF65-F5344CB8AC3E}">
        <p14:creationId xmlns:p14="http://schemas.microsoft.com/office/powerpoint/2010/main" val="3050209736"/>
      </p:ext>
    </p:extLst>
  </p:cSld>
  <p:clrMapOvr>
    <a:masterClrMapping/>
  </p:clrMapOvr>
  <p:transition spd="med" advTm="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14400" y="836712"/>
            <a:ext cx="10363200" cy="794469"/>
          </a:xfrm>
        </p:spPr>
        <p:txBody>
          <a:bodyPr>
            <a:normAutofit/>
          </a:bodyPr>
          <a:lstStyle/>
          <a:p>
            <a:r>
              <a:rPr lang="tr-TR" sz="4200" dirty="0">
                <a:latin typeface="+mn-lt"/>
              </a:rPr>
              <a:t>IMPACT</a:t>
            </a:r>
            <a:endParaRPr lang="en-GB" sz="4200" dirty="0">
              <a:latin typeface="+mn-lt"/>
            </a:endParaRPr>
          </a:p>
        </p:txBody>
      </p:sp>
      <p:sp>
        <p:nvSpPr>
          <p:cNvPr id="3" name="Alt Başlık 2"/>
          <p:cNvSpPr>
            <a:spLocks noGrp="1"/>
          </p:cNvSpPr>
          <p:nvPr>
            <p:ph type="subTitle" idx="1"/>
          </p:nvPr>
        </p:nvSpPr>
        <p:spPr>
          <a:xfrm>
            <a:off x="1412504" y="1700808"/>
            <a:ext cx="9865096" cy="3556992"/>
          </a:xfrm>
        </p:spPr>
        <p:txBody>
          <a:bodyPr/>
          <a:lstStyle/>
          <a:p>
            <a:pPr algn="just"/>
            <a:r>
              <a:rPr lang="tr-TR" sz="3200" dirty="0" err="1"/>
              <a:t>The</a:t>
            </a:r>
            <a:r>
              <a:rPr lang="tr-TR" sz="3200" dirty="0"/>
              <a:t> </a:t>
            </a:r>
            <a:r>
              <a:rPr lang="tr-TR" sz="3200" dirty="0" err="1"/>
              <a:t>purpose</a:t>
            </a:r>
            <a:r>
              <a:rPr lang="tr-TR" sz="3200" dirty="0"/>
              <a:t> of </a:t>
            </a:r>
            <a:r>
              <a:rPr lang="tr-TR" sz="3200" dirty="0" err="1"/>
              <a:t>the</a:t>
            </a:r>
            <a:r>
              <a:rPr lang="tr-TR" sz="3200" dirty="0"/>
              <a:t> </a:t>
            </a:r>
            <a:r>
              <a:rPr lang="tr-TR" sz="3200" dirty="0" err="1"/>
              <a:t>programme</a:t>
            </a:r>
            <a:r>
              <a:rPr lang="tr-TR" sz="3200" dirty="0"/>
              <a:t> is </a:t>
            </a:r>
            <a:r>
              <a:rPr lang="tr-TR" sz="3200" dirty="0" err="1"/>
              <a:t>to</a:t>
            </a:r>
            <a:r>
              <a:rPr lang="tr-TR" sz="3200" dirty="0"/>
              <a:t> </a:t>
            </a:r>
            <a:r>
              <a:rPr lang="tr-TR" sz="3200" dirty="0" err="1"/>
              <a:t>make</a:t>
            </a:r>
            <a:r>
              <a:rPr lang="tr-TR" sz="3200" dirty="0"/>
              <a:t> </a:t>
            </a:r>
            <a:r>
              <a:rPr lang="tr-TR" sz="3200" dirty="0" err="1"/>
              <a:t>the</a:t>
            </a:r>
            <a:r>
              <a:rPr lang="tr-TR" sz="3200" dirty="0"/>
              <a:t> </a:t>
            </a:r>
            <a:r>
              <a:rPr lang="tr-TR" sz="3200" b="1" dirty="0" err="1"/>
              <a:t>Green</a:t>
            </a:r>
            <a:r>
              <a:rPr lang="tr-TR" sz="3200" b="1" dirty="0"/>
              <a:t> </a:t>
            </a:r>
            <a:r>
              <a:rPr lang="tr-TR" sz="3200" b="1" dirty="0" err="1"/>
              <a:t>Crescent</a:t>
            </a:r>
            <a:r>
              <a:rPr lang="tr-TR" sz="3200" dirty="0"/>
              <a:t> </a:t>
            </a:r>
            <a:r>
              <a:rPr lang="tr-TR" sz="3200" dirty="0" err="1"/>
              <a:t>system</a:t>
            </a:r>
            <a:r>
              <a:rPr lang="tr-TR" sz="3200" dirty="0"/>
              <a:t> </a:t>
            </a:r>
            <a:r>
              <a:rPr lang="tr-TR" sz="3200" dirty="0" err="1"/>
              <a:t>more</a:t>
            </a:r>
            <a:r>
              <a:rPr lang="tr-TR" sz="3200" dirty="0"/>
              <a:t> </a:t>
            </a:r>
            <a:r>
              <a:rPr lang="tr-TR" sz="3200" dirty="0" err="1"/>
              <a:t>efficient</a:t>
            </a:r>
            <a:r>
              <a:rPr lang="tr-TR" sz="3200" dirty="0"/>
              <a:t> </a:t>
            </a:r>
            <a:r>
              <a:rPr lang="tr-TR" sz="3200" dirty="0" err="1"/>
              <a:t>and</a:t>
            </a:r>
            <a:r>
              <a:rPr lang="tr-TR" sz="3200" dirty="0"/>
              <a:t> </a:t>
            </a:r>
            <a:r>
              <a:rPr lang="tr-TR" sz="3200" dirty="0" err="1"/>
              <a:t>effective</a:t>
            </a:r>
            <a:r>
              <a:rPr lang="tr-TR" sz="3200" dirty="0"/>
              <a:t> in </a:t>
            </a:r>
            <a:r>
              <a:rPr lang="tr-TR" sz="3200" dirty="0" err="1"/>
              <a:t>its</a:t>
            </a:r>
            <a:r>
              <a:rPr lang="tr-TR" sz="3200" dirty="0"/>
              <a:t> </a:t>
            </a:r>
            <a:r>
              <a:rPr lang="tr-TR" sz="3200" dirty="0" err="1"/>
              <a:t>support</a:t>
            </a:r>
            <a:r>
              <a:rPr lang="tr-TR" sz="3200" dirty="0"/>
              <a:t> </a:t>
            </a:r>
            <a:r>
              <a:rPr lang="tr-TR" sz="3200" dirty="0" err="1"/>
              <a:t>to</a:t>
            </a:r>
            <a:r>
              <a:rPr lang="tr-TR" sz="3200" dirty="0"/>
              <a:t> International </a:t>
            </a:r>
            <a:r>
              <a:rPr lang="tr-TR" sz="3200" dirty="0" err="1"/>
              <a:t>Green</a:t>
            </a:r>
            <a:r>
              <a:rPr lang="tr-TR" sz="3200" dirty="0"/>
              <a:t> </a:t>
            </a:r>
            <a:r>
              <a:rPr lang="tr-TR" sz="3200" dirty="0" err="1"/>
              <a:t>Crescents</a:t>
            </a:r>
            <a:r>
              <a:rPr lang="tr-TR" sz="3200" dirty="0"/>
              <a:t> </a:t>
            </a:r>
            <a:r>
              <a:rPr lang="tr-TR" sz="3200" dirty="0" err="1"/>
              <a:t>to</a:t>
            </a:r>
            <a:r>
              <a:rPr lang="tr-TR" sz="3200" dirty="0"/>
              <a:t> </a:t>
            </a:r>
            <a:r>
              <a:rPr lang="tr-TR" sz="3200" dirty="0" err="1"/>
              <a:t>achive</a:t>
            </a:r>
            <a:r>
              <a:rPr lang="tr-TR" sz="3200" dirty="0"/>
              <a:t> </a:t>
            </a:r>
            <a:r>
              <a:rPr lang="tr-TR" sz="3200" dirty="0" err="1"/>
              <a:t>the</a:t>
            </a:r>
            <a:r>
              <a:rPr lang="tr-TR" sz="3200" dirty="0"/>
              <a:t> </a:t>
            </a:r>
            <a:r>
              <a:rPr lang="tr-TR" sz="3200" dirty="0" err="1"/>
              <a:t>internationally</a:t>
            </a:r>
            <a:r>
              <a:rPr lang="tr-TR" sz="3200" dirty="0"/>
              <a:t> </a:t>
            </a:r>
            <a:r>
              <a:rPr lang="tr-TR" sz="3200" dirty="0" err="1"/>
              <a:t>agreed</a:t>
            </a:r>
            <a:r>
              <a:rPr lang="tr-TR" sz="3200" dirty="0"/>
              <a:t> </a:t>
            </a:r>
            <a:r>
              <a:rPr lang="tr-TR" sz="3200" dirty="0" err="1"/>
              <a:t>development</a:t>
            </a:r>
            <a:r>
              <a:rPr lang="tr-TR" sz="3200" dirty="0"/>
              <a:t> </a:t>
            </a:r>
            <a:r>
              <a:rPr lang="tr-TR" sz="3200" dirty="0" err="1"/>
              <a:t>goals</a:t>
            </a:r>
            <a:r>
              <a:rPr lang="tr-TR" sz="3200" dirty="0"/>
              <a:t>, on </a:t>
            </a:r>
            <a:r>
              <a:rPr lang="tr-TR" sz="3200" dirty="0" err="1"/>
              <a:t>the</a:t>
            </a:r>
            <a:r>
              <a:rPr lang="tr-TR" sz="3200" dirty="0"/>
              <a:t> </a:t>
            </a:r>
            <a:r>
              <a:rPr lang="tr-TR" sz="3200" dirty="0" err="1"/>
              <a:t>basis</a:t>
            </a:r>
            <a:r>
              <a:rPr lang="tr-TR" sz="3200" dirty="0"/>
              <a:t> of </a:t>
            </a:r>
            <a:r>
              <a:rPr lang="en-GB" sz="3200" dirty="0"/>
              <a:t> problems and needs in the addiction field, and to design and implement suitable programmes and projects to address the identified issues. </a:t>
            </a:r>
          </a:p>
        </p:txBody>
      </p:sp>
    </p:spTree>
    <p:extLst>
      <p:ext uri="{BB962C8B-B14F-4D97-AF65-F5344CB8AC3E}">
        <p14:creationId xmlns:p14="http://schemas.microsoft.com/office/powerpoint/2010/main" val="3000311417"/>
      </p:ext>
    </p:extLst>
  </p:cSld>
  <p:clrMapOvr>
    <a:masterClrMapping/>
  </p:clrMapOvr>
  <p:transition spd="med" advTm="5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FA9170-6E7C-4F8B-B971-FFB309E0790C}"/>
              </a:ext>
            </a:extLst>
          </p:cNvPr>
          <p:cNvSpPr>
            <a:spLocks noGrp="1"/>
          </p:cNvSpPr>
          <p:nvPr>
            <p:ph type="title"/>
          </p:nvPr>
        </p:nvSpPr>
        <p:spPr>
          <a:xfrm>
            <a:off x="839788" y="116632"/>
            <a:ext cx="3932237" cy="504056"/>
          </a:xfrm>
        </p:spPr>
        <p:txBody>
          <a:bodyPr>
            <a:normAutofit fontScale="90000"/>
          </a:bodyPr>
          <a:lstStyle/>
          <a:p>
            <a:pPr algn="ctr"/>
            <a:r>
              <a:rPr lang="tr-TR" sz="3600" dirty="0">
                <a:latin typeface="+mn-lt"/>
              </a:rPr>
              <a:t>FORMULATING RESULTS</a:t>
            </a:r>
          </a:p>
        </p:txBody>
      </p:sp>
      <p:pic>
        <p:nvPicPr>
          <p:cNvPr id="5" name="İçerik Yer Tutucusu 4">
            <a:extLst>
              <a:ext uri="{FF2B5EF4-FFF2-40B4-BE49-F238E27FC236}">
                <a16:creationId xmlns:a16="http://schemas.microsoft.com/office/drawing/2014/main" id="{5C2A1EB1-76DB-4F1C-B3F1-C79C8B74D5EA}"/>
              </a:ext>
            </a:extLst>
          </p:cNvPr>
          <p:cNvPicPr>
            <a:picLocks noGrp="1" noChangeAspect="1"/>
          </p:cNvPicPr>
          <p:nvPr>
            <p:ph idx="1"/>
          </p:nvPr>
        </p:nvPicPr>
        <p:blipFill>
          <a:blip r:embed="rId3"/>
          <a:stretch>
            <a:fillRect/>
          </a:stretch>
        </p:blipFill>
        <p:spPr>
          <a:xfrm>
            <a:off x="7176120" y="0"/>
            <a:ext cx="4885742" cy="6021288"/>
          </a:xfrm>
          <a:prstGeom prst="rect">
            <a:avLst/>
          </a:prstGeom>
        </p:spPr>
      </p:pic>
      <p:sp>
        <p:nvSpPr>
          <p:cNvPr id="4" name="Metin Yer Tutucusu 3">
            <a:extLst>
              <a:ext uri="{FF2B5EF4-FFF2-40B4-BE49-F238E27FC236}">
                <a16:creationId xmlns:a16="http://schemas.microsoft.com/office/drawing/2014/main" id="{BA86352F-0CEE-49B7-BFEC-CDC112BBDF6B}"/>
              </a:ext>
            </a:extLst>
          </p:cNvPr>
          <p:cNvSpPr>
            <a:spLocks noGrp="1"/>
          </p:cNvSpPr>
          <p:nvPr>
            <p:ph type="body" sz="half" idx="2"/>
          </p:nvPr>
        </p:nvSpPr>
        <p:spPr>
          <a:xfrm>
            <a:off x="839788" y="764704"/>
            <a:ext cx="5256212" cy="5256584"/>
          </a:xfrm>
        </p:spPr>
        <p:txBody>
          <a:bodyPr/>
          <a:lstStyle/>
          <a:p>
            <a:pPr algn="just">
              <a:lnSpc>
                <a:spcPct val="100000"/>
              </a:lnSpc>
            </a:pPr>
            <a:r>
              <a:rPr lang="en-US" sz="2000" b="1" dirty="0"/>
              <a:t>Defining results begins with an analysis of the</a:t>
            </a:r>
            <a:r>
              <a:rPr lang="tr-TR" sz="2000" b="1" dirty="0"/>
              <a:t> </a:t>
            </a:r>
            <a:r>
              <a:rPr lang="en-US" sz="2000" b="1" dirty="0"/>
              <a:t>country situation, review of the comparative</a:t>
            </a:r>
            <a:r>
              <a:rPr lang="tr-TR" sz="2000" b="1" dirty="0"/>
              <a:t> </a:t>
            </a:r>
            <a:r>
              <a:rPr lang="en-US" sz="2000" b="1" dirty="0"/>
              <a:t>advantages stakeholder analysis and a vision of desired outcomes. When</a:t>
            </a:r>
            <a:r>
              <a:rPr lang="tr-TR" sz="2000" b="1" dirty="0"/>
              <a:t> </a:t>
            </a:r>
            <a:r>
              <a:rPr lang="en-US" sz="2000" b="1" dirty="0"/>
              <a:t>results form part of a national vision, strategy or</a:t>
            </a:r>
            <a:r>
              <a:rPr lang="tr-TR" sz="2000" b="1" dirty="0"/>
              <a:t> </a:t>
            </a:r>
            <a:r>
              <a:rPr lang="en-US" sz="2000" b="1" dirty="0"/>
              <a:t>plan, they are more likely to be achieved and</a:t>
            </a:r>
            <a:r>
              <a:rPr lang="tr-TR" sz="2000" b="1" dirty="0"/>
              <a:t> </a:t>
            </a:r>
            <a:r>
              <a:rPr lang="en-US" sz="2000" b="1" dirty="0"/>
              <a:t>their effects sustained over time. </a:t>
            </a:r>
            <a:endParaRPr lang="tr-TR" sz="2000" b="1" dirty="0"/>
          </a:p>
          <a:p>
            <a:pPr algn="just">
              <a:lnSpc>
                <a:spcPct val="100000"/>
              </a:lnSpc>
            </a:pPr>
            <a:endParaRPr lang="tr-TR" sz="2000" b="1" dirty="0"/>
          </a:p>
          <a:p>
            <a:pPr algn="just">
              <a:lnSpc>
                <a:spcPct val="100000"/>
              </a:lnSpc>
            </a:pPr>
            <a:r>
              <a:rPr lang="en-US" sz="2000" b="1" dirty="0"/>
              <a:t>Adhering to</a:t>
            </a:r>
            <a:r>
              <a:rPr lang="tr-TR" sz="2000" b="1" dirty="0"/>
              <a:t> </a:t>
            </a:r>
            <a:r>
              <a:rPr lang="en-US" sz="2000" b="1" dirty="0"/>
              <a:t>a national development plan or strategy helps</a:t>
            </a:r>
            <a:r>
              <a:rPr lang="tr-TR" sz="2000" b="1" dirty="0"/>
              <a:t> </a:t>
            </a:r>
            <a:r>
              <a:rPr lang="en-US" sz="2000" b="1" dirty="0"/>
              <a:t>orient and guide United Nations-supported</a:t>
            </a:r>
            <a:r>
              <a:rPr lang="tr-TR" sz="2000" b="1" dirty="0"/>
              <a:t> </a:t>
            </a:r>
            <a:r>
              <a:rPr lang="en-US" sz="2000" b="1" dirty="0"/>
              <a:t>interventions so that these interventions respond to</a:t>
            </a:r>
            <a:r>
              <a:rPr lang="tr-TR" sz="2000" b="1" dirty="0"/>
              <a:t> </a:t>
            </a:r>
            <a:r>
              <a:rPr lang="en-US" sz="2000" b="1" dirty="0"/>
              <a:t>national priorities and needs. Results should drive</a:t>
            </a:r>
            <a:r>
              <a:rPr lang="tr-TR" sz="2000" b="1" dirty="0"/>
              <a:t> </a:t>
            </a:r>
            <a:r>
              <a:rPr lang="en-US" sz="2000" b="1" dirty="0"/>
              <a:t>not only the planning, but also the management</a:t>
            </a:r>
            <a:r>
              <a:rPr lang="tr-TR" sz="2000" b="1" dirty="0"/>
              <a:t> </a:t>
            </a:r>
            <a:r>
              <a:rPr lang="en-US" sz="2000" b="1" dirty="0"/>
              <a:t>and M&amp;E of development activities.</a:t>
            </a:r>
            <a:endParaRPr lang="tr-TR" sz="2000" b="1" dirty="0"/>
          </a:p>
        </p:txBody>
      </p:sp>
    </p:spTree>
    <p:extLst>
      <p:ext uri="{BB962C8B-B14F-4D97-AF65-F5344CB8AC3E}">
        <p14:creationId xmlns:p14="http://schemas.microsoft.com/office/powerpoint/2010/main" val="2136683421"/>
      </p:ext>
    </p:extLst>
  </p:cSld>
  <p:clrMapOvr>
    <a:masterClrMapping/>
  </p:clrMapOvr>
  <p:transition spd="med" advTm="5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CD39F6-3FA5-4D62-A7B5-8E9FE7FB4D96}"/>
              </a:ext>
            </a:extLst>
          </p:cNvPr>
          <p:cNvSpPr>
            <a:spLocks noGrp="1"/>
          </p:cNvSpPr>
          <p:nvPr>
            <p:ph type="title"/>
          </p:nvPr>
        </p:nvSpPr>
        <p:spPr>
          <a:xfrm>
            <a:off x="838200" y="188640"/>
            <a:ext cx="10515600" cy="792088"/>
          </a:xfrm>
        </p:spPr>
        <p:txBody>
          <a:bodyPr/>
          <a:lstStyle/>
          <a:p>
            <a:r>
              <a:rPr lang="tr-TR" dirty="0"/>
              <a:t>RESULTS CHAIN MATRIX</a:t>
            </a:r>
          </a:p>
        </p:txBody>
      </p:sp>
      <p:pic>
        <p:nvPicPr>
          <p:cNvPr id="4" name="İçerik Yer Tutucusu 3">
            <a:extLst>
              <a:ext uri="{FF2B5EF4-FFF2-40B4-BE49-F238E27FC236}">
                <a16:creationId xmlns:a16="http://schemas.microsoft.com/office/drawing/2014/main" id="{AFCB3400-916E-425C-8850-81BCF4AC6CE9}"/>
              </a:ext>
            </a:extLst>
          </p:cNvPr>
          <p:cNvPicPr>
            <a:picLocks noGrp="1" noChangeAspect="1"/>
          </p:cNvPicPr>
          <p:nvPr>
            <p:ph idx="1"/>
          </p:nvPr>
        </p:nvPicPr>
        <p:blipFill>
          <a:blip r:embed="rId2"/>
          <a:stretch>
            <a:fillRect/>
          </a:stretch>
        </p:blipFill>
        <p:spPr>
          <a:xfrm>
            <a:off x="502595" y="1547958"/>
            <a:ext cx="11138022" cy="4185297"/>
          </a:xfrm>
          <a:prstGeom prst="rect">
            <a:avLst/>
          </a:prstGeom>
        </p:spPr>
      </p:pic>
    </p:spTree>
    <p:extLst>
      <p:ext uri="{BB962C8B-B14F-4D97-AF65-F5344CB8AC3E}">
        <p14:creationId xmlns:p14="http://schemas.microsoft.com/office/powerpoint/2010/main" val="4279282960"/>
      </p:ext>
    </p:extLst>
  </p:cSld>
  <p:clrMapOvr>
    <a:masterClrMapping/>
  </p:clrMapOvr>
  <p:transition spd="med" advTm="5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5A464E-390E-4578-8A00-5665E98FC406}"/>
              </a:ext>
            </a:extLst>
          </p:cNvPr>
          <p:cNvSpPr>
            <a:spLocks noGrp="1"/>
          </p:cNvSpPr>
          <p:nvPr>
            <p:ph type="title"/>
          </p:nvPr>
        </p:nvSpPr>
        <p:spPr>
          <a:xfrm>
            <a:off x="1343472" y="548680"/>
            <a:ext cx="8280920" cy="504056"/>
          </a:xfrm>
        </p:spPr>
        <p:txBody>
          <a:bodyPr>
            <a:normAutofit fontScale="90000"/>
          </a:bodyPr>
          <a:lstStyle/>
          <a:p>
            <a:r>
              <a:rPr lang="tr-TR" dirty="0"/>
              <a:t>RESULT MATRIX</a:t>
            </a:r>
          </a:p>
        </p:txBody>
      </p:sp>
      <p:pic>
        <p:nvPicPr>
          <p:cNvPr id="4" name="İçerik Yer Tutucusu 3">
            <a:extLst>
              <a:ext uri="{FF2B5EF4-FFF2-40B4-BE49-F238E27FC236}">
                <a16:creationId xmlns:a16="http://schemas.microsoft.com/office/drawing/2014/main" id="{759EB8ED-87D8-4E9B-87FD-DF518CD2ABAA}"/>
              </a:ext>
            </a:extLst>
          </p:cNvPr>
          <p:cNvPicPr>
            <a:picLocks noGrp="1" noChangeAspect="1"/>
          </p:cNvPicPr>
          <p:nvPr>
            <p:ph idx="1"/>
          </p:nvPr>
        </p:nvPicPr>
        <p:blipFill>
          <a:blip r:embed="rId3"/>
          <a:stretch>
            <a:fillRect/>
          </a:stretch>
        </p:blipFill>
        <p:spPr>
          <a:xfrm>
            <a:off x="911424" y="1797863"/>
            <a:ext cx="10009112" cy="3647362"/>
          </a:xfrm>
          <a:prstGeom prst="rect">
            <a:avLst/>
          </a:prstGeom>
        </p:spPr>
      </p:pic>
    </p:spTree>
    <p:extLst>
      <p:ext uri="{BB962C8B-B14F-4D97-AF65-F5344CB8AC3E}">
        <p14:creationId xmlns:p14="http://schemas.microsoft.com/office/powerpoint/2010/main" val="1770478003"/>
      </p:ext>
    </p:extLst>
  </p:cSld>
  <p:clrMapOvr>
    <a:masterClrMapping/>
  </p:clrMapOvr>
  <p:transition spd="med" advTm="5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628345-9459-46B3-9E0B-6F6DFCF30461}"/>
              </a:ext>
            </a:extLst>
          </p:cNvPr>
          <p:cNvSpPr>
            <a:spLocks noGrp="1"/>
          </p:cNvSpPr>
          <p:nvPr>
            <p:ph type="title"/>
          </p:nvPr>
        </p:nvSpPr>
        <p:spPr>
          <a:xfrm>
            <a:off x="838200" y="513181"/>
            <a:ext cx="10515600" cy="899595"/>
          </a:xfrm>
        </p:spPr>
        <p:txBody>
          <a:bodyPr/>
          <a:lstStyle/>
          <a:p>
            <a:r>
              <a:rPr lang="tr-TR" dirty="0"/>
              <a:t> MANAGING FOR RESULTS </a:t>
            </a:r>
          </a:p>
        </p:txBody>
      </p:sp>
      <p:pic>
        <p:nvPicPr>
          <p:cNvPr id="6" name="İçerik Yer Tutucusu 5">
            <a:extLst>
              <a:ext uri="{FF2B5EF4-FFF2-40B4-BE49-F238E27FC236}">
                <a16:creationId xmlns:a16="http://schemas.microsoft.com/office/drawing/2014/main" id="{96D4A336-761D-436B-B4FD-9B54912EF4C1}"/>
              </a:ext>
            </a:extLst>
          </p:cNvPr>
          <p:cNvPicPr>
            <a:picLocks noGrp="1" noChangeAspect="1"/>
          </p:cNvPicPr>
          <p:nvPr>
            <p:ph idx="1"/>
          </p:nvPr>
        </p:nvPicPr>
        <p:blipFill>
          <a:blip r:embed="rId3"/>
          <a:stretch>
            <a:fillRect/>
          </a:stretch>
        </p:blipFill>
        <p:spPr>
          <a:xfrm>
            <a:off x="1415480" y="1667096"/>
            <a:ext cx="9145016" cy="3719551"/>
          </a:xfrm>
          <a:prstGeom prst="rect">
            <a:avLst/>
          </a:prstGeom>
        </p:spPr>
      </p:pic>
    </p:spTree>
    <p:extLst>
      <p:ext uri="{BB962C8B-B14F-4D97-AF65-F5344CB8AC3E}">
        <p14:creationId xmlns:p14="http://schemas.microsoft.com/office/powerpoint/2010/main" val="2018037390"/>
      </p:ext>
    </p:extLst>
  </p:cSld>
  <p:clrMapOvr>
    <a:masterClrMapping/>
  </p:clrMapOvr>
  <p:transition spd="med" advTm="5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44DE77-F02A-40F9-8B20-73F4F8EA758D}"/>
              </a:ext>
            </a:extLst>
          </p:cNvPr>
          <p:cNvSpPr>
            <a:spLocks noGrp="1"/>
          </p:cNvSpPr>
          <p:nvPr>
            <p:ph type="title"/>
          </p:nvPr>
        </p:nvSpPr>
        <p:spPr>
          <a:xfrm>
            <a:off x="983432" y="260648"/>
            <a:ext cx="10225136" cy="792088"/>
          </a:xfrm>
        </p:spPr>
        <p:txBody>
          <a:bodyPr>
            <a:normAutofit/>
          </a:bodyPr>
          <a:lstStyle/>
          <a:p>
            <a:pPr algn="ctr"/>
            <a:r>
              <a:rPr lang="tr-TR" dirty="0"/>
              <a:t>RESULT BASED REPORT</a:t>
            </a:r>
          </a:p>
        </p:txBody>
      </p:sp>
      <p:pic>
        <p:nvPicPr>
          <p:cNvPr id="4" name="İçerik Yer Tutucusu 3">
            <a:extLst>
              <a:ext uri="{FF2B5EF4-FFF2-40B4-BE49-F238E27FC236}">
                <a16:creationId xmlns:a16="http://schemas.microsoft.com/office/drawing/2014/main" id="{2F450527-E28F-4347-822C-1639FF4C53F1}"/>
              </a:ext>
            </a:extLst>
          </p:cNvPr>
          <p:cNvPicPr>
            <a:picLocks noGrp="1" noChangeAspect="1"/>
          </p:cNvPicPr>
          <p:nvPr>
            <p:ph idx="1"/>
          </p:nvPr>
        </p:nvPicPr>
        <p:blipFill>
          <a:blip r:embed="rId3"/>
          <a:stretch>
            <a:fillRect/>
          </a:stretch>
        </p:blipFill>
        <p:spPr>
          <a:xfrm>
            <a:off x="2495600" y="1268760"/>
            <a:ext cx="7560840" cy="4200009"/>
          </a:xfrm>
          <a:prstGeom prst="rect">
            <a:avLst/>
          </a:prstGeom>
          <a:ln>
            <a:noFill/>
          </a:ln>
          <a:effectLst>
            <a:softEdge rad="112500"/>
          </a:effectLst>
        </p:spPr>
      </p:pic>
    </p:spTree>
    <p:extLst>
      <p:ext uri="{BB962C8B-B14F-4D97-AF65-F5344CB8AC3E}">
        <p14:creationId xmlns:p14="http://schemas.microsoft.com/office/powerpoint/2010/main" val="1919037536"/>
      </p:ext>
    </p:extLst>
  </p:cSld>
  <p:clrMapOvr>
    <a:masterClrMapping/>
  </p:clrMapOvr>
  <p:transition spd="med" advTm="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19992C-CD32-45D7-84DC-F308FF6E66AF}"/>
              </a:ext>
            </a:extLst>
          </p:cNvPr>
          <p:cNvSpPr>
            <a:spLocks noGrp="1"/>
          </p:cNvSpPr>
          <p:nvPr>
            <p:ph type="title"/>
          </p:nvPr>
        </p:nvSpPr>
        <p:spPr/>
        <p:txBody>
          <a:bodyPr/>
          <a:lstStyle/>
          <a:p>
            <a:r>
              <a:rPr lang="tr-TR" dirty="0"/>
              <a:t>                                           IMPACT</a:t>
            </a:r>
          </a:p>
        </p:txBody>
      </p:sp>
      <p:sp>
        <p:nvSpPr>
          <p:cNvPr id="3" name="İçerik Yer Tutucusu 2">
            <a:extLst>
              <a:ext uri="{FF2B5EF4-FFF2-40B4-BE49-F238E27FC236}">
                <a16:creationId xmlns:a16="http://schemas.microsoft.com/office/drawing/2014/main" id="{0E2C8F4C-2575-4713-8395-95C3DB55935B}"/>
              </a:ext>
            </a:extLst>
          </p:cNvPr>
          <p:cNvSpPr>
            <a:spLocks noGrp="1"/>
          </p:cNvSpPr>
          <p:nvPr>
            <p:ph idx="1"/>
          </p:nvPr>
        </p:nvSpPr>
        <p:spPr>
          <a:xfrm>
            <a:off x="838200" y="1690690"/>
            <a:ext cx="10515600" cy="4313069"/>
          </a:xfrm>
        </p:spPr>
        <p:txBody>
          <a:bodyPr/>
          <a:lstStyle/>
          <a:p>
            <a:pPr marL="0" indent="0" algn="just">
              <a:buNone/>
            </a:pPr>
            <a:r>
              <a:rPr lang="tr-TR" sz="3200" dirty="0" err="1"/>
              <a:t>The</a:t>
            </a:r>
            <a:r>
              <a:rPr lang="tr-TR" sz="3200" dirty="0"/>
              <a:t> </a:t>
            </a:r>
            <a:r>
              <a:rPr lang="tr-TR" sz="3200" dirty="0" err="1"/>
              <a:t>Programme</a:t>
            </a:r>
            <a:r>
              <a:rPr lang="tr-TR" sz="3200" dirty="0"/>
              <a:t> is </a:t>
            </a:r>
            <a:r>
              <a:rPr lang="tr-TR" sz="3200" dirty="0" err="1"/>
              <a:t>like</a:t>
            </a:r>
            <a:r>
              <a:rPr lang="tr-TR" sz="3200" dirty="0"/>
              <a:t> a </a:t>
            </a:r>
            <a:r>
              <a:rPr lang="tr-TR" sz="3200" dirty="0" err="1"/>
              <a:t>management</a:t>
            </a:r>
            <a:r>
              <a:rPr lang="en-US" sz="3200" dirty="0"/>
              <a:t> strategy by which all actors, contributing directly or indirectly to</a:t>
            </a:r>
            <a:r>
              <a:rPr lang="tr-TR" sz="3200" dirty="0"/>
              <a:t> </a:t>
            </a:r>
            <a:r>
              <a:rPr lang="en-US" sz="3200" dirty="0"/>
              <a:t>achieving a set of results, ensure that their processes, products and services contribute to</a:t>
            </a:r>
            <a:r>
              <a:rPr lang="tr-TR" sz="3200" dirty="0"/>
              <a:t> </a:t>
            </a:r>
            <a:r>
              <a:rPr lang="en-US" sz="3200" dirty="0"/>
              <a:t>the </a:t>
            </a:r>
            <a:r>
              <a:rPr lang="en-US" sz="3200" b="1" dirty="0"/>
              <a:t>achievement of desired results </a:t>
            </a:r>
            <a:r>
              <a:rPr lang="tr-TR" sz="3200" b="1" dirty="0"/>
              <a:t>(</a:t>
            </a:r>
            <a:r>
              <a:rPr lang="en-US" sz="3200" b="1" dirty="0"/>
              <a:t>outcomes and </a:t>
            </a:r>
            <a:r>
              <a:rPr lang="tr-TR" sz="3200" b="1" dirty="0" err="1"/>
              <a:t>impact</a:t>
            </a:r>
            <a:r>
              <a:rPr lang="tr-TR" sz="3200" b="1" dirty="0"/>
              <a:t>).</a:t>
            </a:r>
          </a:p>
          <a:p>
            <a:pPr marL="0" indent="0" algn="just">
              <a:buNone/>
            </a:pPr>
            <a:r>
              <a:rPr lang="en-US" sz="3200" dirty="0"/>
              <a:t>The actors in turn use information and evidence on actual results to inform decision</a:t>
            </a:r>
            <a:r>
              <a:rPr lang="tr-TR" sz="3200" dirty="0"/>
              <a:t> </a:t>
            </a:r>
            <a:r>
              <a:rPr lang="en-US" sz="3200" dirty="0"/>
              <a:t>making on the design, resourcing and delivery of </a:t>
            </a:r>
            <a:r>
              <a:rPr lang="en-US" sz="3200" dirty="0" err="1"/>
              <a:t>programmes</a:t>
            </a:r>
            <a:r>
              <a:rPr lang="tr-TR" sz="3200" dirty="0"/>
              <a:t> </a:t>
            </a:r>
            <a:r>
              <a:rPr lang="en-US" sz="3200" dirty="0"/>
              <a:t>and activities as well as</a:t>
            </a:r>
            <a:r>
              <a:rPr lang="tr-TR" sz="3200" dirty="0"/>
              <a:t> </a:t>
            </a:r>
            <a:r>
              <a:rPr lang="en-US" sz="3200" dirty="0"/>
              <a:t>for accountability and reporting.</a:t>
            </a:r>
            <a:endParaRPr lang="tr-TR" sz="3200" dirty="0"/>
          </a:p>
        </p:txBody>
      </p:sp>
    </p:spTree>
    <p:extLst>
      <p:ext uri="{BB962C8B-B14F-4D97-AF65-F5344CB8AC3E}">
        <p14:creationId xmlns:p14="http://schemas.microsoft.com/office/powerpoint/2010/main" val="1683471824"/>
      </p:ext>
    </p:extLst>
  </p:cSld>
  <p:clrMapOvr>
    <a:masterClrMapping/>
  </p:clrMapOvr>
  <p:transition spd="med" advTm="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1F546E-1370-4796-A4C3-ADD6657B0DC0}"/>
              </a:ext>
            </a:extLst>
          </p:cNvPr>
          <p:cNvSpPr>
            <a:spLocks noGrp="1"/>
          </p:cNvSpPr>
          <p:nvPr>
            <p:ph type="ctrTitle"/>
          </p:nvPr>
        </p:nvSpPr>
        <p:spPr>
          <a:xfrm>
            <a:off x="914400" y="764705"/>
            <a:ext cx="10363200" cy="1944215"/>
          </a:xfrm>
        </p:spPr>
        <p:txBody>
          <a:bodyPr>
            <a:normAutofit/>
          </a:bodyPr>
          <a:lstStyle/>
          <a:p>
            <a:r>
              <a:rPr lang="tr-TR" sz="4400" dirty="0">
                <a:solidFill>
                  <a:srgbClr val="00B050"/>
                </a:solidFill>
                <a:latin typeface="+mn-lt"/>
              </a:rPr>
              <a:t>OUTCOMES OF THE INTERNATIONAL FINANCIAL SUPPORT PROGRAMME</a:t>
            </a:r>
          </a:p>
        </p:txBody>
      </p:sp>
      <p:sp>
        <p:nvSpPr>
          <p:cNvPr id="3" name="Alt Başlık 2">
            <a:extLst>
              <a:ext uri="{FF2B5EF4-FFF2-40B4-BE49-F238E27FC236}">
                <a16:creationId xmlns:a16="http://schemas.microsoft.com/office/drawing/2014/main" id="{48EEEE38-8083-4A11-8444-2DC2CF9E732F}"/>
              </a:ext>
            </a:extLst>
          </p:cNvPr>
          <p:cNvSpPr>
            <a:spLocks noGrp="1"/>
          </p:cNvSpPr>
          <p:nvPr>
            <p:ph type="subTitle" idx="1"/>
          </p:nvPr>
        </p:nvSpPr>
        <p:spPr>
          <a:xfrm>
            <a:off x="2207568" y="3284985"/>
            <a:ext cx="7632848" cy="1944215"/>
          </a:xfrm>
        </p:spPr>
        <p:txBody>
          <a:bodyPr/>
          <a:lstStyle/>
          <a:p>
            <a:endParaRPr lang="tr-TR" sz="3600" b="1" dirty="0"/>
          </a:p>
          <a:p>
            <a:r>
              <a:rPr lang="tr-TR" sz="4000" b="1" i="1" dirty="0">
                <a:solidFill>
                  <a:srgbClr val="00B050"/>
                </a:solidFill>
              </a:rPr>
              <a:t>GREEN CRESENT, 2020-2022</a:t>
            </a:r>
          </a:p>
          <a:p>
            <a:r>
              <a:rPr lang="tr-TR" sz="4000" b="1" i="1" dirty="0">
                <a:solidFill>
                  <a:srgbClr val="00B050"/>
                </a:solidFill>
              </a:rPr>
              <a:t>STRATEGIC PLAN </a:t>
            </a:r>
          </a:p>
        </p:txBody>
      </p:sp>
    </p:spTree>
    <p:extLst>
      <p:ext uri="{BB962C8B-B14F-4D97-AF65-F5344CB8AC3E}">
        <p14:creationId xmlns:p14="http://schemas.microsoft.com/office/powerpoint/2010/main" val="87651270"/>
      </p:ext>
    </p:extLst>
  </p:cSld>
  <p:clrMapOvr>
    <a:masterClrMapping/>
  </p:clrMapOvr>
  <p:transition spd="med" advTm="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CA7FD8-63D2-470A-8735-451D71499D30}"/>
              </a:ext>
            </a:extLst>
          </p:cNvPr>
          <p:cNvSpPr>
            <a:spLocks noGrp="1"/>
          </p:cNvSpPr>
          <p:nvPr>
            <p:ph type="title"/>
          </p:nvPr>
        </p:nvSpPr>
        <p:spPr>
          <a:xfrm>
            <a:off x="767408" y="188640"/>
            <a:ext cx="10369152" cy="1224135"/>
          </a:xfrm>
        </p:spPr>
        <p:txBody>
          <a:bodyPr>
            <a:normAutofit/>
          </a:bodyPr>
          <a:lstStyle/>
          <a:p>
            <a:r>
              <a:rPr lang="tr-TR" dirty="0"/>
              <a:t>                                          </a:t>
            </a:r>
            <a:r>
              <a:rPr lang="tr-TR" sz="2800" dirty="0"/>
              <a:t>OUTCOME 1.</a:t>
            </a:r>
          </a:p>
        </p:txBody>
      </p:sp>
      <p:pic>
        <p:nvPicPr>
          <p:cNvPr id="4" name="İçerik Yer Tutucusu 3">
            <a:extLst>
              <a:ext uri="{FF2B5EF4-FFF2-40B4-BE49-F238E27FC236}">
                <a16:creationId xmlns:a16="http://schemas.microsoft.com/office/drawing/2014/main" id="{F6983D6C-CD18-4A0F-996B-86E813436289}"/>
              </a:ext>
            </a:extLst>
          </p:cNvPr>
          <p:cNvPicPr>
            <a:picLocks noGrp="1" noChangeAspect="1"/>
          </p:cNvPicPr>
          <p:nvPr>
            <p:ph idx="1"/>
          </p:nvPr>
        </p:nvPicPr>
        <p:blipFill>
          <a:blip r:embed="rId3"/>
          <a:stretch>
            <a:fillRect/>
          </a:stretch>
        </p:blipFill>
        <p:spPr>
          <a:xfrm>
            <a:off x="767408" y="1605377"/>
            <a:ext cx="10225136" cy="3695831"/>
          </a:xfrm>
          <a:prstGeom prst="rect">
            <a:avLst/>
          </a:prstGeom>
        </p:spPr>
      </p:pic>
    </p:spTree>
    <p:extLst>
      <p:ext uri="{BB962C8B-B14F-4D97-AF65-F5344CB8AC3E}">
        <p14:creationId xmlns:p14="http://schemas.microsoft.com/office/powerpoint/2010/main" val="3568652350"/>
      </p:ext>
    </p:extLst>
  </p:cSld>
  <p:clrMapOvr>
    <a:masterClrMapping/>
  </p:clrMapOvr>
  <p:transition spd="med" advTm="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1FEFA6-59DA-4016-BEDC-E3947C8E0B99}"/>
              </a:ext>
            </a:extLst>
          </p:cNvPr>
          <p:cNvSpPr>
            <a:spLocks noGrp="1"/>
          </p:cNvSpPr>
          <p:nvPr>
            <p:ph type="title"/>
          </p:nvPr>
        </p:nvSpPr>
        <p:spPr>
          <a:xfrm>
            <a:off x="838200" y="476672"/>
            <a:ext cx="10515600" cy="1296144"/>
          </a:xfrm>
        </p:spPr>
        <p:txBody>
          <a:bodyPr>
            <a:normAutofit/>
          </a:bodyPr>
          <a:lstStyle/>
          <a:p>
            <a:r>
              <a:rPr lang="tr-TR" dirty="0"/>
              <a:t>                                          </a:t>
            </a:r>
            <a:r>
              <a:rPr lang="tr-TR" sz="3200" dirty="0"/>
              <a:t>OUTCOME 1.1. </a:t>
            </a:r>
            <a:br>
              <a:rPr lang="tr-TR" sz="3200" dirty="0"/>
            </a:br>
            <a:r>
              <a:rPr lang="tr-TR" sz="3200" dirty="0"/>
              <a:t>                      ADDICTION PREVENTION TRANING PROGRAMME</a:t>
            </a:r>
          </a:p>
        </p:txBody>
      </p:sp>
      <p:sp>
        <p:nvSpPr>
          <p:cNvPr id="3" name="İçerik Yer Tutucusu 2">
            <a:extLst>
              <a:ext uri="{FF2B5EF4-FFF2-40B4-BE49-F238E27FC236}">
                <a16:creationId xmlns:a16="http://schemas.microsoft.com/office/drawing/2014/main" id="{D90EAC35-4690-4440-8118-49A7C3E9535F}"/>
              </a:ext>
            </a:extLst>
          </p:cNvPr>
          <p:cNvSpPr>
            <a:spLocks noGrp="1"/>
          </p:cNvSpPr>
          <p:nvPr>
            <p:ph idx="1"/>
          </p:nvPr>
        </p:nvSpPr>
        <p:spPr>
          <a:xfrm>
            <a:off x="551384" y="1412776"/>
            <a:ext cx="10515600" cy="4178133"/>
          </a:xfrm>
        </p:spPr>
        <p:txBody>
          <a:bodyPr/>
          <a:lstStyle/>
          <a:p>
            <a:pPr marL="0" indent="0">
              <a:buNone/>
            </a:pPr>
            <a:endParaRPr lang="tr-TR" dirty="0"/>
          </a:p>
          <a:p>
            <a:pPr marL="0" indent="0" algn="just">
              <a:buNone/>
            </a:pPr>
            <a:r>
              <a:rPr lang="en-US" sz="3200" b="1" dirty="0"/>
              <a:t>TBM,</a:t>
            </a:r>
            <a:r>
              <a:rPr lang="en-US" sz="3200" dirty="0"/>
              <a:t> is a society based global training program model developed by Green Crescent. It is aimed to increase awareness throughout society particularly on children and teenagers regarding various addiction types such as tobacco, alcohol, substance, technology and prevent addiction by informing these target group according to healthy life principles. </a:t>
            </a:r>
            <a:endParaRPr lang="tr-TR" sz="3200" dirty="0"/>
          </a:p>
        </p:txBody>
      </p:sp>
    </p:spTree>
    <p:extLst>
      <p:ext uri="{BB962C8B-B14F-4D97-AF65-F5344CB8AC3E}">
        <p14:creationId xmlns:p14="http://schemas.microsoft.com/office/powerpoint/2010/main" val="2832235698"/>
      </p:ext>
    </p:extLst>
  </p:cSld>
  <p:clrMapOvr>
    <a:masterClrMapping/>
  </p:clrMapOvr>
  <p:transition spd="med" advTm="5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241DD3-7FB7-488D-8384-E87DF4E9E80D}"/>
              </a:ext>
            </a:extLst>
          </p:cNvPr>
          <p:cNvSpPr>
            <a:spLocks noGrp="1"/>
          </p:cNvSpPr>
          <p:nvPr>
            <p:ph type="title"/>
          </p:nvPr>
        </p:nvSpPr>
        <p:spPr/>
        <p:txBody>
          <a:bodyPr>
            <a:normAutofit/>
          </a:bodyPr>
          <a:lstStyle/>
          <a:p>
            <a:r>
              <a:rPr lang="tr-TR" dirty="0"/>
              <a:t>                                          </a:t>
            </a:r>
            <a:r>
              <a:rPr lang="tr-TR" sz="3200" dirty="0"/>
              <a:t>OUTCOME 1.1. </a:t>
            </a:r>
            <a:br>
              <a:rPr lang="tr-TR" sz="3200" dirty="0"/>
            </a:br>
            <a:r>
              <a:rPr lang="tr-TR" sz="3200" dirty="0"/>
              <a:t>                      ADDICTION PREVENTION TRANING PROGRAMME</a:t>
            </a:r>
          </a:p>
        </p:txBody>
      </p:sp>
      <p:sp>
        <p:nvSpPr>
          <p:cNvPr id="3" name="İçerik Yer Tutucusu 2">
            <a:extLst>
              <a:ext uri="{FF2B5EF4-FFF2-40B4-BE49-F238E27FC236}">
                <a16:creationId xmlns:a16="http://schemas.microsoft.com/office/drawing/2014/main" id="{A7797283-AC4C-4138-8DF8-855B2ABEDEC7}"/>
              </a:ext>
            </a:extLst>
          </p:cNvPr>
          <p:cNvSpPr>
            <a:spLocks noGrp="1"/>
          </p:cNvSpPr>
          <p:nvPr>
            <p:ph idx="1"/>
          </p:nvPr>
        </p:nvSpPr>
        <p:spPr/>
        <p:txBody>
          <a:bodyPr/>
          <a:lstStyle/>
          <a:p>
            <a:pPr marL="0" indent="0" algn="just">
              <a:buNone/>
            </a:pPr>
            <a:r>
              <a:rPr lang="en-US" sz="3200" dirty="0"/>
              <a:t>With this program realized by Green Crescent together with the Ministry of Education, 11 millions of students and 2 millions of parents have been achieved until now through 28 thousands of school counsellors. </a:t>
            </a:r>
            <a:r>
              <a:rPr lang="en-US" sz="3200" b="1" dirty="0"/>
              <a:t>TBM,</a:t>
            </a:r>
            <a:r>
              <a:rPr lang="en-US" sz="3200" dirty="0"/>
              <a:t> which shall reach to students first and to the whole society later by generalizing through Public Training Centers all through the country, enhances its studies on fight</a:t>
            </a:r>
            <a:r>
              <a:rPr lang="tr-TR" sz="3200" dirty="0"/>
              <a:t> </a:t>
            </a:r>
            <a:r>
              <a:rPr lang="tr-TR" sz="3200" dirty="0" err="1"/>
              <a:t>to</a:t>
            </a:r>
            <a:r>
              <a:rPr lang="en-US" sz="3200" dirty="0"/>
              <a:t> against addiction with corporations.</a:t>
            </a:r>
            <a:endParaRPr lang="tr-TR" sz="3200" dirty="0"/>
          </a:p>
        </p:txBody>
      </p:sp>
    </p:spTree>
    <p:extLst>
      <p:ext uri="{BB962C8B-B14F-4D97-AF65-F5344CB8AC3E}">
        <p14:creationId xmlns:p14="http://schemas.microsoft.com/office/powerpoint/2010/main" val="2274393923"/>
      </p:ext>
    </p:extLst>
  </p:cSld>
  <p:clrMapOvr>
    <a:masterClrMapping/>
  </p:clrMapOvr>
  <p:transition spd="med" advTm="5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3F6C48-1AEE-4397-83D1-E55644682692}"/>
              </a:ext>
            </a:extLst>
          </p:cNvPr>
          <p:cNvSpPr>
            <a:spLocks noGrp="1"/>
          </p:cNvSpPr>
          <p:nvPr>
            <p:ph type="title"/>
          </p:nvPr>
        </p:nvSpPr>
        <p:spPr>
          <a:xfrm>
            <a:off x="1055440" y="188639"/>
            <a:ext cx="10225136" cy="1224137"/>
          </a:xfrm>
        </p:spPr>
        <p:txBody>
          <a:bodyPr>
            <a:normAutofit/>
          </a:bodyPr>
          <a:lstStyle/>
          <a:p>
            <a:r>
              <a:rPr lang="tr-TR" dirty="0"/>
              <a:t>                                           </a:t>
            </a:r>
            <a:r>
              <a:rPr lang="tr-TR" sz="2800" dirty="0"/>
              <a:t>OUTCOME 2.</a:t>
            </a:r>
            <a:br>
              <a:rPr lang="tr-TR" sz="3600" dirty="0"/>
            </a:br>
            <a:r>
              <a:rPr lang="tr-TR" sz="3600" dirty="0"/>
              <a:t>        </a:t>
            </a:r>
            <a:r>
              <a:rPr lang="tr-TR" sz="2800" dirty="0"/>
              <a:t>INTERVENTION TO ADDICTIVENESS AT SCHOOL TRANING PROGRAM</a:t>
            </a:r>
          </a:p>
        </p:txBody>
      </p:sp>
      <p:pic>
        <p:nvPicPr>
          <p:cNvPr id="4" name="İçerik Yer Tutucusu 3">
            <a:extLst>
              <a:ext uri="{FF2B5EF4-FFF2-40B4-BE49-F238E27FC236}">
                <a16:creationId xmlns:a16="http://schemas.microsoft.com/office/drawing/2014/main" id="{5A5B27E2-D3CB-412C-AC4C-1113B4A8859D}"/>
              </a:ext>
            </a:extLst>
          </p:cNvPr>
          <p:cNvPicPr>
            <a:picLocks noGrp="1" noChangeAspect="1"/>
          </p:cNvPicPr>
          <p:nvPr>
            <p:ph idx="1"/>
          </p:nvPr>
        </p:nvPicPr>
        <p:blipFill>
          <a:blip r:embed="rId2"/>
          <a:stretch>
            <a:fillRect/>
          </a:stretch>
        </p:blipFill>
        <p:spPr>
          <a:xfrm>
            <a:off x="1729636" y="2060847"/>
            <a:ext cx="9262907" cy="3701017"/>
          </a:xfrm>
          <a:prstGeom prst="rect">
            <a:avLst/>
          </a:prstGeom>
        </p:spPr>
      </p:pic>
    </p:spTree>
    <p:extLst>
      <p:ext uri="{BB962C8B-B14F-4D97-AF65-F5344CB8AC3E}">
        <p14:creationId xmlns:p14="http://schemas.microsoft.com/office/powerpoint/2010/main" val="240127943"/>
      </p:ext>
    </p:extLst>
  </p:cSld>
  <p:clrMapOvr>
    <a:masterClrMapping/>
  </p:clrMapOvr>
  <p:transition spd="med" advTm="5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1D6955-3D26-468C-982D-B69A0BA34B86}"/>
              </a:ext>
            </a:extLst>
          </p:cNvPr>
          <p:cNvSpPr>
            <a:spLocks noGrp="1"/>
          </p:cNvSpPr>
          <p:nvPr>
            <p:ph type="title"/>
          </p:nvPr>
        </p:nvSpPr>
        <p:spPr/>
        <p:txBody>
          <a:bodyPr>
            <a:normAutofit/>
          </a:bodyPr>
          <a:lstStyle/>
          <a:p>
            <a:r>
              <a:rPr lang="tr-TR" sz="3200" dirty="0"/>
              <a:t>                                                             </a:t>
            </a:r>
            <a:r>
              <a:rPr lang="tr-TR" sz="2800" dirty="0"/>
              <a:t>OUTCOME 2.1.</a:t>
            </a:r>
            <a:br>
              <a:rPr lang="tr-TR" sz="2800" dirty="0"/>
            </a:br>
            <a:r>
              <a:rPr lang="tr-TR" sz="2800" dirty="0"/>
              <a:t>        </a:t>
            </a:r>
            <a:r>
              <a:rPr lang="en-US" sz="2800" dirty="0"/>
              <a:t>INTERVENTION TO ADDICTIVENESS AT SCHOOL TRANING PROGRAM</a:t>
            </a:r>
            <a:endParaRPr lang="tr-TR" sz="2800" dirty="0"/>
          </a:p>
        </p:txBody>
      </p:sp>
      <p:sp>
        <p:nvSpPr>
          <p:cNvPr id="3" name="İçerik Yer Tutucusu 2">
            <a:extLst>
              <a:ext uri="{FF2B5EF4-FFF2-40B4-BE49-F238E27FC236}">
                <a16:creationId xmlns:a16="http://schemas.microsoft.com/office/drawing/2014/main" id="{BB1A49E3-0109-4BD7-A357-56DA6E927C0E}"/>
              </a:ext>
            </a:extLst>
          </p:cNvPr>
          <p:cNvSpPr>
            <a:spLocks noGrp="1"/>
          </p:cNvSpPr>
          <p:nvPr>
            <p:ph idx="1"/>
          </p:nvPr>
        </p:nvSpPr>
        <p:spPr>
          <a:xfrm>
            <a:off x="838200" y="1825627"/>
            <a:ext cx="10298360" cy="1891405"/>
          </a:xfrm>
        </p:spPr>
        <p:txBody>
          <a:bodyPr/>
          <a:lstStyle/>
          <a:p>
            <a:pPr marL="0" indent="0" algn="just">
              <a:buNone/>
            </a:pPr>
            <a:r>
              <a:rPr lang="tr-TR" dirty="0"/>
              <a:t> I</a:t>
            </a:r>
            <a:r>
              <a:rPr lang="en-US" dirty="0" err="1"/>
              <a:t>nterventio</a:t>
            </a:r>
            <a:r>
              <a:rPr lang="tr-TR" dirty="0"/>
              <a:t>n t</a:t>
            </a:r>
            <a:r>
              <a:rPr lang="en-US" dirty="0"/>
              <a:t>o Addiction At School Training Program </a:t>
            </a:r>
            <a:r>
              <a:rPr lang="en-US" b="1" dirty="0"/>
              <a:t>(OBM), </a:t>
            </a:r>
            <a:r>
              <a:rPr lang="en-US" dirty="0"/>
              <a:t>is a school-based short intervention program addressing to tobacco, alcohol, drug usage on adolescences. On pilot practice trainings, school counselors have been expressed how to determine status of student, how the teacher recognizes student’s use of substance, how to convince the teenage for treatment, to inform and support family about the issue, determination of intra-family relationships, how the student can be rescued from the risky situation through support of family. </a:t>
            </a:r>
          </a:p>
          <a:p>
            <a:endParaRPr lang="tr-TR" dirty="0"/>
          </a:p>
        </p:txBody>
      </p:sp>
    </p:spTree>
    <p:extLst>
      <p:ext uri="{BB962C8B-B14F-4D97-AF65-F5344CB8AC3E}">
        <p14:creationId xmlns:p14="http://schemas.microsoft.com/office/powerpoint/2010/main" val="1773127386"/>
      </p:ext>
    </p:extLst>
  </p:cSld>
  <p:clrMapOvr>
    <a:masterClrMapping/>
  </p:clrMapOvr>
  <p:transition spd="med" advTm="5000">
    <p:fade/>
  </p:transition>
</p:sld>
</file>

<file path=ppt/theme/theme1.xml><?xml version="1.0" encoding="utf-8"?>
<a:theme xmlns:a="http://schemas.openxmlformats.org/drawingml/2006/main" name="Tema1">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145B20A4-C897-4D17-A708-766F11DC09CF}" vid="{35FE233C-1A6E-4679-8D4D-46928A53D06B}"/>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6995</TotalTime>
  <Words>1248</Words>
  <Application>Microsoft Office PowerPoint</Application>
  <PresentationFormat>Geniş ekran</PresentationFormat>
  <Paragraphs>75</Paragraphs>
  <Slides>24</Slides>
  <Notes>11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24</vt:i4>
      </vt:variant>
    </vt:vector>
  </HeadingPairs>
  <TitlesOfParts>
    <vt:vector size="28" baseType="lpstr">
      <vt:lpstr>Arial</vt:lpstr>
      <vt:lpstr>Calibri</vt:lpstr>
      <vt:lpstr>Calibri Light</vt:lpstr>
      <vt:lpstr>Tema1</vt:lpstr>
      <vt:lpstr>PowerPoint Sunusu</vt:lpstr>
      <vt:lpstr>IMPACT</vt:lpstr>
      <vt:lpstr>                                           IMPACT</vt:lpstr>
      <vt:lpstr>OUTCOMES OF THE INTERNATIONAL FINANCIAL SUPPORT PROGRAMME</vt:lpstr>
      <vt:lpstr>                                          OUTCOME 1.</vt:lpstr>
      <vt:lpstr>                                          OUTCOME 1.1.                        ADDICTION PREVENTION TRANING PROGRAMME</vt:lpstr>
      <vt:lpstr>                                          OUTCOME 1.1.                        ADDICTION PREVENTION TRANING PROGRAMME</vt:lpstr>
      <vt:lpstr>                                           OUTCOME 2.         INTERVENTION TO ADDICTIVENESS AT SCHOOL TRANING PROGRAM</vt:lpstr>
      <vt:lpstr>                                                             OUTCOME 2.1.         INTERVENTION TO ADDICTIVENESS AT SCHOOL TRANING PROGRAM</vt:lpstr>
      <vt:lpstr>                                                                                                           OUTCOME 3:                                     GREEN CRESCENT CONSULTANCY CENTER</vt:lpstr>
      <vt:lpstr>                                          OUTCOME 3:                                       GREEN CRESCENT CONSULTANCY CENTER</vt:lpstr>
      <vt:lpstr>                                                OUTCOME 4:                               ADDICTA: The Turkish Journal on Addiction             </vt:lpstr>
      <vt:lpstr> THE KEY INTERNATIONAL FINANCIAL  SUPPORT PROGRAMME MANAGEMENT PRINCIPLES</vt:lpstr>
      <vt:lpstr>  ACCOUNTABILITY</vt:lpstr>
      <vt:lpstr>NATIONAL OWNERSHIP GOVERMENTS</vt:lpstr>
      <vt:lpstr>INCLUSIVENESS GREEN CRESENT TEAM </vt:lpstr>
      <vt:lpstr>INDIVIDUAL UNITED NATIONAL FUNDS, PROGRAMMES AND SPECIALIZED AGENCIES</vt:lpstr>
      <vt:lpstr>IMPLEMENTATION PARTNERS</vt:lpstr>
      <vt:lpstr>BASIC RESULTS-BASED MANAGEMENT TERMINOLOGY IN PROJECT CYCLE MANAGEMENT (PCM)</vt:lpstr>
      <vt:lpstr>FORMULATING RESULTS</vt:lpstr>
      <vt:lpstr>RESULTS CHAIN MATRIX</vt:lpstr>
      <vt:lpstr>RESULT MATRIX</vt:lpstr>
      <vt:lpstr> MANAGING FOR RESULTS </vt:lpstr>
      <vt:lpstr>RESULT BASED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Z</dc:creator>
  <cp:lastModifiedBy>Eda Şahbaz</cp:lastModifiedBy>
  <cp:revision>655</cp:revision>
  <dcterms:created xsi:type="dcterms:W3CDTF">2014-10-11T12:28:50Z</dcterms:created>
  <dcterms:modified xsi:type="dcterms:W3CDTF">2019-12-04T14:04:10Z</dcterms:modified>
</cp:coreProperties>
</file>