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526" r:id="rId3"/>
    <p:sldId id="515" r:id="rId4"/>
    <p:sldId id="516" r:id="rId5"/>
    <p:sldId id="513" r:id="rId6"/>
    <p:sldId id="517" r:id="rId7"/>
    <p:sldId id="487" r:id="rId8"/>
    <p:sldId id="518" r:id="rId9"/>
    <p:sldId id="493" r:id="rId10"/>
    <p:sldId id="435" r:id="rId11"/>
    <p:sldId id="496" r:id="rId12"/>
    <p:sldId id="522" r:id="rId13"/>
    <p:sldId id="523" r:id="rId14"/>
    <p:sldId id="312" r:id="rId15"/>
    <p:sldId id="313" r:id="rId16"/>
    <p:sldId id="302" r:id="rId17"/>
    <p:sldId id="524" r:id="rId18"/>
    <p:sldId id="525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1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a Moskovsky" initials="N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A20"/>
    <a:srgbClr val="C1D82C"/>
    <a:srgbClr val="64BB0B"/>
    <a:srgbClr val="58595B"/>
    <a:srgbClr val="FF9E3C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85031" autoAdjust="0"/>
  </p:normalViewPr>
  <p:slideViewPr>
    <p:cSldViewPr snapToObjects="1">
      <p:cViewPr varScale="1">
        <p:scale>
          <a:sx n="119" d="100"/>
          <a:sy n="119" d="100"/>
        </p:scale>
        <p:origin x="224" y="696"/>
      </p:cViewPr>
      <p:guideLst>
        <p:guide pos="619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E0695-881E-4FD0-B9F2-B0184AFD1C84}" type="datetimeFigureOut">
              <a:rPr lang="en-AU" smtClean="0"/>
              <a:t>29/11/19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4D7B9-8934-4A5F-8F1F-A0F60E45E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525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6225-F5B5-48E3-A4AE-92CC93552692}" type="datetimeFigureOut">
              <a:rPr lang="en-AU" smtClean="0"/>
              <a:t>29/11/19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99207-6046-4A25-AB2E-4B9F62EFBB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31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9207-6046-4A25-AB2E-4B9F62EFBB98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047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Excessive</a:t>
            </a:r>
            <a:r>
              <a:rPr lang="en-US" baseline="0" dirty="0"/>
              <a:t> consumption and behavioral addiction tend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9207-6046-4A25-AB2E-4B9F62EFBB9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97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Excessive</a:t>
            </a:r>
            <a:r>
              <a:rPr lang="en-US" baseline="0" dirty="0"/>
              <a:t> consumption and behavioral addiction tend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9207-6046-4A25-AB2E-4B9F62EFBB9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33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prevention paradox - is the area denoted by ‘B’ bigger than the area</a:t>
            </a:r>
            <a:r>
              <a:rPr lang="en-US" baseline="0" dirty="0"/>
              <a:t> denoted by ’A’</a:t>
            </a:r>
          </a:p>
          <a:p>
            <a:r>
              <a:rPr lang="en-US" baseline="0" dirty="0"/>
              <a:t>Is the distinction between rational (beneficial) vs non-rational (non-beneficial) consumption just as important as the PG threshold?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9207-6046-4A25-AB2E-4B9F62EFBB9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20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prevention paradox - is the area denoted by ‘B’ bigger than the area</a:t>
            </a:r>
            <a:r>
              <a:rPr lang="en-US" baseline="0" dirty="0"/>
              <a:t> denoted by ’A’</a:t>
            </a:r>
          </a:p>
          <a:p>
            <a:r>
              <a:rPr lang="en-US" baseline="0" dirty="0"/>
              <a:t>Is the distinction between rational (beneficial) vs non-rational (non-beneficial) consumption just as important as the PG threshold?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9207-6046-4A25-AB2E-4B9F62EFBB9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72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taxonomy of the specific negative consequences that</a:t>
            </a:r>
            <a:r>
              <a:rPr lang="en-US" baseline="0" dirty="0"/>
              <a:t> can arise due to gambling</a:t>
            </a:r>
          </a:p>
          <a:p>
            <a:r>
              <a:rPr lang="en-US" baseline="0" dirty="0"/>
              <a:t>Every gambler will experience a different profile of consequences</a:t>
            </a:r>
            <a:endParaRPr lang="en-US" dirty="0"/>
          </a:p>
          <a:p>
            <a:endParaRPr lang="en-US" dirty="0"/>
          </a:p>
          <a:p>
            <a:r>
              <a:rPr lang="en-US" dirty="0"/>
              <a:t>Both</a:t>
            </a:r>
            <a:r>
              <a:rPr lang="en-US" baseline="0" dirty="0"/>
              <a:t> the gambler and the CSO can experience harms in each of these domains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9207-6046-4A25-AB2E-4B9F62EFBB9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13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99207-6046-4A25-AB2E-4B9F62EFBB98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13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140421-Powerpoint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" b="38573"/>
          <a:stretch/>
        </p:blipFill>
        <p:spPr>
          <a:xfrm>
            <a:off x="9228" y="-31"/>
            <a:ext cx="6850769" cy="3171416"/>
          </a:xfrm>
          <a:prstGeom prst="rect">
            <a:avLst/>
          </a:prstGeom>
        </p:spPr>
      </p:pic>
      <p:pic>
        <p:nvPicPr>
          <p:cNvPr id="11" name="Picture 10" descr="PPT16-9-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PPT-140421-Powerpoint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" b="38573"/>
          <a:stretch/>
        </p:blipFill>
        <p:spPr>
          <a:xfrm>
            <a:off x="-4116" y="0"/>
            <a:ext cx="9134359" cy="317141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997135"/>
            <a:ext cx="10750219" cy="523873"/>
          </a:xfrm>
        </p:spPr>
        <p:txBody>
          <a:bodyPr anchor="t" anchorCtr="0">
            <a:noAutofit/>
          </a:bodyPr>
          <a:lstStyle>
            <a:lvl1pPr algn="l">
              <a:defRPr sz="3000" b="1" cap="all" baseline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[TITLE]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717586"/>
            <a:ext cx="10750219" cy="5238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500" b="0" cap="all" baseline="0" dirty="0" smtClean="0">
                <a:ea typeface="+mj-ea"/>
              </a:defRPr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18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AU" sz="18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en-AU" sz="2500" dirty="0"/>
              <a:t>[SUBTITLE] (optional)</a:t>
            </a:r>
            <a:endParaRPr lang="en-US" sz="25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2" y="3573020"/>
            <a:ext cx="7389284" cy="402103"/>
          </a:xfrm>
        </p:spPr>
        <p:txBody>
          <a:bodyPr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800" b="0" kern="120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500" b="0" kern="120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500" b="0" kern="120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500" b="0" kern="120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AU" sz="2500" b="0" kern="120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/>
              <a:t>[authors]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2" y="3975120"/>
            <a:ext cx="7389284" cy="363538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1800" b="1" kern="1200" baseline="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en-US" sz="1800" b="1" kern="120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en-US" sz="1800" b="1" kern="120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en-US" sz="1800" b="1" kern="120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en-AU" sz="1800" b="1" kern="1200" dirty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/>
              <a:t>Presented by [names]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5537800"/>
            <a:ext cx="7389284" cy="363537"/>
          </a:xfrm>
        </p:spPr>
        <p:txBody>
          <a:bodyPr>
            <a:noAutofit/>
          </a:bodyPr>
          <a:lstStyle>
            <a:lvl1pPr marL="342900" indent="-342900">
              <a:buNone/>
              <a:defRPr lang="en-AU" sz="1800" b="0" kern="1200" baseline="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[event] [month year]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76" y="402256"/>
            <a:ext cx="1995339" cy="11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7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2" userDrawn="1">
          <p15:clr>
            <a:srgbClr val="FBAE40"/>
          </p15:clr>
        </p15:guide>
        <p15:guide id="2" pos="5533" userDrawn="1">
          <p15:clr>
            <a:srgbClr val="FBAE40"/>
          </p15:clr>
        </p15:guide>
        <p15:guide id="3" pos="728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371123"/>
            <a:ext cx="10363200" cy="1362075"/>
          </a:xfrm>
        </p:spPr>
        <p:txBody>
          <a:bodyPr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AU" dirty="0"/>
              <a:t>[SECTION HEADING]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4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o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844824"/>
            <a:ext cx="10972800" cy="3888432"/>
          </a:xfrm>
        </p:spPr>
        <p:txBody>
          <a:bodyPr>
            <a:noAutofit/>
          </a:bodyPr>
          <a:lstStyle>
            <a:lvl1pPr marL="457200" indent="-457200">
              <a:buSzPct val="130000"/>
              <a:buFont typeface="Arial" panose="020B0604020202020204" pitchFamily="34" charset="0"/>
              <a:buChar char="•"/>
              <a:defRPr sz="2400" baseline="0"/>
            </a:lvl1pPr>
            <a:lvl2pPr marL="800100" indent="-342900">
              <a:buSzPct val="80000"/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[x]</a:t>
            </a:r>
          </a:p>
          <a:p>
            <a:pPr lvl="1"/>
            <a:r>
              <a:rPr lang="en-US" dirty="0"/>
              <a:t>[x]</a:t>
            </a:r>
          </a:p>
          <a:p>
            <a:pPr lvl="2"/>
            <a:r>
              <a:rPr lang="en-US" dirty="0"/>
              <a:t>[x]</a:t>
            </a:r>
          </a:p>
          <a:p>
            <a:pPr lvl="2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677"/>
            <a:ext cx="9134805" cy="720917"/>
          </a:xfrm>
        </p:spPr>
        <p:txBody>
          <a:bodyPr anchor="t" anchorCtr="0">
            <a:noAutofit/>
          </a:bodyPr>
          <a:lstStyle>
            <a:lvl1pPr>
              <a:defRPr sz="3000" b="1" cap="all" baseline="0"/>
            </a:lvl1pPr>
          </a:lstStyle>
          <a:p>
            <a:r>
              <a:rPr lang="en-AU" dirty="0"/>
              <a:t>[HEADING]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points w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132856"/>
            <a:ext cx="10972800" cy="3600400"/>
          </a:xfrm>
        </p:spPr>
        <p:txBody>
          <a:bodyPr>
            <a:noAutofit/>
          </a:bodyPr>
          <a:lstStyle>
            <a:lvl1pPr marL="457200" indent="-457200">
              <a:spcBef>
                <a:spcPts val="400"/>
              </a:spcBef>
              <a:buSzPct val="13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SzPct val="80000"/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[x]</a:t>
            </a:r>
          </a:p>
          <a:p>
            <a:pPr lvl="1"/>
            <a:r>
              <a:rPr lang="en-US" dirty="0"/>
              <a:t>[x]</a:t>
            </a:r>
          </a:p>
          <a:p>
            <a:pPr lvl="2"/>
            <a:r>
              <a:rPr lang="en-US" dirty="0"/>
              <a:t>[x]</a:t>
            </a:r>
          </a:p>
          <a:p>
            <a:pPr lvl="2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56792"/>
            <a:ext cx="10972800" cy="5760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[subheading]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677"/>
            <a:ext cx="9134805" cy="720917"/>
          </a:xfrm>
        </p:spPr>
        <p:txBody>
          <a:bodyPr anchor="t" anchorCtr="0">
            <a:noAutofit/>
          </a:bodyPr>
          <a:lstStyle>
            <a:lvl1pPr>
              <a:defRPr sz="3000" b="1" cap="all" baseline="0"/>
            </a:lvl1pPr>
          </a:lstStyle>
          <a:p>
            <a:r>
              <a:rPr lang="en-AU" dirty="0"/>
              <a:t>[HEADING]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6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points w subheading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132856"/>
            <a:ext cx="10972800" cy="1656184"/>
          </a:xfrm>
        </p:spPr>
        <p:txBody>
          <a:bodyPr>
            <a:noAutofit/>
          </a:bodyPr>
          <a:lstStyle>
            <a:lvl1pPr marL="457200" indent="-457200">
              <a:buSzPct val="13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SzPct val="80000"/>
              <a:buFont typeface="Courier New" panose="02070309020205020404" pitchFamily="49" charset="0"/>
              <a:buChar char="o"/>
              <a:defRPr sz="2000"/>
            </a:lvl2pPr>
            <a:lvl3pPr marL="1143000" indent="-228600">
              <a:buClr>
                <a:schemeClr val="bg1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[x]</a:t>
            </a:r>
          </a:p>
          <a:p>
            <a:pPr lvl="1"/>
            <a:r>
              <a:rPr lang="en-US" dirty="0"/>
              <a:t>[x]</a:t>
            </a:r>
          </a:p>
          <a:p>
            <a:pPr lvl="2"/>
            <a:r>
              <a:rPr lang="en-US" dirty="0"/>
              <a:t>[x]</a:t>
            </a:r>
          </a:p>
          <a:p>
            <a:pPr lvl="2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09600" y="4658342"/>
            <a:ext cx="10972800" cy="1146922"/>
          </a:xfrm>
        </p:spPr>
        <p:txBody>
          <a:bodyPr>
            <a:noAutofit/>
          </a:bodyPr>
          <a:lstStyle>
            <a:lvl1pPr marL="457200" indent="-457200">
              <a:buSzPct val="130000"/>
              <a:buFont typeface="Arial" panose="020B0604020202020204" pitchFamily="34" charset="0"/>
              <a:buChar char="•"/>
              <a:defRPr sz="2000"/>
            </a:lvl1pPr>
            <a:lvl2pPr marL="742950" indent="-285750">
              <a:buSzPct val="80000"/>
              <a:buFont typeface="Courier New" panose="02070309020205020404" pitchFamily="49" charset="0"/>
              <a:buChar char="o"/>
              <a:defRPr sz="2400"/>
            </a:lvl2pPr>
            <a:lvl3pPr marL="914400" indent="0">
              <a:buClr>
                <a:schemeClr val="bg1">
                  <a:lumMod val="50000"/>
                </a:schemeClr>
              </a:buClr>
              <a:buSzPct val="60000"/>
              <a:buFont typeface="Courier New" panose="02070309020205020404" pitchFamily="49" charset="0"/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[x]</a:t>
            </a:r>
          </a:p>
          <a:p>
            <a:pPr lvl="0"/>
            <a:r>
              <a:rPr lang="en-US" dirty="0"/>
              <a:t>[x]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677"/>
            <a:ext cx="9134805" cy="720917"/>
          </a:xfrm>
        </p:spPr>
        <p:txBody>
          <a:bodyPr anchor="t" anchorCtr="0">
            <a:noAutofit/>
          </a:bodyPr>
          <a:lstStyle>
            <a:lvl1pPr>
              <a:defRPr sz="3000" b="1" cap="all" baseline="0"/>
            </a:lvl1pPr>
          </a:lstStyle>
          <a:p>
            <a:r>
              <a:rPr lang="en-AU" dirty="0"/>
              <a:t>[HEADING]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56792"/>
            <a:ext cx="10972800" cy="5760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[subheading]</a:t>
            </a:r>
            <a:endParaRPr lang="en-AU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4058692"/>
            <a:ext cx="10972800" cy="5760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[subheading]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341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677"/>
            <a:ext cx="9134805" cy="720917"/>
          </a:xfrm>
        </p:spPr>
        <p:txBody>
          <a:bodyPr anchor="t" anchorCtr="0">
            <a:noAutofit/>
          </a:bodyPr>
          <a:lstStyle>
            <a:lvl1pPr>
              <a:defRPr sz="3000" b="1" cap="all" baseline="0"/>
            </a:lvl1pPr>
          </a:lstStyle>
          <a:p>
            <a:r>
              <a:rPr lang="en-AU" dirty="0"/>
              <a:t>[HEADING]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9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59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28775"/>
            <a:ext cx="10972800" cy="41036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aseline="0"/>
            </a:lvl1pPr>
          </a:lstStyle>
          <a:p>
            <a:pPr lvl="0"/>
            <a:r>
              <a:rPr lang="en-AU" dirty="0"/>
              <a:t>A guide for good font size.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677"/>
            <a:ext cx="9230816" cy="720917"/>
          </a:xfrm>
        </p:spPr>
        <p:txBody>
          <a:bodyPr anchor="t" anchorCtr="0">
            <a:noAutofit/>
          </a:bodyPr>
          <a:lstStyle>
            <a:lvl1pPr>
              <a:defRPr sz="3000" b="1" cap="all" baseline="0"/>
            </a:lvl1pPr>
          </a:lstStyle>
          <a:p>
            <a:r>
              <a:rPr lang="en-AU" dirty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4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16-9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PT-140421-Powerpoint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" b="38573"/>
          <a:stretch/>
        </p:blipFill>
        <p:spPr>
          <a:xfrm>
            <a:off x="-4116" y="0"/>
            <a:ext cx="9134359" cy="3171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2662" y="2391903"/>
            <a:ext cx="10599737" cy="1143000"/>
          </a:xfrm>
        </p:spPr>
        <p:txBody>
          <a:bodyPr>
            <a:norm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THANK YOU!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76" y="402256"/>
            <a:ext cx="1995339" cy="11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7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16-9-4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616" y="6356355"/>
            <a:ext cx="5386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72" y="5518842"/>
            <a:ext cx="1062980" cy="6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0" r:id="rId4"/>
    <p:sldLayoutId id="2147483662" r:id="rId5"/>
    <p:sldLayoutId id="2147483661" r:id="rId6"/>
    <p:sldLayoutId id="2147483655" r:id="rId7"/>
    <p:sldLayoutId id="2147483665" r:id="rId8"/>
    <p:sldLayoutId id="214748366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58595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8595B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8595B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8595B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95B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95B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6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assessing the impact of gambling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337C2-9AE8-0C4A-A86A-13DC5EB79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CONCEPTS, CONTROVERSIES AND </a:t>
            </a:r>
          </a:p>
          <a:p>
            <a:r>
              <a:rPr lang="en-AU" dirty="0"/>
              <a:t>Next steps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F69C2E-03A1-9248-9104-E1B652BB5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Presented by Dr Matthew Browne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WHO Istanbul December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C263A-741A-924B-8E6C-0CE88AD22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033" y="3861675"/>
            <a:ext cx="2208453" cy="760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B0E4B-497B-2548-AED6-68D1D1F0A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0433" y="2575974"/>
            <a:ext cx="2238136" cy="897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3474C-FFF5-F94E-875C-1A811FE267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1" t="654" r="21" b="-3462"/>
          <a:stretch/>
        </p:blipFill>
        <p:spPr>
          <a:xfrm>
            <a:off x="4693333" y="430517"/>
            <a:ext cx="47117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9376" y="1412776"/>
            <a:ext cx="6048672" cy="1800200"/>
          </a:xfrm>
        </p:spPr>
        <p:txBody>
          <a:bodyPr/>
          <a:lstStyle/>
          <a:p>
            <a:r>
              <a:rPr lang="en-AU" dirty="0"/>
              <a:t>Survey harms associated with each degree of condition severity</a:t>
            </a:r>
          </a:p>
          <a:p>
            <a:r>
              <a:rPr lang="en-AU" dirty="0"/>
              <a:t>Present experts and community members with vignettes describing those harms</a:t>
            </a:r>
          </a:p>
          <a:p>
            <a:r>
              <a:rPr lang="en-AU" dirty="0"/>
              <a:t>Elicit DW via TTO and other methods</a:t>
            </a:r>
          </a:p>
          <a:p>
            <a:r>
              <a:rPr lang="en-AU" dirty="0"/>
              <a:t>Average with respect to PGSI</a:t>
            </a:r>
          </a:p>
          <a:p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Direct elicitation of impact to </a:t>
            </a:r>
            <a:r>
              <a:rPr lang="en-AU" dirty="0" err="1"/>
              <a:t>Qol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116301" y="6095088"/>
            <a:ext cx="27430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srgbClr val="58595B"/>
                </a:solidFill>
              </a:rPr>
              <a:t>Harm by sample type and PGSI category</a:t>
            </a:r>
            <a:endParaRPr lang="en-AU" sz="1100" i="1" dirty="0">
              <a:solidFill>
                <a:srgbClr val="58595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844824"/>
            <a:ext cx="5194458" cy="3390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CBF5A-1E0F-E342-91F4-C445A3E9068C}"/>
              </a:ext>
            </a:extLst>
          </p:cNvPr>
          <p:cNvSpPr txBox="1"/>
          <p:nvPr/>
        </p:nvSpPr>
        <p:spPr>
          <a:xfrm>
            <a:off x="7973149" y="53732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(Victoria, Australia)</a:t>
            </a:r>
          </a:p>
        </p:txBody>
      </p:sp>
    </p:spTree>
    <p:extLst>
      <p:ext uri="{BB962C8B-B14F-4D97-AF65-F5344CB8AC3E}">
        <p14:creationId xmlns:p14="http://schemas.microsoft.com/office/powerpoint/2010/main" val="4601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59496" y="5964283"/>
            <a:ext cx="4190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srgbClr val="58595B"/>
                </a:solidFill>
              </a:rPr>
              <a:t>Harm utilities for gambling harm compared to other health states</a:t>
            </a:r>
            <a:endParaRPr lang="en-AU" sz="1100" i="1" dirty="0">
              <a:solidFill>
                <a:srgbClr val="58595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A0023-B713-C54D-AE1A-662F2FA4AF9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3" b="42308"/>
          <a:stretch/>
        </p:blipFill>
        <p:spPr bwMode="auto">
          <a:xfrm>
            <a:off x="119336" y="632107"/>
            <a:ext cx="13204429" cy="350094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0D9119-FD21-4D4E-8DB5-522012561B9D}"/>
              </a:ext>
            </a:extLst>
          </p:cNvPr>
          <p:cNvSpPr txBox="1"/>
          <p:nvPr/>
        </p:nvSpPr>
        <p:spPr>
          <a:xfrm>
            <a:off x="7608168" y="58154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Zealand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61AD570A-6289-6B43-8625-6BF3DCDB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28" y="4542210"/>
            <a:ext cx="8438728" cy="432043"/>
          </a:xfrm>
        </p:spPr>
        <p:txBody>
          <a:bodyPr/>
          <a:lstStyle/>
          <a:p>
            <a:r>
              <a:rPr lang="en-AU" dirty="0"/>
              <a:t>Results: a measure of the severity of the condition</a:t>
            </a:r>
          </a:p>
        </p:txBody>
      </p:sp>
    </p:spTree>
    <p:extLst>
      <p:ext uri="{BB962C8B-B14F-4D97-AF65-F5344CB8AC3E}">
        <p14:creationId xmlns:p14="http://schemas.microsoft.com/office/powerpoint/2010/main" val="192397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7488" y="5805264"/>
            <a:ext cx="67393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srgbClr val="58595B"/>
                </a:solidFill>
              </a:rPr>
              <a:t>Annual prevalence of gambling problems (by PGSI category) and other health states in the New Zealand </a:t>
            </a:r>
            <a:endParaRPr lang="en-AU" sz="1100" i="1" dirty="0">
              <a:solidFill>
                <a:srgbClr val="58595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92740-1F00-E740-9B14-FE2AAFA7714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24000"/>
          <a:stretch/>
        </p:blipFill>
        <p:spPr bwMode="auto">
          <a:xfrm>
            <a:off x="335360" y="332656"/>
            <a:ext cx="9217024" cy="417646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265EF8-F30A-5048-B277-69B73FB5DE1D}"/>
              </a:ext>
            </a:extLst>
          </p:cNvPr>
          <p:cNvSpPr txBox="1"/>
          <p:nvPr/>
        </p:nvSpPr>
        <p:spPr>
          <a:xfrm>
            <a:off x="7896200" y="40050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Zealand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802F6E51-88F8-FA46-A9CD-7FDAFA2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4725148"/>
            <a:ext cx="8438728" cy="432043"/>
          </a:xfrm>
        </p:spPr>
        <p:txBody>
          <a:bodyPr/>
          <a:lstStyle/>
          <a:p>
            <a:r>
              <a:rPr lang="en-AU" dirty="0"/>
              <a:t>Results: a measure of aggregate population impact</a:t>
            </a:r>
          </a:p>
        </p:txBody>
      </p:sp>
    </p:spTree>
    <p:extLst>
      <p:ext uri="{BB962C8B-B14F-4D97-AF65-F5344CB8AC3E}">
        <p14:creationId xmlns:p14="http://schemas.microsoft.com/office/powerpoint/2010/main" val="237939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4CA682-A916-3D45-B2B3-1A8F877492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Though strongly data-driven, these methods rely on:</a:t>
            </a:r>
          </a:p>
          <a:p>
            <a:pPr lvl="1"/>
            <a:r>
              <a:rPr lang="en-US" dirty="0"/>
              <a:t>Respondents to </a:t>
            </a:r>
            <a:r>
              <a:rPr lang="en-US" b="1" dirty="0"/>
              <a:t>correctly attribute </a:t>
            </a:r>
            <a:r>
              <a:rPr lang="en-US" dirty="0"/>
              <a:t>the nominated harms to gambling (causality)</a:t>
            </a:r>
          </a:p>
          <a:p>
            <a:pPr lvl="1"/>
            <a:r>
              <a:rPr lang="en-US" dirty="0"/>
              <a:t>Experts and community to </a:t>
            </a:r>
            <a:r>
              <a:rPr lang="en-US" b="1" dirty="0"/>
              <a:t>correctly assess </a:t>
            </a:r>
            <a:r>
              <a:rPr lang="en-US" dirty="0"/>
              <a:t>the impact on QoL</a:t>
            </a:r>
          </a:p>
          <a:p>
            <a:pPr lvl="1"/>
            <a:r>
              <a:rPr lang="en-US" dirty="0"/>
              <a:t>A health utility framework for elicitation and aggregation of utility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2D9109-EC82-694E-9207-565BF8AD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96249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23DF27-4918-6144-BC68-20C70055A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61502"/>
            <a:ext cx="10972800" cy="720917"/>
          </a:xfrm>
        </p:spPr>
        <p:txBody>
          <a:bodyPr/>
          <a:lstStyle/>
          <a:p>
            <a:r>
              <a:rPr lang="en-US" dirty="0"/>
              <a:t>That health and wellbeing impact extends beyond pathological gamblers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83CB72-F9AF-C14F-AE9B-3367FCC0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‘controversial’ implication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191D0D-92F2-BC4C-A1C5-BECF2957C117}"/>
              </a:ext>
            </a:extLst>
          </p:cNvPr>
          <p:cNvGrpSpPr/>
          <p:nvPr/>
        </p:nvGrpSpPr>
        <p:grpSpPr>
          <a:xfrm>
            <a:off x="1981200" y="2420889"/>
            <a:ext cx="8372908" cy="3736317"/>
            <a:chOff x="544953" y="1476279"/>
            <a:chExt cx="8072777" cy="35835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44CC7B-437B-174B-8036-88C393C3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953" y="1882774"/>
              <a:ext cx="3863468" cy="31770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D86AA-1CA8-0042-851E-34CA540BEE63}"/>
                </a:ext>
              </a:extLst>
            </p:cNvPr>
            <p:cNvSpPr txBox="1"/>
            <p:nvPr/>
          </p:nvSpPr>
          <p:spPr>
            <a:xfrm>
              <a:off x="1463173" y="1476279"/>
              <a:ext cx="2881524" cy="354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Victoria, Australia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BB2920-C7F5-F445-BF03-28AA9F9AB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6601" y="1931038"/>
              <a:ext cx="4061129" cy="26827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A7D2B-B1CD-BE4B-BE76-F31D56D57025}"/>
                </a:ext>
              </a:extLst>
            </p:cNvPr>
            <p:cNvSpPr txBox="1"/>
            <p:nvPr/>
          </p:nvSpPr>
          <p:spPr>
            <a:xfrm>
              <a:off x="5579054" y="1476279"/>
              <a:ext cx="2792373" cy="354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New Zealand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42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89E3C0-1544-294A-9CCE-2721B4B5D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31814"/>
            <a:ext cx="10972800" cy="686455"/>
          </a:xfrm>
        </p:spPr>
        <p:txBody>
          <a:bodyPr/>
          <a:lstStyle/>
          <a:p>
            <a:r>
              <a:rPr lang="en-US" dirty="0"/>
              <a:t>Population Prevalence of symptomatology (no utility elicitation)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31A21-D28B-594E-9B5E-8B0B3A88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(1)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11B3B-EE77-8749-B980-9DC674424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4" y="2531279"/>
            <a:ext cx="6911669" cy="2978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D9709-2882-2D47-B408-DDE1BC52E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32" y="5722375"/>
            <a:ext cx="3700811" cy="5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8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466073-A1E6-3E4D-9468-1CD6F1B75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926" y="1224376"/>
            <a:ext cx="5906122" cy="1412536"/>
          </a:xfrm>
        </p:spPr>
        <p:txBody>
          <a:bodyPr/>
          <a:lstStyle/>
          <a:p>
            <a:r>
              <a:rPr lang="en-US" dirty="0"/>
              <a:t>Decrements to self-reported wellbeing, controlling for covariates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53E46-DC5D-D74D-9DAC-3296D90B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9C563-B4F0-1048-B923-BAE2929F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243424"/>
            <a:ext cx="6786869" cy="2260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F36BD3-1241-C847-B17E-592E1C514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3364383"/>
            <a:ext cx="3340906" cy="2758867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68BB113-2D90-254B-B096-A6F6A1F80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917" y="734750"/>
            <a:ext cx="3810000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0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8E4DDE-4189-E840-891A-A904726878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Strong industry-sponsored pushback against quantifying impact </a:t>
            </a:r>
          </a:p>
          <a:p>
            <a:r>
              <a:rPr lang="en-US" dirty="0"/>
              <a:t>Australian project for </a:t>
            </a:r>
            <a:r>
              <a:rPr lang="en-US" b="1" dirty="0"/>
              <a:t>indirect</a:t>
            </a:r>
            <a:r>
              <a:rPr lang="en-US" dirty="0"/>
              <a:t> elicitation of HUW via the SF-6D</a:t>
            </a:r>
          </a:p>
          <a:p>
            <a:pPr lvl="1"/>
            <a:r>
              <a:rPr lang="en-US" dirty="0"/>
              <a:t>No assumption of correct attribution by participants</a:t>
            </a:r>
          </a:p>
          <a:p>
            <a:r>
              <a:rPr lang="en-US" dirty="0"/>
              <a:t>Case-control matching, weighting and statistical control for all relevant covariates (age, SES,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’water-tight’ evidence for the counterfactual and causality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Exciting potential for analysis of bank transaction (big) data</a:t>
            </a:r>
          </a:p>
          <a:p>
            <a:pPr lvl="1"/>
            <a:r>
              <a:rPr lang="en-US" dirty="0"/>
              <a:t>More triangulation</a:t>
            </a:r>
          </a:p>
          <a:p>
            <a:pPr lvl="1"/>
            <a:r>
              <a:rPr lang="en-US" dirty="0"/>
              <a:t>The ‘opportunity costs’ of excessive gambling spending </a:t>
            </a:r>
          </a:p>
          <a:p>
            <a:pPr lvl="1"/>
            <a:r>
              <a:rPr lang="en-US" dirty="0"/>
              <a:t>Health, financial insecurity, </a:t>
            </a:r>
            <a:r>
              <a:rPr lang="en-US" dirty="0" err="1"/>
              <a:t>etc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449B6A-2560-CD41-AAA2-F114F7FB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progress</a:t>
            </a:r>
          </a:p>
        </p:txBody>
      </p:sp>
    </p:spTree>
    <p:extLst>
      <p:ext uri="{BB962C8B-B14F-4D97-AF65-F5344CB8AC3E}">
        <p14:creationId xmlns:p14="http://schemas.microsoft.com/office/powerpoint/2010/main" val="271175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6BCA15-B5F7-DD4F-85A2-C448B69D5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56792"/>
            <a:ext cx="10972800" cy="3888432"/>
          </a:xfrm>
        </p:spPr>
        <p:txBody>
          <a:bodyPr/>
          <a:lstStyle/>
          <a:p>
            <a:r>
              <a:rPr lang="en-US" dirty="0"/>
              <a:t>How we measure gambling impact influences both theory and policy</a:t>
            </a:r>
          </a:p>
          <a:p>
            <a:r>
              <a:rPr lang="en-US" dirty="0"/>
              <a:t>The status-quo</a:t>
            </a:r>
          </a:p>
          <a:p>
            <a:pPr lvl="1"/>
            <a:r>
              <a:rPr lang="en-US" dirty="0"/>
              <a:t>Conflation of clinical criteria for pathology, with impact of financial losses</a:t>
            </a:r>
          </a:p>
          <a:p>
            <a:pPr lvl="1"/>
            <a:r>
              <a:rPr lang="en-US" dirty="0"/>
              <a:t>Implicit assumption of harm only to those with mental disorder (‘at risk’)</a:t>
            </a:r>
          </a:p>
          <a:p>
            <a:pPr lvl="1"/>
            <a:r>
              <a:rPr lang="en-US" dirty="0"/>
              <a:t>Downplays the intrinsic risk associated with products</a:t>
            </a:r>
          </a:p>
          <a:p>
            <a:pPr lvl="1"/>
            <a:r>
              <a:rPr lang="en-US" dirty="0"/>
              <a:t>Qualitative, categorical thinking</a:t>
            </a:r>
          </a:p>
          <a:p>
            <a:r>
              <a:rPr lang="en-US" dirty="0"/>
              <a:t>Where we need to be</a:t>
            </a:r>
          </a:p>
          <a:p>
            <a:pPr lvl="1"/>
            <a:r>
              <a:rPr lang="en-US" dirty="0"/>
              <a:t>Robust quantification of the impact accruing to different segments of society</a:t>
            </a:r>
          </a:p>
          <a:p>
            <a:pPr lvl="1"/>
            <a:r>
              <a:rPr lang="en-US" dirty="0"/>
              <a:t>Counting the cost of gambling, and rational weighting against public revenue</a:t>
            </a:r>
          </a:p>
          <a:p>
            <a:pPr lvl="1"/>
            <a:r>
              <a:rPr lang="en-US" dirty="0"/>
              <a:t>Precise and unambiguous measurement of the contribution of different products</a:t>
            </a:r>
          </a:p>
          <a:p>
            <a:pPr lvl="1"/>
            <a:r>
              <a:rPr lang="en-US" dirty="0"/>
              <a:t>Adopting a clear-eyed view of the mechanism – unsustainable financial losses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D1002A-092B-F54A-A690-72D11DDB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6087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2B9DE-6746-EE46-A88F-100D90FDF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530" y="1628800"/>
            <a:ext cx="10972800" cy="388843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THEORETICAL AND CONCEPTUAL FRAMEWORK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BRIEF SUMMARY OF THE ‘BURDEN OF HARM’ PROJECTS IN AUSTRALIA  AND NEW ZEALAND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LIMITATIONS, IMPLICATIONS, ‘CONTROVERSIES’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CURRENT WORK AND CONCLUSIONS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C00A0-CC6A-0A43-A7EE-72881699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6911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6677"/>
            <a:ext cx="5299136" cy="720917"/>
          </a:xfrm>
        </p:spPr>
        <p:txBody>
          <a:bodyPr/>
          <a:lstStyle/>
          <a:p>
            <a:r>
              <a:rPr lang="en-US" dirty="0"/>
              <a:t>A Basic THEORETICAL MODEL of harm</a:t>
            </a:r>
            <a:r>
              <a:rPr lang="en-US" u="sng" dirty="0"/>
              <a:t>(S)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-12378"/>
            <a:ext cx="656019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5A8750-0167-5E40-93D8-EBD6D63EDAE0}"/>
              </a:ext>
            </a:extLst>
          </p:cNvPr>
          <p:cNvSpPr/>
          <p:nvPr/>
        </p:nvSpPr>
        <p:spPr>
          <a:xfrm>
            <a:off x="407368" y="4581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adverse consequence due to an engagement with gambling that leads to a decrement to health or wellbeing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2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7"/>
            <a:ext cx="5434809" cy="1209972"/>
          </a:xfrm>
        </p:spPr>
        <p:txBody>
          <a:bodyPr/>
          <a:lstStyle/>
          <a:p>
            <a:r>
              <a:rPr lang="en-US" dirty="0"/>
              <a:t>A Basic THEORETICAL MODEL of harm</a:t>
            </a:r>
            <a:r>
              <a:rPr lang="en-US" u="sng" dirty="0"/>
              <a:t>(S)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-12378"/>
            <a:ext cx="656019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10FCEE-AEBE-934F-A927-DEFA1027BC76}"/>
              </a:ext>
            </a:extLst>
          </p:cNvPr>
          <p:cNvSpPr txBox="1"/>
          <p:nvPr/>
        </p:nvSpPr>
        <p:spPr>
          <a:xfrm>
            <a:off x="3524130" y="42210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B8A20"/>
                </a:solidFill>
              </a:rPr>
              <a:t>RISK FACTOR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01F3E-851D-984A-BAD4-5FCA1C69ADFD}"/>
              </a:ext>
            </a:extLst>
          </p:cNvPr>
          <p:cNvSpPr txBox="1"/>
          <p:nvPr/>
        </p:nvSpPr>
        <p:spPr>
          <a:xfrm>
            <a:off x="4784270" y="8556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B8A20"/>
                </a:solidFill>
              </a:rPr>
              <a:t>CAUSAL MECHANISM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4DD24-2DED-6343-81D1-6312200B0F40}"/>
              </a:ext>
            </a:extLst>
          </p:cNvPr>
          <p:cNvSpPr txBox="1"/>
          <p:nvPr/>
        </p:nvSpPr>
        <p:spPr>
          <a:xfrm>
            <a:off x="5663952" y="5771515"/>
            <a:ext cx="321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B8A20"/>
                </a:solidFill>
              </a:rPr>
              <a:t>SYMPTOMATOLOGY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B6078-64BA-F24A-A9A0-A1E82D411909}"/>
              </a:ext>
            </a:extLst>
          </p:cNvPr>
          <p:cNvSpPr txBox="1"/>
          <p:nvPr/>
        </p:nvSpPr>
        <p:spPr>
          <a:xfrm>
            <a:off x="9729991" y="22048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B8A20"/>
                </a:solidFill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369814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harm in the POPULATION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132167"/>
            <a:ext cx="6702502" cy="49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6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harm in the POPULATION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132167"/>
            <a:ext cx="6702502" cy="4953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8D471-05A3-E044-9D09-6AFCA84E2E05}"/>
              </a:ext>
            </a:extLst>
          </p:cNvPr>
          <p:cNvSpPr txBox="1"/>
          <p:nvPr/>
        </p:nvSpPr>
        <p:spPr>
          <a:xfrm rot="16200000">
            <a:off x="823981" y="319816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B8A20"/>
                </a:solidFill>
              </a:rPr>
              <a:t>CONTINUOUS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847EF-370F-E049-B8FD-60C618843952}"/>
              </a:ext>
            </a:extLst>
          </p:cNvPr>
          <p:cNvSpPr txBox="1"/>
          <p:nvPr/>
        </p:nvSpPr>
        <p:spPr>
          <a:xfrm>
            <a:off x="4367808" y="570858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7B8A20"/>
                </a:solidFill>
              </a:rPr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48320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197594"/>
            <a:ext cx="10972800" cy="453566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80884"/>
            <a:ext cx="9134805" cy="720917"/>
          </a:xfrm>
        </p:spPr>
        <p:txBody>
          <a:bodyPr/>
          <a:lstStyle/>
          <a:p>
            <a:r>
              <a:rPr lang="en-AU" dirty="0"/>
              <a:t>A taxonomy of impact</a:t>
            </a:r>
          </a:p>
        </p:txBody>
      </p:sp>
      <p:sp>
        <p:nvSpPr>
          <p:cNvPr id="4" name="Content Placeholder 10"/>
          <p:cNvSpPr txBox="1">
            <a:spLocks/>
          </p:cNvSpPr>
          <p:nvPr/>
        </p:nvSpPr>
        <p:spPr>
          <a:xfrm>
            <a:off x="839416" y="1772816"/>
            <a:ext cx="10972800" cy="453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ts val="400"/>
              </a:spcBef>
              <a:buSzPct val="130000"/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60000"/>
              <a:buFont typeface="Courier New" panose="02070309020205020404" pitchFamily="49" charset="0"/>
              <a:buChar char="o"/>
              <a:defRPr sz="1600" kern="120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620688"/>
            <a:ext cx="9507046" cy="53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1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FE3F83-FF94-CD47-9303-F39B42A66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00808"/>
            <a:ext cx="10972800" cy="4032448"/>
          </a:xfrm>
        </p:spPr>
        <p:txBody>
          <a:bodyPr/>
          <a:lstStyle/>
          <a:p>
            <a:r>
              <a:rPr lang="en-US" dirty="0"/>
              <a:t>Treating impact as a ‘liquid’ quantity (health utility), rather than classifying qualitative differences (e.g. PG prevalence)</a:t>
            </a:r>
          </a:p>
          <a:p>
            <a:r>
              <a:rPr lang="en-US" dirty="0"/>
              <a:t>Assessing impact on the continuum of gambling problems</a:t>
            </a:r>
          </a:p>
          <a:p>
            <a:pPr lvl="1"/>
            <a:r>
              <a:rPr lang="en-US" dirty="0"/>
              <a:t>Not just for pathological gamblers</a:t>
            </a:r>
          </a:p>
          <a:p>
            <a:r>
              <a:rPr lang="en-US" dirty="0"/>
              <a:t>Full epi. model of incidence, recovery, relapse, not available</a:t>
            </a:r>
          </a:p>
          <a:p>
            <a:endParaRPr lang="en-US" dirty="0"/>
          </a:p>
          <a:p>
            <a:r>
              <a:rPr lang="en-US" dirty="0"/>
              <a:t>Dedicated measures of gambling harm</a:t>
            </a:r>
          </a:p>
          <a:p>
            <a:r>
              <a:rPr lang="en-US" dirty="0"/>
              <a:t>Health state utilities</a:t>
            </a:r>
          </a:p>
          <a:p>
            <a:r>
              <a:rPr lang="en-US" dirty="0"/>
              <a:t>Attributing causation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FEDA0A-453A-894A-B6B6-DE7D6726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311038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476677"/>
            <a:ext cx="9134805" cy="1152123"/>
          </a:xfrm>
        </p:spPr>
        <p:txBody>
          <a:bodyPr/>
          <a:lstStyle/>
          <a:p>
            <a:r>
              <a:rPr lang="en-AU" dirty="0"/>
              <a:t>A simple approach to take into account severity and prevalence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A13F88-800B-B041-B250-D9D14AD57CD1}"/>
              </a:ext>
            </a:extLst>
          </p:cNvPr>
          <p:cNvGrpSpPr/>
          <p:nvPr/>
        </p:nvGrpSpPr>
        <p:grpSpPr>
          <a:xfrm>
            <a:off x="479376" y="1743476"/>
            <a:ext cx="10987522" cy="1674496"/>
            <a:chOff x="357592" y="2783255"/>
            <a:chExt cx="10987522" cy="1674496"/>
          </a:xfrm>
        </p:grpSpPr>
        <p:sp>
          <p:nvSpPr>
            <p:cNvPr id="17" name="Multiply 16"/>
            <p:cNvSpPr/>
            <p:nvPr/>
          </p:nvSpPr>
          <p:spPr>
            <a:xfrm>
              <a:off x="4720655" y="3312463"/>
              <a:ext cx="576064" cy="576064"/>
            </a:xfrm>
            <a:prstGeom prst="mathMultiply">
              <a:avLst/>
            </a:prstGeom>
            <a:solidFill>
              <a:srgbClr val="0030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111927" y="2823271"/>
              <a:ext cx="2354560" cy="1634480"/>
            </a:xfrm>
            <a:prstGeom prst="roundRect">
              <a:avLst/>
            </a:prstGeom>
            <a:solidFill>
              <a:srgbClr val="0030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Population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4233" y="3399310"/>
              <a:ext cx="402371" cy="402371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5550887" y="2783255"/>
              <a:ext cx="2376264" cy="1634480"/>
            </a:xfrm>
            <a:prstGeom prst="roundRect">
              <a:avLst/>
            </a:prstGeom>
            <a:solidFill>
              <a:srgbClr val="0030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Prevalence Gambling State (%)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983686" y="2783255"/>
              <a:ext cx="2361428" cy="1634480"/>
            </a:xfrm>
            <a:prstGeom prst="roundRect">
              <a:avLst/>
            </a:prstGeom>
            <a:solidFill>
              <a:srgbClr val="0030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Disability Weight of Health State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7592" y="3312463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>
                  <a:solidFill>
                    <a:srgbClr val="003057"/>
                  </a:solidFill>
                </a:rPr>
                <a:t>YLD</a:t>
              </a:r>
              <a:r>
                <a:rPr lang="en-AU" sz="1400" dirty="0">
                  <a:solidFill>
                    <a:srgbClr val="003057"/>
                  </a:solidFill>
                </a:rPr>
                <a:t>1</a:t>
              </a:r>
              <a:r>
                <a:rPr lang="en-AU" sz="3200" dirty="0">
                  <a:solidFill>
                    <a:srgbClr val="003057"/>
                  </a:solidFill>
                </a:rPr>
                <a:t> =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4ABBE6-8576-FB42-8A05-22FB91901F57}"/>
              </a:ext>
            </a:extLst>
          </p:cNvPr>
          <p:cNvSpPr txBox="1"/>
          <p:nvPr/>
        </p:nvSpPr>
        <p:spPr>
          <a:xfrm>
            <a:off x="6384032" y="3645024"/>
            <a:ext cx="133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PGSI</a:t>
            </a:r>
            <a:r>
              <a:rPr lang="en-US" dirty="0"/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EA7371-26CE-504D-9511-62E618B8A9D0}"/>
              </a:ext>
            </a:extLst>
          </p:cNvPr>
          <p:cNvSpPr txBox="1"/>
          <p:nvPr/>
        </p:nvSpPr>
        <p:spPr>
          <a:xfrm>
            <a:off x="9264352" y="3492632"/>
            <a:ext cx="228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Direct elicitation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99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QU_2">
      <a:dk1>
        <a:srgbClr val="5A5A5A"/>
      </a:dk1>
      <a:lt1>
        <a:sysClr val="window" lastClr="FFFFFF"/>
      </a:lt1>
      <a:dk2>
        <a:srgbClr val="AC0F41"/>
      </a:dk2>
      <a:lt2>
        <a:srgbClr val="0670B2"/>
      </a:lt2>
      <a:accent1>
        <a:srgbClr val="7D55C7"/>
      </a:accent1>
      <a:accent2>
        <a:srgbClr val="F37F36"/>
      </a:accent2>
      <a:accent3>
        <a:srgbClr val="FEDA39"/>
      </a:accent3>
      <a:accent4>
        <a:srgbClr val="64A70B"/>
      </a:accent4>
      <a:accent5>
        <a:srgbClr val="C44396"/>
      </a:accent5>
      <a:accent6>
        <a:srgbClr val="1FBDE6"/>
      </a:accent6>
      <a:hlink>
        <a:srgbClr val="003057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CQU</Template>
  <TotalTime>7219</TotalTime>
  <Words>709</Words>
  <Application>Microsoft Macintosh PowerPoint</Application>
  <PresentationFormat>Widescreen</PresentationFormat>
  <Paragraphs>108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Courier New</vt:lpstr>
      <vt:lpstr>Office Theme</vt:lpstr>
      <vt:lpstr>assessing the impact of gambling</vt:lpstr>
      <vt:lpstr>outline</vt:lpstr>
      <vt:lpstr>A Basic THEORETICAL MODEL of harm(S)</vt:lpstr>
      <vt:lpstr>A Basic THEORETICAL MODEL of harm(S)</vt:lpstr>
      <vt:lpstr>distribution of harm in the POPULATION</vt:lpstr>
      <vt:lpstr>distribution of harm in the POPULATION</vt:lpstr>
      <vt:lpstr>A taxonomy of impact</vt:lpstr>
      <vt:lpstr>Challenges &amp; objectives</vt:lpstr>
      <vt:lpstr>A simple approach to take into account severity and prevalence</vt:lpstr>
      <vt:lpstr>Direct elicitation of impact to Qol</vt:lpstr>
      <vt:lpstr>Results: a measure of the severity of the condition</vt:lpstr>
      <vt:lpstr>Results: a measure of aggregate population impact</vt:lpstr>
      <vt:lpstr>Limitations</vt:lpstr>
      <vt:lpstr>The most ‘controversial’ implication</vt:lpstr>
      <vt:lpstr>Triangulation (1) </vt:lpstr>
      <vt:lpstr>Triangulation (2)</vt:lpstr>
      <vt:lpstr>Research in progress</vt:lpstr>
      <vt:lpstr>conclusions</vt:lpstr>
    </vt:vector>
  </TitlesOfParts>
  <Company>CQU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ITD</dc:creator>
  <cp:lastModifiedBy>Matthew Browne</cp:lastModifiedBy>
  <cp:revision>441</cp:revision>
  <cp:lastPrinted>2015-11-19T04:23:32Z</cp:lastPrinted>
  <dcterms:created xsi:type="dcterms:W3CDTF">2014-07-14T23:06:07Z</dcterms:created>
  <dcterms:modified xsi:type="dcterms:W3CDTF">2019-11-29T01:04:02Z</dcterms:modified>
</cp:coreProperties>
</file>