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257" r:id="rId2"/>
    <p:sldId id="324" r:id="rId3"/>
    <p:sldId id="326" r:id="rId4"/>
    <p:sldId id="327" r:id="rId5"/>
    <p:sldId id="348" r:id="rId6"/>
    <p:sldId id="360" r:id="rId7"/>
    <p:sldId id="361" r:id="rId8"/>
    <p:sldId id="367" r:id="rId9"/>
    <p:sldId id="325" r:id="rId10"/>
    <p:sldId id="330" r:id="rId11"/>
    <p:sldId id="344" r:id="rId12"/>
    <p:sldId id="332" r:id="rId13"/>
    <p:sldId id="333" r:id="rId14"/>
    <p:sldId id="276" r:id="rId15"/>
    <p:sldId id="334" r:id="rId16"/>
    <p:sldId id="341" r:id="rId17"/>
    <p:sldId id="342" r:id="rId18"/>
    <p:sldId id="265" r:id="rId19"/>
    <p:sldId id="338" r:id="rId20"/>
    <p:sldId id="343" r:id="rId21"/>
    <p:sldId id="300" r:id="rId22"/>
    <p:sldId id="307" r:id="rId23"/>
    <p:sldId id="305" r:id="rId24"/>
    <p:sldId id="303" r:id="rId25"/>
    <p:sldId id="304" r:id="rId26"/>
    <p:sldId id="306" r:id="rId27"/>
    <p:sldId id="308" r:id="rId28"/>
    <p:sldId id="309" r:id="rId29"/>
    <p:sldId id="277" r:id="rId30"/>
    <p:sldId id="315" r:id="rId31"/>
    <p:sldId id="359" r:id="rId32"/>
    <p:sldId id="358" r:id="rId33"/>
    <p:sldId id="378" r:id="rId34"/>
    <p:sldId id="373" r:id="rId35"/>
    <p:sldId id="374" r:id="rId36"/>
    <p:sldId id="375" r:id="rId37"/>
    <p:sldId id="376" r:id="rId38"/>
    <p:sldId id="377" r:id="rId39"/>
    <p:sldId id="371" r:id="rId40"/>
    <p:sldId id="372" r:id="rId41"/>
    <p:sldId id="271" r:id="rId42"/>
    <p:sldId id="310" r:id="rId43"/>
    <p:sldId id="311" r:id="rId44"/>
    <p:sldId id="312" r:id="rId45"/>
    <p:sldId id="337" r:id="rId46"/>
    <p:sldId id="335" r:id="rId47"/>
    <p:sldId id="264" r:id="rId48"/>
    <p:sldId id="349" r:id="rId49"/>
    <p:sldId id="351" r:id="rId50"/>
    <p:sldId id="279" r:id="rId51"/>
    <p:sldId id="352" r:id="rId52"/>
    <p:sldId id="362" r:id="rId53"/>
    <p:sldId id="363" r:id="rId54"/>
    <p:sldId id="364" r:id="rId55"/>
    <p:sldId id="365" r:id="rId56"/>
    <p:sldId id="366" r:id="rId57"/>
    <p:sldId id="368" r:id="rId58"/>
    <p:sldId id="369" r:id="rId59"/>
    <p:sldId id="370" r:id="rId6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81" autoAdjust="0"/>
    <p:restoredTop sz="94660"/>
  </p:normalViewPr>
  <p:slideViewPr>
    <p:cSldViewPr snapToGrid="0">
      <p:cViewPr varScale="1">
        <p:scale>
          <a:sx n="88" d="100"/>
          <a:sy n="88" d="100"/>
        </p:scale>
        <p:origin x="50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Dropbox\Selma\Ty&#246;\Setting%20Limits%20-kirjan%20Excel\Figure%203.1.%20upda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Dropbox\Selma\Ty&#246;\Setting%20Limits%20-kirjan%20Excel\Figure%203.2.upda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GGR by region</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'[Figure 3.1. updated.xlsx]Maailma summa'!$A$7</c:f>
              <c:strCache>
                <c:ptCount val="1"/>
                <c:pt idx="0">
                  <c:v>Africa</c:v>
                </c:pt>
              </c:strCache>
            </c:strRef>
          </c:tx>
          <c:spPr>
            <a:ln w="28575" cap="rnd">
              <a:solidFill>
                <a:schemeClr val="accent1"/>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summa'!$B$7:$U$7</c:f>
              <c:numCache>
                <c:formatCode>#,##0.00</c:formatCode>
                <c:ptCount val="20"/>
                <c:pt idx="0">
                  <c:v>1338.5</c:v>
                </c:pt>
                <c:pt idx="1">
                  <c:v>1571.6</c:v>
                </c:pt>
                <c:pt idx="2">
                  <c:v>1651</c:v>
                </c:pt>
                <c:pt idx="3">
                  <c:v>1816.7</c:v>
                </c:pt>
                <c:pt idx="4">
                  <c:v>2039.7</c:v>
                </c:pt>
                <c:pt idx="5">
                  <c:v>2194.5</c:v>
                </c:pt>
                <c:pt idx="6">
                  <c:v>2343.5</c:v>
                </c:pt>
                <c:pt idx="7">
                  <c:v>2454.5</c:v>
                </c:pt>
                <c:pt idx="8">
                  <c:v>2589.9</c:v>
                </c:pt>
                <c:pt idx="9">
                  <c:v>2755.5</c:v>
                </c:pt>
                <c:pt idx="10">
                  <c:v>2997.7</c:v>
                </c:pt>
                <c:pt idx="11">
                  <c:v>3140.4</c:v>
                </c:pt>
                <c:pt idx="12">
                  <c:v>3340</c:v>
                </c:pt>
                <c:pt idx="13">
                  <c:v>3625.8</c:v>
                </c:pt>
                <c:pt idx="14">
                  <c:v>4038.4</c:v>
                </c:pt>
                <c:pt idx="15">
                  <c:v>4179.8</c:v>
                </c:pt>
                <c:pt idx="16">
                  <c:v>4305.5</c:v>
                </c:pt>
                <c:pt idx="17">
                  <c:v>4429.1000000000004</c:v>
                </c:pt>
                <c:pt idx="18">
                  <c:v>4534.7</c:v>
                </c:pt>
                <c:pt idx="19">
                  <c:v>4635.8999999999996</c:v>
                </c:pt>
              </c:numCache>
            </c:numRef>
          </c:val>
          <c:smooth val="0"/>
          <c:extLst>
            <c:ext xmlns:c16="http://schemas.microsoft.com/office/drawing/2014/chart" uri="{C3380CC4-5D6E-409C-BE32-E72D297353CC}">
              <c16:uniqueId val="{00000000-7AAE-4D80-B7E8-2E7AD09061FA}"/>
            </c:ext>
          </c:extLst>
        </c:ser>
        <c:ser>
          <c:idx val="1"/>
          <c:order val="1"/>
          <c:tx>
            <c:strRef>
              <c:f>'[Figure 3.1. updated.xlsx]Maailma summa'!$A$8</c:f>
              <c:strCache>
                <c:ptCount val="1"/>
                <c:pt idx="0">
                  <c:v>Asia and the Middle East</c:v>
                </c:pt>
              </c:strCache>
            </c:strRef>
          </c:tx>
          <c:spPr>
            <a:ln w="28575" cap="rnd">
              <a:solidFill>
                <a:schemeClr val="accent2"/>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summa'!$B$8:$U$8</c:f>
              <c:numCache>
                <c:formatCode>#,##0.00</c:formatCode>
                <c:ptCount val="20"/>
                <c:pt idx="0">
                  <c:v>72035.399999999994</c:v>
                </c:pt>
                <c:pt idx="1">
                  <c:v>77509.7</c:v>
                </c:pt>
                <c:pt idx="2">
                  <c:v>83187.199999999997</c:v>
                </c:pt>
                <c:pt idx="3">
                  <c:v>84672.5</c:v>
                </c:pt>
                <c:pt idx="4">
                  <c:v>89930.6</c:v>
                </c:pt>
                <c:pt idx="5">
                  <c:v>88891.5</c:v>
                </c:pt>
                <c:pt idx="6">
                  <c:v>92813.1</c:v>
                </c:pt>
                <c:pt idx="7">
                  <c:v>104195.8</c:v>
                </c:pt>
                <c:pt idx="8">
                  <c:v>119211.4</c:v>
                </c:pt>
                <c:pt idx="9">
                  <c:v>127304.5</c:v>
                </c:pt>
                <c:pt idx="10">
                  <c:v>137475.4</c:v>
                </c:pt>
                <c:pt idx="11">
                  <c:v>140546.1</c:v>
                </c:pt>
                <c:pt idx="12">
                  <c:v>126294.3</c:v>
                </c:pt>
                <c:pt idx="13">
                  <c:v>125147.2</c:v>
                </c:pt>
                <c:pt idx="14">
                  <c:v>131140.29999999999</c:v>
                </c:pt>
                <c:pt idx="15">
                  <c:v>135551.70000000001</c:v>
                </c:pt>
                <c:pt idx="16">
                  <c:v>140064.9</c:v>
                </c:pt>
                <c:pt idx="17">
                  <c:v>144744</c:v>
                </c:pt>
                <c:pt idx="18">
                  <c:v>149127.6</c:v>
                </c:pt>
                <c:pt idx="19">
                  <c:v>153746.1</c:v>
                </c:pt>
              </c:numCache>
            </c:numRef>
          </c:val>
          <c:smooth val="0"/>
          <c:extLst>
            <c:ext xmlns:c16="http://schemas.microsoft.com/office/drawing/2014/chart" uri="{C3380CC4-5D6E-409C-BE32-E72D297353CC}">
              <c16:uniqueId val="{00000001-7AAE-4D80-B7E8-2E7AD09061FA}"/>
            </c:ext>
          </c:extLst>
        </c:ser>
        <c:ser>
          <c:idx val="2"/>
          <c:order val="2"/>
          <c:tx>
            <c:strRef>
              <c:f>'[Figure 3.1. updated.xlsx]Maailma summa'!$A$9</c:f>
              <c:strCache>
                <c:ptCount val="1"/>
                <c:pt idx="0">
                  <c:v>Central/South America/Caribbean</c:v>
                </c:pt>
              </c:strCache>
            </c:strRef>
          </c:tx>
          <c:spPr>
            <a:ln w="28575" cap="rnd">
              <a:solidFill>
                <a:schemeClr val="accent3"/>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summa'!$B$9:$U$9</c:f>
              <c:numCache>
                <c:formatCode>#,##0.00</c:formatCode>
                <c:ptCount val="20"/>
                <c:pt idx="0">
                  <c:v>3479.6</c:v>
                </c:pt>
                <c:pt idx="1">
                  <c:v>3039.2</c:v>
                </c:pt>
                <c:pt idx="2">
                  <c:v>3312.3</c:v>
                </c:pt>
                <c:pt idx="3">
                  <c:v>3464.5</c:v>
                </c:pt>
                <c:pt idx="4">
                  <c:v>3911.1</c:v>
                </c:pt>
                <c:pt idx="5">
                  <c:v>4316.7</c:v>
                </c:pt>
                <c:pt idx="6">
                  <c:v>5018.3</c:v>
                </c:pt>
                <c:pt idx="7">
                  <c:v>5583</c:v>
                </c:pt>
                <c:pt idx="8">
                  <c:v>6091.1</c:v>
                </c:pt>
                <c:pt idx="9">
                  <c:v>6567.7</c:v>
                </c:pt>
                <c:pt idx="10">
                  <c:v>6601.3</c:v>
                </c:pt>
                <c:pt idx="11">
                  <c:v>7322.6</c:v>
                </c:pt>
                <c:pt idx="12">
                  <c:v>7897.1</c:v>
                </c:pt>
                <c:pt idx="13">
                  <c:v>8116.1</c:v>
                </c:pt>
                <c:pt idx="14">
                  <c:v>8494.7000000000007</c:v>
                </c:pt>
                <c:pt idx="15">
                  <c:v>8712.7000000000007</c:v>
                </c:pt>
                <c:pt idx="16">
                  <c:v>8908.6</c:v>
                </c:pt>
                <c:pt idx="17">
                  <c:v>9108.1</c:v>
                </c:pt>
                <c:pt idx="18">
                  <c:v>9281.2000000000007</c:v>
                </c:pt>
                <c:pt idx="19">
                  <c:v>9470</c:v>
                </c:pt>
              </c:numCache>
            </c:numRef>
          </c:val>
          <c:smooth val="0"/>
          <c:extLst>
            <c:ext xmlns:c16="http://schemas.microsoft.com/office/drawing/2014/chart" uri="{C3380CC4-5D6E-409C-BE32-E72D297353CC}">
              <c16:uniqueId val="{00000002-7AAE-4D80-B7E8-2E7AD09061FA}"/>
            </c:ext>
          </c:extLst>
        </c:ser>
        <c:ser>
          <c:idx val="3"/>
          <c:order val="3"/>
          <c:tx>
            <c:strRef>
              <c:f>'[Figure 3.1. updated.xlsx]Maailma summa'!$A$10</c:f>
              <c:strCache>
                <c:ptCount val="1"/>
                <c:pt idx="0">
                  <c:v>Europe</c:v>
                </c:pt>
              </c:strCache>
            </c:strRef>
          </c:tx>
          <c:spPr>
            <a:ln w="28575" cap="rnd">
              <a:solidFill>
                <a:schemeClr val="accent4"/>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summa'!$B$10:$U$10</c:f>
              <c:numCache>
                <c:formatCode>#,##0.00</c:formatCode>
                <c:ptCount val="20"/>
                <c:pt idx="0">
                  <c:v>60522.9</c:v>
                </c:pt>
                <c:pt idx="1">
                  <c:v>67250.2</c:v>
                </c:pt>
                <c:pt idx="2">
                  <c:v>70480.7</c:v>
                </c:pt>
                <c:pt idx="3">
                  <c:v>76438.2</c:v>
                </c:pt>
                <c:pt idx="4">
                  <c:v>81413.600000000006</c:v>
                </c:pt>
                <c:pt idx="5">
                  <c:v>85643.1</c:v>
                </c:pt>
                <c:pt idx="6">
                  <c:v>85062.7</c:v>
                </c:pt>
                <c:pt idx="7">
                  <c:v>85410.3</c:v>
                </c:pt>
                <c:pt idx="8">
                  <c:v>87984</c:v>
                </c:pt>
                <c:pt idx="9">
                  <c:v>88896.4</c:v>
                </c:pt>
                <c:pt idx="10">
                  <c:v>88061.8</c:v>
                </c:pt>
                <c:pt idx="11">
                  <c:v>89705.1</c:v>
                </c:pt>
                <c:pt idx="12">
                  <c:v>93982.9</c:v>
                </c:pt>
                <c:pt idx="13">
                  <c:v>98897.5</c:v>
                </c:pt>
                <c:pt idx="14">
                  <c:v>101560.3</c:v>
                </c:pt>
                <c:pt idx="15">
                  <c:v>103279.2</c:v>
                </c:pt>
                <c:pt idx="16">
                  <c:v>105594.4</c:v>
                </c:pt>
                <c:pt idx="17">
                  <c:v>108110</c:v>
                </c:pt>
                <c:pt idx="18">
                  <c:v>109921.7</c:v>
                </c:pt>
                <c:pt idx="19">
                  <c:v>112138.9</c:v>
                </c:pt>
              </c:numCache>
            </c:numRef>
          </c:val>
          <c:smooth val="0"/>
          <c:extLst>
            <c:ext xmlns:c16="http://schemas.microsoft.com/office/drawing/2014/chart" uri="{C3380CC4-5D6E-409C-BE32-E72D297353CC}">
              <c16:uniqueId val="{00000003-7AAE-4D80-B7E8-2E7AD09061FA}"/>
            </c:ext>
          </c:extLst>
        </c:ser>
        <c:ser>
          <c:idx val="4"/>
          <c:order val="4"/>
          <c:tx>
            <c:strRef>
              <c:f>'[Figure 3.1. updated.xlsx]Maailma summa'!$A$11</c:f>
              <c:strCache>
                <c:ptCount val="1"/>
                <c:pt idx="0">
                  <c:v>North America</c:v>
                </c:pt>
              </c:strCache>
            </c:strRef>
          </c:tx>
          <c:spPr>
            <a:ln w="28575" cap="rnd">
              <a:solidFill>
                <a:schemeClr val="accent5"/>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summa'!$B$11:$U$11</c:f>
              <c:numCache>
                <c:formatCode>#,##0.00</c:formatCode>
                <c:ptCount val="20"/>
                <c:pt idx="0">
                  <c:v>73924.600000000006</c:v>
                </c:pt>
                <c:pt idx="1">
                  <c:v>77818.399999999994</c:v>
                </c:pt>
                <c:pt idx="2">
                  <c:v>85994.5</c:v>
                </c:pt>
                <c:pt idx="3">
                  <c:v>94647.5</c:v>
                </c:pt>
                <c:pt idx="4">
                  <c:v>97062.7</c:v>
                </c:pt>
                <c:pt idx="5">
                  <c:v>98311.4</c:v>
                </c:pt>
                <c:pt idx="6">
                  <c:v>96440.9</c:v>
                </c:pt>
                <c:pt idx="7">
                  <c:v>97151.9</c:v>
                </c:pt>
                <c:pt idx="8">
                  <c:v>98719.8</c:v>
                </c:pt>
                <c:pt idx="9">
                  <c:v>101730.3</c:v>
                </c:pt>
                <c:pt idx="10">
                  <c:v>109017.7</c:v>
                </c:pt>
                <c:pt idx="11">
                  <c:v>110709.8</c:v>
                </c:pt>
                <c:pt idx="12">
                  <c:v>113204.4</c:v>
                </c:pt>
                <c:pt idx="13">
                  <c:v>116680.6</c:v>
                </c:pt>
                <c:pt idx="14">
                  <c:v>116787.2</c:v>
                </c:pt>
                <c:pt idx="15">
                  <c:v>118462.2</c:v>
                </c:pt>
                <c:pt idx="16">
                  <c:v>120025.1</c:v>
                </c:pt>
                <c:pt idx="17">
                  <c:v>121975.7</c:v>
                </c:pt>
                <c:pt idx="18">
                  <c:v>123487.2</c:v>
                </c:pt>
                <c:pt idx="19">
                  <c:v>124908</c:v>
                </c:pt>
              </c:numCache>
            </c:numRef>
          </c:val>
          <c:smooth val="0"/>
          <c:extLst>
            <c:ext xmlns:c16="http://schemas.microsoft.com/office/drawing/2014/chart" uri="{C3380CC4-5D6E-409C-BE32-E72D297353CC}">
              <c16:uniqueId val="{00000004-7AAE-4D80-B7E8-2E7AD09061FA}"/>
            </c:ext>
          </c:extLst>
        </c:ser>
        <c:ser>
          <c:idx val="5"/>
          <c:order val="5"/>
          <c:tx>
            <c:strRef>
              <c:f>'[Figure 3.1. updated.xlsx]Maailma summa'!$A$12</c:f>
              <c:strCache>
                <c:ptCount val="1"/>
                <c:pt idx="0">
                  <c:v>Oceania</c:v>
                </c:pt>
              </c:strCache>
            </c:strRef>
          </c:tx>
          <c:spPr>
            <a:ln w="28575" cap="rnd">
              <a:solidFill>
                <a:schemeClr val="accent6"/>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summa'!$B$12:$U$12</c:f>
              <c:numCache>
                <c:formatCode>#,##0.00</c:formatCode>
                <c:ptCount val="20"/>
                <c:pt idx="0">
                  <c:v>11492.2</c:v>
                </c:pt>
                <c:pt idx="1">
                  <c:v>12111.9</c:v>
                </c:pt>
                <c:pt idx="2">
                  <c:v>12632.3</c:v>
                </c:pt>
                <c:pt idx="3">
                  <c:v>13110.5</c:v>
                </c:pt>
                <c:pt idx="4">
                  <c:v>13533.4</c:v>
                </c:pt>
                <c:pt idx="5">
                  <c:v>13563.8</c:v>
                </c:pt>
                <c:pt idx="6">
                  <c:v>14228.7</c:v>
                </c:pt>
                <c:pt idx="7">
                  <c:v>14126.5</c:v>
                </c:pt>
                <c:pt idx="8">
                  <c:v>14809.9</c:v>
                </c:pt>
                <c:pt idx="9">
                  <c:v>15377.8</c:v>
                </c:pt>
                <c:pt idx="10">
                  <c:v>15596.5</c:v>
                </c:pt>
                <c:pt idx="11">
                  <c:v>16065.5</c:v>
                </c:pt>
                <c:pt idx="12">
                  <c:v>17224.599999999999</c:v>
                </c:pt>
                <c:pt idx="13">
                  <c:v>18049.099999999999</c:v>
                </c:pt>
                <c:pt idx="14">
                  <c:v>18581.3</c:v>
                </c:pt>
                <c:pt idx="15">
                  <c:v>18857.599999999999</c:v>
                </c:pt>
                <c:pt idx="16">
                  <c:v>19193.7</c:v>
                </c:pt>
                <c:pt idx="17">
                  <c:v>19499.900000000001</c:v>
                </c:pt>
                <c:pt idx="18">
                  <c:v>19881.400000000001</c:v>
                </c:pt>
                <c:pt idx="19">
                  <c:v>20262.2</c:v>
                </c:pt>
              </c:numCache>
            </c:numRef>
          </c:val>
          <c:smooth val="0"/>
          <c:extLst>
            <c:ext xmlns:c16="http://schemas.microsoft.com/office/drawing/2014/chart" uri="{C3380CC4-5D6E-409C-BE32-E72D297353CC}">
              <c16:uniqueId val="{00000005-7AAE-4D80-B7E8-2E7AD09061FA}"/>
            </c:ext>
          </c:extLst>
        </c:ser>
        <c:ser>
          <c:idx val="6"/>
          <c:order val="6"/>
          <c:tx>
            <c:strRef>
              <c:f>'[Figure 3.1. updated.xlsx]Maailma summa'!$A$13</c:f>
              <c:strCache>
                <c:ptCount val="1"/>
                <c:pt idx="0">
                  <c:v>The whole world</c:v>
                </c:pt>
              </c:strCache>
            </c:strRef>
          </c:tx>
          <c:spPr>
            <a:ln w="57150" cap="rnd">
              <a:solidFill>
                <a:schemeClr val="accent1">
                  <a:lumMod val="60000"/>
                </a:schemeClr>
              </a:solidFill>
              <a:round/>
            </a:ln>
            <a:effectLst/>
          </c:spPr>
          <c:marker>
            <c:symbol val="none"/>
          </c:marker>
          <c:cat>
            <c:strRef>
              <c:f>'[Figure 3.1. updated.xlsx]Maailma summa'!$B$6:$U$6</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'[Figure 3.1. updated.xlsx]Maailma summa'!$B$13:$U$13</c:f>
              <c:numCache>
                <c:formatCode>#,##0.00</c:formatCode>
                <c:ptCount val="20"/>
                <c:pt idx="0">
                  <c:v>222793.2</c:v>
                </c:pt>
                <c:pt idx="1">
                  <c:v>239301</c:v>
                </c:pt>
                <c:pt idx="2">
                  <c:v>257258</c:v>
                </c:pt>
                <c:pt idx="3">
                  <c:v>274149.90000000002</c:v>
                </c:pt>
                <c:pt idx="4">
                  <c:v>287891.10000000003</c:v>
                </c:pt>
                <c:pt idx="5">
                  <c:v>292920.99999999994</c:v>
                </c:pt>
                <c:pt idx="6">
                  <c:v>295907.20000000001</c:v>
                </c:pt>
                <c:pt idx="7">
                  <c:v>308922</c:v>
                </c:pt>
                <c:pt idx="8">
                  <c:v>329406.10000000003</c:v>
                </c:pt>
                <c:pt idx="9">
                  <c:v>342632.2</c:v>
                </c:pt>
                <c:pt idx="10">
                  <c:v>359750.40000000002</c:v>
                </c:pt>
                <c:pt idx="11">
                  <c:v>367489.5</c:v>
                </c:pt>
                <c:pt idx="12">
                  <c:v>361943.29999999993</c:v>
                </c:pt>
                <c:pt idx="13">
                  <c:v>370516.3</c:v>
                </c:pt>
                <c:pt idx="14">
                  <c:v>380602.2</c:v>
                </c:pt>
                <c:pt idx="15">
                  <c:v>389043.20000000001</c:v>
                </c:pt>
                <c:pt idx="16">
                  <c:v>398092.2</c:v>
                </c:pt>
                <c:pt idx="17">
                  <c:v>407866.80000000005</c:v>
                </c:pt>
                <c:pt idx="18">
                  <c:v>416233.80000000005</c:v>
                </c:pt>
                <c:pt idx="19">
                  <c:v>425161.10000000003</c:v>
                </c:pt>
              </c:numCache>
            </c:numRef>
          </c:val>
          <c:smooth val="0"/>
          <c:extLst>
            <c:ext xmlns:c16="http://schemas.microsoft.com/office/drawing/2014/chart" uri="{C3380CC4-5D6E-409C-BE32-E72D297353CC}">
              <c16:uniqueId val="{00000006-7AAE-4D80-B7E8-2E7AD09061FA}"/>
            </c:ext>
          </c:extLst>
        </c:ser>
        <c:dLbls>
          <c:showLegendKey val="0"/>
          <c:showVal val="0"/>
          <c:showCatName val="0"/>
          <c:showSerName val="0"/>
          <c:showPercent val="0"/>
          <c:showBubbleSize val="0"/>
        </c:dLbls>
        <c:smooth val="0"/>
        <c:axId val="659793920"/>
        <c:axId val="659804088"/>
      </c:lineChart>
      <c:catAx>
        <c:axId val="659793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804088"/>
        <c:crosses val="autoZero"/>
        <c:auto val="1"/>
        <c:lblAlgn val="ctr"/>
        <c:lblOffset val="100"/>
        <c:noMultiLvlLbl val="0"/>
      </c:catAx>
      <c:valAx>
        <c:axId val="659804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9793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800" b="0" i="0" baseline="0">
                <a:effectLst/>
              </a:rPr>
              <a:t>GGR by region</a:t>
            </a:r>
            <a:endParaRPr lang="fi-FI">
              <a:effectLst/>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lineChart>
        <c:grouping val="standard"/>
        <c:varyColors val="0"/>
        <c:ser>
          <c:idx val="0"/>
          <c:order val="0"/>
          <c:tx>
            <c:strRef>
              <c:f>'Maailma keskiarvo'!$A$2</c:f>
              <c:strCache>
                <c:ptCount val="1"/>
                <c:pt idx="0">
                  <c:v>Africa</c:v>
                </c:pt>
              </c:strCache>
            </c:strRef>
          </c:tx>
          <c:spPr>
            <a:ln w="28575" cap="rnd">
              <a:solidFill>
                <a:schemeClr val="accent1"/>
              </a:solidFill>
              <a:round/>
            </a:ln>
            <a:effectLst/>
          </c:spPr>
          <c:marker>
            <c:symbol val="none"/>
          </c:marker>
          <c:cat>
            <c:strRef>
              <c:f>'Maailma keskiarvo'!$B$1:$U$1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'Maailma keskiarvo'!$B$2:$U$2</c:f>
              <c:numCache>
                <c:formatCode>#,##0.00</c:formatCode>
                <c:ptCount val="20"/>
                <c:pt idx="0">
                  <c:v>1338.5</c:v>
                </c:pt>
                <c:pt idx="1">
                  <c:v>1571.6</c:v>
                </c:pt>
                <c:pt idx="2">
                  <c:v>1651</c:v>
                </c:pt>
                <c:pt idx="3">
                  <c:v>1816.7</c:v>
                </c:pt>
                <c:pt idx="4">
                  <c:v>2039.7</c:v>
                </c:pt>
                <c:pt idx="5">
                  <c:v>2194.5</c:v>
                </c:pt>
                <c:pt idx="6">
                  <c:v>2343.5</c:v>
                </c:pt>
                <c:pt idx="7">
                  <c:v>2454.5</c:v>
                </c:pt>
                <c:pt idx="8">
                  <c:v>2589.9</c:v>
                </c:pt>
                <c:pt idx="9">
                  <c:v>2755.5</c:v>
                </c:pt>
                <c:pt idx="10">
                  <c:v>2997.7</c:v>
                </c:pt>
                <c:pt idx="11">
                  <c:v>3140.4</c:v>
                </c:pt>
                <c:pt idx="12">
                  <c:v>3340</c:v>
                </c:pt>
                <c:pt idx="13">
                  <c:v>3625.8</c:v>
                </c:pt>
                <c:pt idx="14">
                  <c:v>4038.4</c:v>
                </c:pt>
                <c:pt idx="15">
                  <c:v>4179.8</c:v>
                </c:pt>
                <c:pt idx="16">
                  <c:v>4305.5</c:v>
                </c:pt>
                <c:pt idx="17">
                  <c:v>4429.1000000000004</c:v>
                </c:pt>
                <c:pt idx="18">
                  <c:v>4534.7</c:v>
                </c:pt>
                <c:pt idx="19">
                  <c:v>4635.8999999999996</c:v>
                </c:pt>
              </c:numCache>
            </c:numRef>
          </c:val>
          <c:smooth val="0"/>
          <c:extLst>
            <c:ext xmlns:c16="http://schemas.microsoft.com/office/drawing/2014/chart" uri="{C3380CC4-5D6E-409C-BE32-E72D297353CC}">
              <c16:uniqueId val="{00000000-931A-421A-B970-C0EF44920C94}"/>
            </c:ext>
          </c:extLst>
        </c:ser>
        <c:ser>
          <c:idx val="1"/>
          <c:order val="1"/>
          <c:tx>
            <c:strRef>
              <c:f>'Maailma keskiarvo'!$A$3</c:f>
              <c:strCache>
                <c:ptCount val="1"/>
                <c:pt idx="0">
                  <c:v>Asia and the Middle East</c:v>
                </c:pt>
              </c:strCache>
            </c:strRef>
          </c:tx>
          <c:spPr>
            <a:ln w="28575" cap="rnd">
              <a:solidFill>
                <a:schemeClr val="accent2"/>
              </a:solidFill>
              <a:round/>
            </a:ln>
            <a:effectLst/>
          </c:spPr>
          <c:marker>
            <c:symbol val="none"/>
          </c:marker>
          <c:cat>
            <c:strRef>
              <c:f>'Maailma keskiarvo'!$B$1:$U$1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'Maailma keskiarvo'!$B$3:$U$3</c:f>
              <c:numCache>
                <c:formatCode>#,##0.00</c:formatCode>
                <c:ptCount val="20"/>
                <c:pt idx="0">
                  <c:v>72035.399999999994</c:v>
                </c:pt>
                <c:pt idx="1">
                  <c:v>77509.7</c:v>
                </c:pt>
                <c:pt idx="2">
                  <c:v>83187.199999999997</c:v>
                </c:pt>
                <c:pt idx="3">
                  <c:v>84672.5</c:v>
                </c:pt>
                <c:pt idx="4">
                  <c:v>89930.6</c:v>
                </c:pt>
                <c:pt idx="5">
                  <c:v>88891.5</c:v>
                </c:pt>
                <c:pt idx="6">
                  <c:v>92813.1</c:v>
                </c:pt>
                <c:pt idx="7">
                  <c:v>104195.8</c:v>
                </c:pt>
                <c:pt idx="8">
                  <c:v>119211.4</c:v>
                </c:pt>
                <c:pt idx="9">
                  <c:v>127304.5</c:v>
                </c:pt>
                <c:pt idx="10">
                  <c:v>137475.4</c:v>
                </c:pt>
                <c:pt idx="11">
                  <c:v>140546.1</c:v>
                </c:pt>
                <c:pt idx="12">
                  <c:v>126294.3</c:v>
                </c:pt>
                <c:pt idx="13">
                  <c:v>125147.2</c:v>
                </c:pt>
                <c:pt idx="14">
                  <c:v>131140.29999999999</c:v>
                </c:pt>
                <c:pt idx="15">
                  <c:v>135551.70000000001</c:v>
                </c:pt>
                <c:pt idx="16">
                  <c:v>140064.9</c:v>
                </c:pt>
                <c:pt idx="17">
                  <c:v>144744</c:v>
                </c:pt>
                <c:pt idx="18">
                  <c:v>149127.6</c:v>
                </c:pt>
                <c:pt idx="19">
                  <c:v>153746.1</c:v>
                </c:pt>
              </c:numCache>
            </c:numRef>
          </c:val>
          <c:smooth val="0"/>
          <c:extLst>
            <c:ext xmlns:c16="http://schemas.microsoft.com/office/drawing/2014/chart" uri="{C3380CC4-5D6E-409C-BE32-E72D297353CC}">
              <c16:uniqueId val="{00000001-931A-421A-B970-C0EF44920C94}"/>
            </c:ext>
          </c:extLst>
        </c:ser>
        <c:ser>
          <c:idx val="2"/>
          <c:order val="2"/>
          <c:tx>
            <c:strRef>
              <c:f>'Maailma keskiarvo'!$A$4</c:f>
              <c:strCache>
                <c:ptCount val="1"/>
                <c:pt idx="0">
                  <c:v>Central/South America/Caribbean</c:v>
                </c:pt>
              </c:strCache>
            </c:strRef>
          </c:tx>
          <c:spPr>
            <a:ln w="28575" cap="rnd">
              <a:solidFill>
                <a:schemeClr val="accent3"/>
              </a:solidFill>
              <a:round/>
            </a:ln>
            <a:effectLst/>
          </c:spPr>
          <c:marker>
            <c:symbol val="none"/>
          </c:marker>
          <c:cat>
            <c:strRef>
              <c:f>'Maailma keskiarvo'!$B$1:$U$1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'Maailma keskiarvo'!#REF!</c:f>
              <c:numCache>
                <c:formatCode>General</c:formatCode>
                <c:ptCount val="1"/>
                <c:pt idx="0">
                  <c:v>1</c:v>
                </c:pt>
              </c:numCache>
            </c:numRef>
          </c:val>
          <c:smooth val="0"/>
          <c:extLst>
            <c:ext xmlns:c16="http://schemas.microsoft.com/office/drawing/2014/chart" uri="{C3380CC4-5D6E-409C-BE32-E72D297353CC}">
              <c16:uniqueId val="{00000002-931A-421A-B970-C0EF44920C94}"/>
            </c:ext>
          </c:extLst>
        </c:ser>
        <c:ser>
          <c:idx val="3"/>
          <c:order val="3"/>
          <c:tx>
            <c:strRef>
              <c:f>'Maailma keskiarvo'!$A$5</c:f>
              <c:strCache>
                <c:ptCount val="1"/>
                <c:pt idx="0">
                  <c:v>Europe</c:v>
                </c:pt>
              </c:strCache>
            </c:strRef>
          </c:tx>
          <c:spPr>
            <a:ln w="28575" cap="rnd">
              <a:solidFill>
                <a:schemeClr val="accent4"/>
              </a:solidFill>
              <a:round/>
            </a:ln>
            <a:effectLst/>
          </c:spPr>
          <c:marker>
            <c:symbol val="none"/>
          </c:marker>
          <c:cat>
            <c:strRef>
              <c:f>'Maailma keskiarvo'!$B$1:$U$1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'Maailma keskiarvo'!$B$5:$U$5</c:f>
              <c:numCache>
                <c:formatCode>#,##0.00</c:formatCode>
                <c:ptCount val="20"/>
                <c:pt idx="0">
                  <c:v>60522.9</c:v>
                </c:pt>
                <c:pt idx="1">
                  <c:v>67250.2</c:v>
                </c:pt>
                <c:pt idx="2">
                  <c:v>70480.7</c:v>
                </c:pt>
                <c:pt idx="3">
                  <c:v>76438.2</c:v>
                </c:pt>
                <c:pt idx="4">
                  <c:v>81413.600000000006</c:v>
                </c:pt>
                <c:pt idx="5">
                  <c:v>85643.1</c:v>
                </c:pt>
                <c:pt idx="6">
                  <c:v>85062.7</c:v>
                </c:pt>
                <c:pt idx="7">
                  <c:v>85410.3</c:v>
                </c:pt>
                <c:pt idx="8">
                  <c:v>87984</c:v>
                </c:pt>
                <c:pt idx="9">
                  <c:v>88896.4</c:v>
                </c:pt>
                <c:pt idx="10">
                  <c:v>88061.8</c:v>
                </c:pt>
                <c:pt idx="11">
                  <c:v>89705.1</c:v>
                </c:pt>
                <c:pt idx="12">
                  <c:v>93982.9</c:v>
                </c:pt>
                <c:pt idx="13">
                  <c:v>98897.5</c:v>
                </c:pt>
                <c:pt idx="14">
                  <c:v>101560.3</c:v>
                </c:pt>
                <c:pt idx="15">
                  <c:v>103279.2</c:v>
                </c:pt>
                <c:pt idx="16">
                  <c:v>105594.4</c:v>
                </c:pt>
                <c:pt idx="17">
                  <c:v>108110</c:v>
                </c:pt>
                <c:pt idx="18">
                  <c:v>109921.7</c:v>
                </c:pt>
                <c:pt idx="19">
                  <c:v>112138.9</c:v>
                </c:pt>
              </c:numCache>
            </c:numRef>
          </c:val>
          <c:smooth val="0"/>
          <c:extLst>
            <c:ext xmlns:c16="http://schemas.microsoft.com/office/drawing/2014/chart" uri="{C3380CC4-5D6E-409C-BE32-E72D297353CC}">
              <c16:uniqueId val="{00000003-931A-421A-B970-C0EF44920C94}"/>
            </c:ext>
          </c:extLst>
        </c:ser>
        <c:ser>
          <c:idx val="4"/>
          <c:order val="4"/>
          <c:tx>
            <c:strRef>
              <c:f>'Maailma keskiarvo'!$A$6</c:f>
              <c:strCache>
                <c:ptCount val="1"/>
                <c:pt idx="0">
                  <c:v>North America</c:v>
                </c:pt>
              </c:strCache>
            </c:strRef>
          </c:tx>
          <c:spPr>
            <a:ln w="28575" cap="rnd">
              <a:solidFill>
                <a:schemeClr val="accent5"/>
              </a:solidFill>
              <a:round/>
            </a:ln>
            <a:effectLst/>
          </c:spPr>
          <c:marker>
            <c:symbol val="none"/>
          </c:marker>
          <c:cat>
            <c:strRef>
              <c:f>'Maailma keskiarvo'!$B$1:$U$1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'Maailma keskiarvo'!$B$6:$U$6</c:f>
              <c:numCache>
                <c:formatCode>#,##0.00</c:formatCode>
                <c:ptCount val="20"/>
                <c:pt idx="0">
                  <c:v>73924.600000000006</c:v>
                </c:pt>
                <c:pt idx="1">
                  <c:v>77818.399999999994</c:v>
                </c:pt>
                <c:pt idx="2">
                  <c:v>85994.5</c:v>
                </c:pt>
                <c:pt idx="3">
                  <c:v>94647.5</c:v>
                </c:pt>
                <c:pt idx="4">
                  <c:v>97062.7</c:v>
                </c:pt>
                <c:pt idx="5">
                  <c:v>98311.4</c:v>
                </c:pt>
                <c:pt idx="6">
                  <c:v>96440.9</c:v>
                </c:pt>
                <c:pt idx="7">
                  <c:v>97151.9</c:v>
                </c:pt>
                <c:pt idx="8">
                  <c:v>98719.8</c:v>
                </c:pt>
                <c:pt idx="9">
                  <c:v>101730.3</c:v>
                </c:pt>
                <c:pt idx="10">
                  <c:v>109017.7</c:v>
                </c:pt>
                <c:pt idx="11">
                  <c:v>110709.8</c:v>
                </c:pt>
                <c:pt idx="12">
                  <c:v>113204.4</c:v>
                </c:pt>
                <c:pt idx="13">
                  <c:v>116680.6</c:v>
                </c:pt>
                <c:pt idx="14">
                  <c:v>116787.2</c:v>
                </c:pt>
                <c:pt idx="15">
                  <c:v>118462.2</c:v>
                </c:pt>
                <c:pt idx="16">
                  <c:v>120025.1</c:v>
                </c:pt>
                <c:pt idx="17">
                  <c:v>121975.7</c:v>
                </c:pt>
                <c:pt idx="18">
                  <c:v>123487.2</c:v>
                </c:pt>
                <c:pt idx="19">
                  <c:v>124908</c:v>
                </c:pt>
              </c:numCache>
            </c:numRef>
          </c:val>
          <c:smooth val="0"/>
          <c:extLst>
            <c:ext xmlns:c16="http://schemas.microsoft.com/office/drawing/2014/chart" uri="{C3380CC4-5D6E-409C-BE32-E72D297353CC}">
              <c16:uniqueId val="{00000004-931A-421A-B970-C0EF44920C94}"/>
            </c:ext>
          </c:extLst>
        </c:ser>
        <c:ser>
          <c:idx val="5"/>
          <c:order val="5"/>
          <c:tx>
            <c:strRef>
              <c:f>'Maailma keskiarvo'!$A$7</c:f>
              <c:strCache>
                <c:ptCount val="1"/>
                <c:pt idx="0">
                  <c:v>Oceania</c:v>
                </c:pt>
              </c:strCache>
            </c:strRef>
          </c:tx>
          <c:spPr>
            <a:ln w="28575" cap="rnd">
              <a:solidFill>
                <a:schemeClr val="accent6"/>
              </a:solidFill>
              <a:round/>
            </a:ln>
            <a:effectLst/>
          </c:spPr>
          <c:marker>
            <c:symbol val="none"/>
          </c:marker>
          <c:cat>
            <c:strRef>
              <c:f>'Maailma keskiarvo'!$B$1:$U$1</c:f>
              <c:strCache>
                <c:ptCount val="20"/>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strCache>
            </c:strRef>
          </c:cat>
          <c:val>
            <c:numRef>
              <c:f>'Maailma keskiarvo'!$B$7:$U$7</c:f>
              <c:numCache>
                <c:formatCode>#,##0.00</c:formatCode>
                <c:ptCount val="20"/>
                <c:pt idx="0">
                  <c:v>11492.2</c:v>
                </c:pt>
                <c:pt idx="1">
                  <c:v>12111.9</c:v>
                </c:pt>
                <c:pt idx="2">
                  <c:v>12632.3</c:v>
                </c:pt>
                <c:pt idx="3">
                  <c:v>13110.5</c:v>
                </c:pt>
                <c:pt idx="4">
                  <c:v>13533.4</c:v>
                </c:pt>
                <c:pt idx="5">
                  <c:v>13563.8</c:v>
                </c:pt>
                <c:pt idx="6">
                  <c:v>14228.7</c:v>
                </c:pt>
                <c:pt idx="7">
                  <c:v>14126.5</c:v>
                </c:pt>
                <c:pt idx="8">
                  <c:v>14809.9</c:v>
                </c:pt>
                <c:pt idx="9">
                  <c:v>15377.8</c:v>
                </c:pt>
                <c:pt idx="10">
                  <c:v>15596.5</c:v>
                </c:pt>
                <c:pt idx="11">
                  <c:v>16065.5</c:v>
                </c:pt>
                <c:pt idx="12">
                  <c:v>17224.599999999999</c:v>
                </c:pt>
                <c:pt idx="13">
                  <c:v>18049.099999999999</c:v>
                </c:pt>
                <c:pt idx="14">
                  <c:v>18581.3</c:v>
                </c:pt>
                <c:pt idx="15">
                  <c:v>18857.599999999999</c:v>
                </c:pt>
                <c:pt idx="16">
                  <c:v>19193.7</c:v>
                </c:pt>
                <c:pt idx="17">
                  <c:v>19499.900000000001</c:v>
                </c:pt>
                <c:pt idx="18">
                  <c:v>19881.400000000001</c:v>
                </c:pt>
                <c:pt idx="19">
                  <c:v>20262.2</c:v>
                </c:pt>
              </c:numCache>
            </c:numRef>
          </c:val>
          <c:smooth val="0"/>
          <c:extLst>
            <c:ext xmlns:c16="http://schemas.microsoft.com/office/drawing/2014/chart" uri="{C3380CC4-5D6E-409C-BE32-E72D297353CC}">
              <c16:uniqueId val="{00000005-931A-421A-B970-C0EF44920C94}"/>
            </c:ext>
          </c:extLst>
        </c:ser>
        <c:dLbls>
          <c:showLegendKey val="0"/>
          <c:showVal val="0"/>
          <c:showCatName val="0"/>
          <c:showSerName val="0"/>
          <c:showPercent val="0"/>
          <c:showBubbleSize val="0"/>
        </c:dLbls>
        <c:smooth val="0"/>
        <c:axId val="653984000"/>
        <c:axId val="653985312"/>
      </c:lineChart>
      <c:catAx>
        <c:axId val="653984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3985312"/>
        <c:crosses val="autoZero"/>
        <c:auto val="1"/>
        <c:lblAlgn val="ctr"/>
        <c:lblOffset val="100"/>
        <c:noMultiLvlLbl val="0"/>
      </c:catAx>
      <c:valAx>
        <c:axId val="653985312"/>
        <c:scaling>
          <c:orientation val="minMax"/>
          <c:max val="160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53984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[Figure 3.2.updated.xlsx]Päivitetyt kuviot!Pivot-taulukko1</c:name>
    <c:fmtId val="-1"/>
  </c:pivotSource>
  <c:chart>
    <c:autoTitleDeleted val="1"/>
    <c:pivotFmts>
      <c:pivotFmt>
        <c:idx val="0"/>
        <c:spPr>
          <a:solidFill>
            <a:schemeClr val="accent1">
              <a:alpha val="70000"/>
            </a:schemeClr>
          </a:solidFill>
          <a:ln>
            <a:noFill/>
          </a:ln>
          <a:effectLst/>
        </c:spPr>
        <c:marker>
          <c:symbol val="none"/>
        </c:marker>
      </c:pivotFmt>
      <c:pivotFmt>
        <c:idx val="1"/>
        <c:spPr>
          <a:solidFill>
            <a:schemeClr val="accent1">
              <a:alpha val="70000"/>
            </a:schemeClr>
          </a:solidFill>
          <a:ln>
            <a:noFill/>
          </a:ln>
          <a:effectLst/>
        </c:spPr>
        <c:marker>
          <c:symbol val="none"/>
        </c:marker>
      </c:pivotFmt>
      <c:pivotFmt>
        <c:idx val="2"/>
        <c:spPr>
          <a:solidFill>
            <a:schemeClr val="accent1">
              <a:alpha val="70000"/>
            </a:schemeClr>
          </a:solidFill>
          <a:ln>
            <a:noFill/>
          </a:ln>
          <a:effectLst/>
        </c:spPr>
        <c:marker>
          <c:symbol val="none"/>
        </c:marker>
      </c:pivotFmt>
      <c:pivotFmt>
        <c:idx val="3"/>
        <c:spPr>
          <a:solidFill>
            <a:schemeClr val="accent1">
              <a:alpha val="70000"/>
            </a:schemeClr>
          </a:solidFill>
          <a:ln>
            <a:noFill/>
          </a:ln>
          <a:effectLst/>
        </c:spPr>
        <c:marker>
          <c:symbol val="none"/>
        </c:marker>
      </c:pivotFmt>
      <c:pivotFmt>
        <c:idx val="4"/>
        <c:spPr>
          <a:solidFill>
            <a:schemeClr val="accent1">
              <a:alpha val="70000"/>
            </a:schemeClr>
          </a:solidFill>
          <a:ln>
            <a:noFill/>
          </a:ln>
          <a:effectLst/>
        </c:spPr>
        <c:marker>
          <c:symbol val="none"/>
        </c:marker>
      </c:pivotFmt>
      <c:pivotFmt>
        <c:idx val="5"/>
        <c:spPr>
          <a:solidFill>
            <a:schemeClr val="accent1">
              <a:alpha val="70000"/>
            </a:schemeClr>
          </a:solidFill>
          <a:ln>
            <a:noFill/>
          </a:ln>
          <a:effectLst/>
        </c:spPr>
        <c:marker>
          <c:symbol val="none"/>
        </c:marker>
      </c:pivotFmt>
      <c:pivotFmt>
        <c:idx val="6"/>
        <c:spPr>
          <a:solidFill>
            <a:schemeClr val="accent1">
              <a:alpha val="70000"/>
            </a:schemeClr>
          </a:solidFill>
          <a:ln>
            <a:noFill/>
          </a:ln>
          <a:effectLst/>
        </c:spPr>
        <c:marker>
          <c:symbol val="none"/>
        </c:marker>
      </c:pivotFmt>
      <c:pivotFmt>
        <c:idx val="7"/>
        <c:spPr>
          <a:solidFill>
            <a:schemeClr val="accent1">
              <a:alpha val="70000"/>
            </a:schemeClr>
          </a:solidFill>
          <a:ln>
            <a:noFill/>
          </a:ln>
          <a:effectLst/>
        </c:spPr>
        <c:marker>
          <c:symbol val="none"/>
        </c:marker>
      </c:pivotFmt>
      <c:pivotFmt>
        <c:idx val="8"/>
        <c:spPr>
          <a:solidFill>
            <a:schemeClr val="accent1">
              <a:alpha val="70000"/>
            </a:schemeClr>
          </a:solidFill>
          <a:ln>
            <a:noFill/>
          </a:ln>
          <a:effectLst/>
        </c:spPr>
        <c:marker>
          <c:symbol val="none"/>
        </c:marker>
      </c:pivotFmt>
      <c:pivotFmt>
        <c:idx val="9"/>
        <c:spPr>
          <a:solidFill>
            <a:schemeClr val="accent1">
              <a:alpha val="70000"/>
            </a:schemeClr>
          </a:solidFill>
          <a:ln>
            <a:noFill/>
          </a:ln>
          <a:effectLst/>
        </c:spPr>
        <c:marker>
          <c:symbol val="none"/>
        </c:marker>
      </c:pivotFmt>
      <c:pivotFmt>
        <c:idx val="10"/>
        <c:spPr>
          <a:solidFill>
            <a:schemeClr val="accent1">
              <a:alpha val="70000"/>
            </a:schemeClr>
          </a:solidFill>
          <a:ln>
            <a:noFill/>
          </a:ln>
          <a:effectLst/>
        </c:spPr>
        <c:marker>
          <c:symbol val="none"/>
        </c:marker>
      </c:pivotFmt>
      <c:pivotFmt>
        <c:idx val="11"/>
        <c:spPr>
          <a:solidFill>
            <a:schemeClr val="accent1">
              <a:alpha val="70000"/>
            </a:schemeClr>
          </a:solidFill>
          <a:ln>
            <a:noFill/>
          </a:ln>
          <a:effectLst/>
        </c:spPr>
        <c:marker>
          <c:symbol val="none"/>
        </c:marker>
      </c:pivotFmt>
      <c:pivotFmt>
        <c:idx val="12"/>
        <c:spPr>
          <a:solidFill>
            <a:schemeClr val="accent1">
              <a:alpha val="70000"/>
            </a:schemeClr>
          </a:solidFill>
          <a:ln>
            <a:noFill/>
          </a:ln>
          <a:effectLst/>
        </c:spPr>
        <c:marker>
          <c:symbol val="none"/>
        </c:marker>
      </c:pivotFmt>
      <c:pivotFmt>
        <c:idx val="13"/>
        <c:spPr>
          <a:solidFill>
            <a:schemeClr val="accent1">
              <a:alpha val="70000"/>
            </a:schemeClr>
          </a:solidFill>
          <a:ln>
            <a:noFill/>
          </a:ln>
          <a:effectLst/>
        </c:spPr>
        <c:marker>
          <c:symbol val="none"/>
        </c:marker>
      </c:pivotFmt>
      <c:pivotFmt>
        <c:idx val="14"/>
        <c:spPr>
          <a:solidFill>
            <a:schemeClr val="accent1">
              <a:alpha val="70000"/>
            </a:schemeClr>
          </a:solidFill>
          <a:ln>
            <a:noFill/>
          </a:ln>
          <a:effectLst/>
        </c:spPr>
        <c:marker>
          <c:symbol val="none"/>
        </c:marker>
      </c:pivotFmt>
      <c:pivotFmt>
        <c:idx val="15"/>
        <c:spPr>
          <a:solidFill>
            <a:schemeClr val="accent1">
              <a:alpha val="70000"/>
            </a:schemeClr>
          </a:solidFill>
          <a:ln>
            <a:noFill/>
          </a:ln>
          <a:effectLst/>
        </c:spPr>
        <c:marker>
          <c:symbol val="none"/>
        </c:marker>
      </c:pivotFmt>
      <c:pivotFmt>
        <c:idx val="16"/>
        <c:spPr>
          <a:solidFill>
            <a:schemeClr val="accent1">
              <a:alpha val="70000"/>
            </a:schemeClr>
          </a:solidFill>
          <a:ln>
            <a:noFill/>
          </a:ln>
          <a:effectLst/>
        </c:spPr>
        <c:marker>
          <c:symbol val="none"/>
        </c:marker>
      </c:pivotFmt>
      <c:pivotFmt>
        <c:idx val="17"/>
        <c:spPr>
          <a:solidFill>
            <a:schemeClr val="accent1">
              <a:alpha val="70000"/>
            </a:schemeClr>
          </a:solidFill>
          <a:ln>
            <a:noFill/>
          </a:ln>
          <a:effectLst/>
        </c:spPr>
        <c:marker>
          <c:symbol val="none"/>
        </c:marker>
      </c:pivotFmt>
    </c:pivotFmts>
    <c:plotArea>
      <c:layout/>
      <c:barChart>
        <c:barDir val="bar"/>
        <c:grouping val="stacked"/>
        <c:varyColors val="0"/>
        <c:ser>
          <c:idx val="0"/>
          <c:order val="0"/>
          <c:tx>
            <c:strRef>
              <c:f>'Päivitetyt kuviot'!$G$3:$G$4</c:f>
              <c:strCache>
                <c:ptCount val="1"/>
                <c:pt idx="0">
                  <c:v>Betting</c:v>
                </c:pt>
              </c:strCache>
            </c:strRef>
          </c:tx>
          <c:spPr>
            <a:solidFill>
              <a:schemeClr val="accent1">
                <a:alpha val="70000"/>
              </a:schemeClr>
            </a:solidFill>
            <a:ln>
              <a:noFill/>
            </a:ln>
            <a:effectLst/>
          </c:spPr>
          <c:invertIfNegative val="0"/>
          <c:cat>
            <c:strRef>
              <c:f>'Päivitetyt kuviot'!$F$5:$F$22</c:f>
              <c:strCache>
                <c:ptCount val="17"/>
                <c:pt idx="0">
                  <c:v>Germany</c:v>
                </c:pt>
                <c:pt idx="1">
                  <c:v>France</c:v>
                </c:pt>
                <c:pt idx="2">
                  <c:v>Switzerland</c:v>
                </c:pt>
                <c:pt idx="3">
                  <c:v>Cyprus</c:v>
                </c:pt>
                <c:pt idx="4">
                  <c:v>Denmark</c:v>
                </c:pt>
                <c:pt idx="5">
                  <c:v>Sweden</c:v>
                </c:pt>
                <c:pt idx="6">
                  <c:v>Malta</c:v>
                </c:pt>
                <c:pt idx="7">
                  <c:v>Norway</c:v>
                </c:pt>
                <c:pt idx="8">
                  <c:v>Britain</c:v>
                </c:pt>
                <c:pt idx="9">
                  <c:v>Italy</c:v>
                </c:pt>
                <c:pt idx="10">
                  <c:v>Canada</c:v>
                </c:pt>
                <c:pt idx="11">
                  <c:v>USA</c:v>
                </c:pt>
                <c:pt idx="12">
                  <c:v>New Zealand</c:v>
                </c:pt>
                <c:pt idx="13">
                  <c:v>Finland</c:v>
                </c:pt>
                <c:pt idx="14">
                  <c:v>Ireland</c:v>
                </c:pt>
                <c:pt idx="15">
                  <c:v>Australia</c:v>
                </c:pt>
                <c:pt idx="16">
                  <c:v>Singapore</c:v>
                </c:pt>
              </c:strCache>
            </c:strRef>
          </c:cat>
          <c:val>
            <c:numRef>
              <c:f>'Päivitetyt kuviot'!$G$5:$G$22</c:f>
              <c:numCache>
                <c:formatCode>General</c:formatCode>
                <c:ptCount val="17"/>
                <c:pt idx="0">
                  <c:v>1.34</c:v>
                </c:pt>
                <c:pt idx="1">
                  <c:v>42.08</c:v>
                </c:pt>
                <c:pt idx="2">
                  <c:v>7.63</c:v>
                </c:pt>
                <c:pt idx="3">
                  <c:v>28.33</c:v>
                </c:pt>
                <c:pt idx="4">
                  <c:v>24.3</c:v>
                </c:pt>
                <c:pt idx="5">
                  <c:v>33.49</c:v>
                </c:pt>
                <c:pt idx="6">
                  <c:v>9.67</c:v>
                </c:pt>
                <c:pt idx="7">
                  <c:v>30.38</c:v>
                </c:pt>
                <c:pt idx="8">
                  <c:v>22.07</c:v>
                </c:pt>
                <c:pt idx="9">
                  <c:v>22.07</c:v>
                </c:pt>
                <c:pt idx="10">
                  <c:v>11.8</c:v>
                </c:pt>
                <c:pt idx="11">
                  <c:v>7.61</c:v>
                </c:pt>
                <c:pt idx="12">
                  <c:v>27.42</c:v>
                </c:pt>
                <c:pt idx="13">
                  <c:v>19.41</c:v>
                </c:pt>
                <c:pt idx="14">
                  <c:v>106</c:v>
                </c:pt>
                <c:pt idx="15">
                  <c:v>84.39</c:v>
                </c:pt>
                <c:pt idx="16">
                  <c:v>43</c:v>
                </c:pt>
              </c:numCache>
            </c:numRef>
          </c:val>
          <c:extLst>
            <c:ext xmlns:c16="http://schemas.microsoft.com/office/drawing/2014/chart" uri="{C3380CC4-5D6E-409C-BE32-E72D297353CC}">
              <c16:uniqueId val="{00000000-93F6-4118-8128-9903C78B0F2A}"/>
            </c:ext>
          </c:extLst>
        </c:ser>
        <c:ser>
          <c:idx val="1"/>
          <c:order val="1"/>
          <c:tx>
            <c:strRef>
              <c:f>'Päivitetyt kuviot'!$H$3:$H$4</c:f>
              <c:strCache>
                <c:ptCount val="1"/>
                <c:pt idx="0">
                  <c:v>Bingo</c:v>
                </c:pt>
              </c:strCache>
            </c:strRef>
          </c:tx>
          <c:spPr>
            <a:solidFill>
              <a:schemeClr val="accent2">
                <a:alpha val="70000"/>
              </a:schemeClr>
            </a:solidFill>
            <a:ln>
              <a:noFill/>
            </a:ln>
            <a:effectLst/>
          </c:spPr>
          <c:invertIfNegative val="0"/>
          <c:cat>
            <c:strRef>
              <c:f>'Päivitetyt kuviot'!$F$5:$F$22</c:f>
              <c:strCache>
                <c:ptCount val="17"/>
                <c:pt idx="0">
                  <c:v>Germany</c:v>
                </c:pt>
                <c:pt idx="1">
                  <c:v>France</c:v>
                </c:pt>
                <c:pt idx="2">
                  <c:v>Switzerland</c:v>
                </c:pt>
                <c:pt idx="3">
                  <c:v>Cyprus</c:v>
                </c:pt>
                <c:pt idx="4">
                  <c:v>Denmark</c:v>
                </c:pt>
                <c:pt idx="5">
                  <c:v>Sweden</c:v>
                </c:pt>
                <c:pt idx="6">
                  <c:v>Malta</c:v>
                </c:pt>
                <c:pt idx="7">
                  <c:v>Norway</c:v>
                </c:pt>
                <c:pt idx="8">
                  <c:v>Britain</c:v>
                </c:pt>
                <c:pt idx="9">
                  <c:v>Italy</c:v>
                </c:pt>
                <c:pt idx="10">
                  <c:v>Canada</c:v>
                </c:pt>
                <c:pt idx="11">
                  <c:v>USA</c:v>
                </c:pt>
                <c:pt idx="12">
                  <c:v>New Zealand</c:v>
                </c:pt>
                <c:pt idx="13">
                  <c:v>Finland</c:v>
                </c:pt>
                <c:pt idx="14">
                  <c:v>Ireland</c:v>
                </c:pt>
                <c:pt idx="15">
                  <c:v>Australia</c:v>
                </c:pt>
                <c:pt idx="16">
                  <c:v>Singapore</c:v>
                </c:pt>
              </c:strCache>
            </c:strRef>
          </c:cat>
          <c:val>
            <c:numRef>
              <c:f>'Päivitetyt kuviot'!$H$5:$H$22</c:f>
              <c:numCache>
                <c:formatCode>General</c:formatCode>
                <c:ptCount val="17"/>
                <c:pt idx="0">
                  <c:v>0</c:v>
                </c:pt>
                <c:pt idx="1">
                  <c:v>0</c:v>
                </c:pt>
                <c:pt idx="2">
                  <c:v>0</c:v>
                </c:pt>
                <c:pt idx="3">
                  <c:v>0</c:v>
                </c:pt>
                <c:pt idx="4">
                  <c:v>5.61</c:v>
                </c:pt>
                <c:pt idx="5">
                  <c:v>2.74</c:v>
                </c:pt>
                <c:pt idx="6">
                  <c:v>8.33</c:v>
                </c:pt>
                <c:pt idx="7">
                  <c:v>23.85</c:v>
                </c:pt>
                <c:pt idx="8">
                  <c:v>8.35</c:v>
                </c:pt>
                <c:pt idx="9">
                  <c:v>8.35</c:v>
                </c:pt>
                <c:pt idx="10">
                  <c:v>23.3</c:v>
                </c:pt>
                <c:pt idx="11">
                  <c:v>15.96</c:v>
                </c:pt>
                <c:pt idx="12">
                  <c:v>0</c:v>
                </c:pt>
                <c:pt idx="13">
                  <c:v>0</c:v>
                </c:pt>
                <c:pt idx="14">
                  <c:v>9.19</c:v>
                </c:pt>
                <c:pt idx="15">
                  <c:v>13.89</c:v>
                </c:pt>
                <c:pt idx="16">
                  <c:v>0.06</c:v>
                </c:pt>
              </c:numCache>
            </c:numRef>
          </c:val>
          <c:extLst>
            <c:ext xmlns:c16="http://schemas.microsoft.com/office/drawing/2014/chart" uri="{C3380CC4-5D6E-409C-BE32-E72D297353CC}">
              <c16:uniqueId val="{00000001-93F6-4118-8128-9903C78B0F2A}"/>
            </c:ext>
          </c:extLst>
        </c:ser>
        <c:ser>
          <c:idx val="2"/>
          <c:order val="2"/>
          <c:tx>
            <c:strRef>
              <c:f>'Päivitetyt kuviot'!$I$3:$I$4</c:f>
              <c:strCache>
                <c:ptCount val="1"/>
                <c:pt idx="0">
                  <c:v>Casino</c:v>
                </c:pt>
              </c:strCache>
            </c:strRef>
          </c:tx>
          <c:spPr>
            <a:solidFill>
              <a:schemeClr val="accent3">
                <a:alpha val="70000"/>
              </a:schemeClr>
            </a:solidFill>
            <a:ln>
              <a:noFill/>
            </a:ln>
            <a:effectLst/>
          </c:spPr>
          <c:invertIfNegative val="0"/>
          <c:cat>
            <c:strRef>
              <c:f>'Päivitetyt kuviot'!$F$5:$F$22</c:f>
              <c:strCache>
                <c:ptCount val="17"/>
                <c:pt idx="0">
                  <c:v>Germany</c:v>
                </c:pt>
                <c:pt idx="1">
                  <c:v>France</c:v>
                </c:pt>
                <c:pt idx="2">
                  <c:v>Switzerland</c:v>
                </c:pt>
                <c:pt idx="3">
                  <c:v>Cyprus</c:v>
                </c:pt>
                <c:pt idx="4">
                  <c:v>Denmark</c:v>
                </c:pt>
                <c:pt idx="5">
                  <c:v>Sweden</c:v>
                </c:pt>
                <c:pt idx="6">
                  <c:v>Malta</c:v>
                </c:pt>
                <c:pt idx="7">
                  <c:v>Norway</c:v>
                </c:pt>
                <c:pt idx="8">
                  <c:v>Britain</c:v>
                </c:pt>
                <c:pt idx="9">
                  <c:v>Italy</c:v>
                </c:pt>
                <c:pt idx="10">
                  <c:v>Canada</c:v>
                </c:pt>
                <c:pt idx="11">
                  <c:v>USA</c:v>
                </c:pt>
                <c:pt idx="12">
                  <c:v>New Zealand</c:v>
                </c:pt>
                <c:pt idx="13">
                  <c:v>Finland</c:v>
                </c:pt>
                <c:pt idx="14">
                  <c:v>Ireland</c:v>
                </c:pt>
                <c:pt idx="15">
                  <c:v>Australia</c:v>
                </c:pt>
                <c:pt idx="16">
                  <c:v>Singapore</c:v>
                </c:pt>
              </c:strCache>
            </c:strRef>
          </c:cat>
          <c:val>
            <c:numRef>
              <c:f>'Päivitetyt kuviot'!$I$5:$I$22</c:f>
              <c:numCache>
                <c:formatCode>General</c:formatCode>
                <c:ptCount val="17"/>
                <c:pt idx="0">
                  <c:v>8.3000000000000007</c:v>
                </c:pt>
                <c:pt idx="1">
                  <c:v>42.6</c:v>
                </c:pt>
                <c:pt idx="2">
                  <c:v>86.69</c:v>
                </c:pt>
                <c:pt idx="3">
                  <c:v>10.17</c:v>
                </c:pt>
                <c:pt idx="4">
                  <c:v>11.02</c:v>
                </c:pt>
                <c:pt idx="5">
                  <c:v>16.010000000000002</c:v>
                </c:pt>
                <c:pt idx="6">
                  <c:v>155</c:v>
                </c:pt>
                <c:pt idx="7">
                  <c:v>0</c:v>
                </c:pt>
                <c:pt idx="8">
                  <c:v>5.55</c:v>
                </c:pt>
                <c:pt idx="9">
                  <c:v>5.55</c:v>
                </c:pt>
                <c:pt idx="10">
                  <c:v>129.25</c:v>
                </c:pt>
                <c:pt idx="11">
                  <c:v>238.64</c:v>
                </c:pt>
                <c:pt idx="12">
                  <c:v>93.97</c:v>
                </c:pt>
                <c:pt idx="13">
                  <c:v>10.59</c:v>
                </c:pt>
                <c:pt idx="14">
                  <c:v>9.23</c:v>
                </c:pt>
                <c:pt idx="15">
                  <c:v>186.07</c:v>
                </c:pt>
                <c:pt idx="16">
                  <c:v>621.22</c:v>
                </c:pt>
              </c:numCache>
            </c:numRef>
          </c:val>
          <c:extLst>
            <c:ext xmlns:c16="http://schemas.microsoft.com/office/drawing/2014/chart" uri="{C3380CC4-5D6E-409C-BE32-E72D297353CC}">
              <c16:uniqueId val="{00000002-93F6-4118-8128-9903C78B0F2A}"/>
            </c:ext>
          </c:extLst>
        </c:ser>
        <c:ser>
          <c:idx val="3"/>
          <c:order val="3"/>
          <c:tx>
            <c:strRef>
              <c:f>'Päivitetyt kuviot'!$J$3:$J$4</c:f>
              <c:strCache>
                <c:ptCount val="1"/>
                <c:pt idx="0">
                  <c:v>Gaming machines</c:v>
                </c:pt>
              </c:strCache>
            </c:strRef>
          </c:tx>
          <c:spPr>
            <a:solidFill>
              <a:schemeClr val="accent4">
                <a:alpha val="70000"/>
              </a:schemeClr>
            </a:solidFill>
            <a:ln>
              <a:noFill/>
            </a:ln>
            <a:effectLst/>
          </c:spPr>
          <c:invertIfNegative val="0"/>
          <c:cat>
            <c:strRef>
              <c:f>'Päivitetyt kuviot'!$F$5:$F$22</c:f>
              <c:strCache>
                <c:ptCount val="17"/>
                <c:pt idx="0">
                  <c:v>Germany</c:v>
                </c:pt>
                <c:pt idx="1">
                  <c:v>France</c:v>
                </c:pt>
                <c:pt idx="2">
                  <c:v>Switzerland</c:v>
                </c:pt>
                <c:pt idx="3">
                  <c:v>Cyprus</c:v>
                </c:pt>
                <c:pt idx="4">
                  <c:v>Denmark</c:v>
                </c:pt>
                <c:pt idx="5">
                  <c:v>Sweden</c:v>
                </c:pt>
                <c:pt idx="6">
                  <c:v>Malta</c:v>
                </c:pt>
                <c:pt idx="7">
                  <c:v>Norway</c:v>
                </c:pt>
                <c:pt idx="8">
                  <c:v>Britain</c:v>
                </c:pt>
                <c:pt idx="9">
                  <c:v>Italy</c:v>
                </c:pt>
                <c:pt idx="10">
                  <c:v>Canada</c:v>
                </c:pt>
                <c:pt idx="11">
                  <c:v>USA</c:v>
                </c:pt>
                <c:pt idx="12">
                  <c:v>New Zealand</c:v>
                </c:pt>
                <c:pt idx="13">
                  <c:v>Finland</c:v>
                </c:pt>
                <c:pt idx="14">
                  <c:v>Ireland</c:v>
                </c:pt>
                <c:pt idx="15">
                  <c:v>Australia</c:v>
                </c:pt>
                <c:pt idx="16">
                  <c:v>Singapore</c:v>
                </c:pt>
              </c:strCache>
            </c:strRef>
          </c:cat>
          <c:val>
            <c:numRef>
              <c:f>'Päivitetyt kuviot'!$J$5:$J$22</c:f>
              <c:numCache>
                <c:formatCode>General</c:formatCode>
                <c:ptCount val="17"/>
                <c:pt idx="0">
                  <c:v>92.03</c:v>
                </c:pt>
                <c:pt idx="1">
                  <c:v>0</c:v>
                </c:pt>
                <c:pt idx="2">
                  <c:v>11.43</c:v>
                </c:pt>
                <c:pt idx="3">
                  <c:v>0</c:v>
                </c:pt>
                <c:pt idx="4">
                  <c:v>43.63</c:v>
                </c:pt>
                <c:pt idx="5">
                  <c:v>13.89</c:v>
                </c:pt>
                <c:pt idx="6">
                  <c:v>28.67</c:v>
                </c:pt>
                <c:pt idx="7">
                  <c:v>20.53</c:v>
                </c:pt>
                <c:pt idx="8">
                  <c:v>202.66</c:v>
                </c:pt>
                <c:pt idx="9">
                  <c:v>202.66</c:v>
                </c:pt>
                <c:pt idx="10">
                  <c:v>105.41</c:v>
                </c:pt>
                <c:pt idx="11">
                  <c:v>35.409999999999997</c:v>
                </c:pt>
                <c:pt idx="12">
                  <c:v>142.86000000000001</c:v>
                </c:pt>
                <c:pt idx="13">
                  <c:v>158.33000000000001</c:v>
                </c:pt>
                <c:pt idx="14">
                  <c:v>67.599999999999994</c:v>
                </c:pt>
                <c:pt idx="15">
                  <c:v>432.09</c:v>
                </c:pt>
                <c:pt idx="16">
                  <c:v>117.43</c:v>
                </c:pt>
              </c:numCache>
            </c:numRef>
          </c:val>
          <c:extLst>
            <c:ext xmlns:c16="http://schemas.microsoft.com/office/drawing/2014/chart" uri="{C3380CC4-5D6E-409C-BE32-E72D297353CC}">
              <c16:uniqueId val="{00000003-93F6-4118-8128-9903C78B0F2A}"/>
            </c:ext>
          </c:extLst>
        </c:ser>
        <c:ser>
          <c:idx val="4"/>
          <c:order val="4"/>
          <c:tx>
            <c:strRef>
              <c:f>'Päivitetyt kuviot'!$K$3:$K$4</c:f>
              <c:strCache>
                <c:ptCount val="1"/>
                <c:pt idx="0">
                  <c:v>Lotteries</c:v>
                </c:pt>
              </c:strCache>
            </c:strRef>
          </c:tx>
          <c:spPr>
            <a:solidFill>
              <a:schemeClr val="accent5">
                <a:alpha val="70000"/>
              </a:schemeClr>
            </a:solidFill>
            <a:ln>
              <a:noFill/>
            </a:ln>
            <a:effectLst/>
          </c:spPr>
          <c:invertIfNegative val="0"/>
          <c:cat>
            <c:strRef>
              <c:f>'Päivitetyt kuviot'!$F$5:$F$22</c:f>
              <c:strCache>
                <c:ptCount val="17"/>
                <c:pt idx="0">
                  <c:v>Germany</c:v>
                </c:pt>
                <c:pt idx="1">
                  <c:v>France</c:v>
                </c:pt>
                <c:pt idx="2">
                  <c:v>Switzerland</c:v>
                </c:pt>
                <c:pt idx="3">
                  <c:v>Cyprus</c:v>
                </c:pt>
                <c:pt idx="4">
                  <c:v>Denmark</c:v>
                </c:pt>
                <c:pt idx="5">
                  <c:v>Sweden</c:v>
                </c:pt>
                <c:pt idx="6">
                  <c:v>Malta</c:v>
                </c:pt>
                <c:pt idx="7">
                  <c:v>Norway</c:v>
                </c:pt>
                <c:pt idx="8">
                  <c:v>Britain</c:v>
                </c:pt>
                <c:pt idx="9">
                  <c:v>Italy</c:v>
                </c:pt>
                <c:pt idx="10">
                  <c:v>Canada</c:v>
                </c:pt>
                <c:pt idx="11">
                  <c:v>USA</c:v>
                </c:pt>
                <c:pt idx="12">
                  <c:v>New Zealand</c:v>
                </c:pt>
                <c:pt idx="13">
                  <c:v>Finland</c:v>
                </c:pt>
                <c:pt idx="14">
                  <c:v>Ireland</c:v>
                </c:pt>
                <c:pt idx="15">
                  <c:v>Australia</c:v>
                </c:pt>
                <c:pt idx="16">
                  <c:v>Singapore</c:v>
                </c:pt>
              </c:strCache>
            </c:strRef>
          </c:cat>
          <c:val>
            <c:numRef>
              <c:f>'Päivitetyt kuviot'!$K$5:$K$22</c:f>
              <c:numCache>
                <c:formatCode>General</c:formatCode>
                <c:ptCount val="17"/>
                <c:pt idx="0">
                  <c:v>58.02</c:v>
                </c:pt>
                <c:pt idx="1">
                  <c:v>79.09</c:v>
                </c:pt>
                <c:pt idx="2">
                  <c:v>106.22</c:v>
                </c:pt>
                <c:pt idx="3">
                  <c:v>139.66999999999999</c:v>
                </c:pt>
                <c:pt idx="4">
                  <c:v>60.78</c:v>
                </c:pt>
                <c:pt idx="5">
                  <c:v>83.9</c:v>
                </c:pt>
                <c:pt idx="6">
                  <c:v>120.67</c:v>
                </c:pt>
                <c:pt idx="7">
                  <c:v>129.19999999999999</c:v>
                </c:pt>
                <c:pt idx="8">
                  <c:v>120.44</c:v>
                </c:pt>
                <c:pt idx="9">
                  <c:v>120.44</c:v>
                </c:pt>
                <c:pt idx="10">
                  <c:v>83</c:v>
                </c:pt>
                <c:pt idx="11">
                  <c:v>98.99</c:v>
                </c:pt>
                <c:pt idx="12">
                  <c:v>77.78</c:v>
                </c:pt>
                <c:pt idx="13">
                  <c:v>73.72</c:v>
                </c:pt>
                <c:pt idx="14">
                  <c:v>73.63</c:v>
                </c:pt>
                <c:pt idx="15">
                  <c:v>65.44</c:v>
                </c:pt>
                <c:pt idx="16">
                  <c:v>245.85</c:v>
                </c:pt>
              </c:numCache>
            </c:numRef>
          </c:val>
          <c:extLst>
            <c:ext xmlns:c16="http://schemas.microsoft.com/office/drawing/2014/chart" uri="{C3380CC4-5D6E-409C-BE32-E72D297353CC}">
              <c16:uniqueId val="{00000004-93F6-4118-8128-9903C78B0F2A}"/>
            </c:ext>
          </c:extLst>
        </c:ser>
        <c:ser>
          <c:idx val="5"/>
          <c:order val="5"/>
          <c:tx>
            <c:strRef>
              <c:f>'Päivitetyt kuviot'!$L$3:$L$4</c:f>
              <c:strCache>
                <c:ptCount val="1"/>
                <c:pt idx="0">
                  <c:v>Online</c:v>
                </c:pt>
              </c:strCache>
            </c:strRef>
          </c:tx>
          <c:spPr>
            <a:solidFill>
              <a:schemeClr val="accent6">
                <a:alpha val="70000"/>
              </a:schemeClr>
            </a:solidFill>
            <a:ln>
              <a:noFill/>
            </a:ln>
            <a:effectLst/>
          </c:spPr>
          <c:invertIfNegative val="0"/>
          <c:cat>
            <c:strRef>
              <c:f>'Päivitetyt kuviot'!$F$5:$F$22</c:f>
              <c:strCache>
                <c:ptCount val="17"/>
                <c:pt idx="0">
                  <c:v>Germany</c:v>
                </c:pt>
                <c:pt idx="1">
                  <c:v>France</c:v>
                </c:pt>
                <c:pt idx="2">
                  <c:v>Switzerland</c:v>
                </c:pt>
                <c:pt idx="3">
                  <c:v>Cyprus</c:v>
                </c:pt>
                <c:pt idx="4">
                  <c:v>Denmark</c:v>
                </c:pt>
                <c:pt idx="5">
                  <c:v>Sweden</c:v>
                </c:pt>
                <c:pt idx="6">
                  <c:v>Malta</c:v>
                </c:pt>
                <c:pt idx="7">
                  <c:v>Norway</c:v>
                </c:pt>
                <c:pt idx="8">
                  <c:v>Britain</c:v>
                </c:pt>
                <c:pt idx="9">
                  <c:v>Italy</c:v>
                </c:pt>
                <c:pt idx="10">
                  <c:v>Canada</c:v>
                </c:pt>
                <c:pt idx="11">
                  <c:v>USA</c:v>
                </c:pt>
                <c:pt idx="12">
                  <c:v>New Zealand</c:v>
                </c:pt>
                <c:pt idx="13">
                  <c:v>Finland</c:v>
                </c:pt>
                <c:pt idx="14">
                  <c:v>Ireland</c:v>
                </c:pt>
                <c:pt idx="15">
                  <c:v>Australia</c:v>
                </c:pt>
                <c:pt idx="16">
                  <c:v>Singapore</c:v>
                </c:pt>
              </c:strCache>
            </c:strRef>
          </c:cat>
          <c:val>
            <c:numRef>
              <c:f>'Päivitetyt kuviot'!$L$5:$L$22</c:f>
              <c:numCache>
                <c:formatCode>General</c:formatCode>
                <c:ptCount val="17"/>
                <c:pt idx="0">
                  <c:v>30.79</c:v>
                </c:pt>
                <c:pt idx="1">
                  <c:v>28.81</c:v>
                </c:pt>
                <c:pt idx="2">
                  <c:v>27.59</c:v>
                </c:pt>
                <c:pt idx="3">
                  <c:v>78.83</c:v>
                </c:pt>
                <c:pt idx="4">
                  <c:v>134.57</c:v>
                </c:pt>
                <c:pt idx="5">
                  <c:v>130.16</c:v>
                </c:pt>
                <c:pt idx="6">
                  <c:v>31.33</c:v>
                </c:pt>
                <c:pt idx="7">
                  <c:v>169.08</c:v>
                </c:pt>
                <c:pt idx="8">
                  <c:v>28.61</c:v>
                </c:pt>
                <c:pt idx="9">
                  <c:v>28.61</c:v>
                </c:pt>
                <c:pt idx="10">
                  <c:v>35.770000000000003</c:v>
                </c:pt>
                <c:pt idx="11">
                  <c:v>10.57</c:v>
                </c:pt>
                <c:pt idx="12">
                  <c:v>69.64</c:v>
                </c:pt>
                <c:pt idx="13">
                  <c:v>175.2</c:v>
                </c:pt>
                <c:pt idx="14">
                  <c:v>216.86</c:v>
                </c:pt>
                <c:pt idx="15">
                  <c:v>121.56</c:v>
                </c:pt>
                <c:pt idx="16">
                  <c:v>51</c:v>
                </c:pt>
              </c:numCache>
            </c:numRef>
          </c:val>
          <c:extLst>
            <c:ext xmlns:c16="http://schemas.microsoft.com/office/drawing/2014/chart" uri="{C3380CC4-5D6E-409C-BE32-E72D297353CC}">
              <c16:uniqueId val="{00000005-93F6-4118-8128-9903C78B0F2A}"/>
            </c:ext>
          </c:extLst>
        </c:ser>
        <c:dLbls>
          <c:showLegendKey val="0"/>
          <c:showVal val="0"/>
          <c:showCatName val="0"/>
          <c:showSerName val="0"/>
          <c:showPercent val="0"/>
          <c:showBubbleSize val="0"/>
        </c:dLbls>
        <c:gapWidth val="50"/>
        <c:overlap val="100"/>
        <c:axId val="649615384"/>
        <c:axId val="649615712"/>
      </c:barChart>
      <c:catAx>
        <c:axId val="649615384"/>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615712"/>
        <c:crosses val="autoZero"/>
        <c:auto val="1"/>
        <c:lblAlgn val="ctr"/>
        <c:lblOffset val="100"/>
        <c:noMultiLvlLbl val="0"/>
      </c:catAx>
      <c:valAx>
        <c:axId val="64961571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6496153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extLst>
    <c:ext xmlns:c14="http://schemas.microsoft.com/office/drawing/2007/8/2/chart" uri="{781A3756-C4B2-4CAC-9D66-4F8BD8637D16}">
      <c14:pivotOptions>
        <c14:dropZoneFilter val="1"/>
        <c14:dropZoneCategories val="1"/>
        <c14:dropZoneData val="1"/>
        <c14:dropZoneSeries val="1"/>
      </c14:pivotOptions>
    </c:ext>
    <c:ext xmlns:c16="http://schemas.microsoft.com/office/drawing/2014/chart" uri="{E28EC0CA-F0BB-4C9C-879D-F8772B89E7AC}">
      <c16:pivotOptions16>
        <c16:showExpandCollapseFieldButtons val="1"/>
      </c16:pivotOptions16>
    </c:ext>
  </c:extLst>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326424870466321E-2"/>
          <c:y val="4.7928808857069592E-2"/>
          <c:w val="0.90849737532808394"/>
          <c:h val="0.77239313779278562"/>
        </c:manualLayout>
      </c:layout>
      <c:barChart>
        <c:barDir val="col"/>
        <c:grouping val="stacked"/>
        <c:varyColors val="0"/>
        <c:ser>
          <c:idx val="0"/>
          <c:order val="0"/>
          <c:tx>
            <c:strRef>
              <c:f>'Ark1'!$B$1</c:f>
              <c:strCache>
                <c:ptCount val="1"/>
                <c:pt idx="0">
                  <c:v>All other games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'Ark1'!$A$2:$A$9</c:f>
              <c:strCache>
                <c:ptCount val="8"/>
                <c:pt idx="0">
                  <c:v>1st half 2006</c:v>
                </c:pt>
                <c:pt idx="1">
                  <c:v>2nd half 2006</c:v>
                </c:pt>
                <c:pt idx="2">
                  <c:v>1st half 2007</c:v>
                </c:pt>
                <c:pt idx="3">
                  <c:v>2nd half 2007</c:v>
                </c:pt>
                <c:pt idx="4">
                  <c:v>Half 2008</c:v>
                </c:pt>
                <c:pt idx="5">
                  <c:v>Half 2009</c:v>
                </c:pt>
                <c:pt idx="6">
                  <c:v>Half 2010</c:v>
                </c:pt>
                <c:pt idx="7">
                  <c:v>Half 2011</c:v>
                </c:pt>
              </c:strCache>
            </c:strRef>
          </c:cat>
          <c:val>
            <c:numRef>
              <c:f>'Ark1'!$B$2:$B$9</c:f>
              <c:numCache>
                <c:formatCode>General</c:formatCode>
                <c:ptCount val="8"/>
                <c:pt idx="0">
                  <c:v>117</c:v>
                </c:pt>
                <c:pt idx="1">
                  <c:v>143</c:v>
                </c:pt>
                <c:pt idx="2">
                  <c:v>167</c:v>
                </c:pt>
                <c:pt idx="3">
                  <c:v>236</c:v>
                </c:pt>
                <c:pt idx="4">
                  <c:v>230</c:v>
                </c:pt>
                <c:pt idx="5">
                  <c:v>241</c:v>
                </c:pt>
                <c:pt idx="6">
                  <c:v>264</c:v>
                </c:pt>
                <c:pt idx="7">
                  <c:v>264</c:v>
                </c:pt>
              </c:numCache>
            </c:numRef>
          </c:val>
          <c:extLst>
            <c:ext xmlns:c16="http://schemas.microsoft.com/office/drawing/2014/chart" uri="{C3380CC4-5D6E-409C-BE32-E72D297353CC}">
              <c16:uniqueId val="{00000000-B3C4-468A-8CBE-03362BECBDDA}"/>
            </c:ext>
          </c:extLst>
        </c:ser>
        <c:ser>
          <c:idx val="1"/>
          <c:order val="1"/>
          <c:tx>
            <c:strRef>
              <c:f>'Ark1'!$C$1</c:f>
              <c:strCache>
                <c:ptCount val="1"/>
                <c:pt idx="0">
                  <c:v>EGMs</c:v>
                </c:pt>
              </c:strCache>
            </c:strRef>
          </c:tx>
          <c:spPr>
            <a:solidFill>
              <a:srgbClr val="EF5F0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'Ark1'!$A$2:$A$9</c:f>
              <c:strCache>
                <c:ptCount val="8"/>
                <c:pt idx="0">
                  <c:v>1st half 2006</c:v>
                </c:pt>
                <c:pt idx="1">
                  <c:v>2nd half 2006</c:v>
                </c:pt>
                <c:pt idx="2">
                  <c:v>1st half 2007</c:v>
                </c:pt>
                <c:pt idx="3">
                  <c:v>2nd half 2007</c:v>
                </c:pt>
                <c:pt idx="4">
                  <c:v>Half 2008</c:v>
                </c:pt>
                <c:pt idx="5">
                  <c:v>Half 2009</c:v>
                </c:pt>
                <c:pt idx="6">
                  <c:v>Half 2010</c:v>
                </c:pt>
                <c:pt idx="7">
                  <c:v>Half 2011</c:v>
                </c:pt>
              </c:strCache>
            </c:strRef>
          </c:cat>
          <c:val>
            <c:numRef>
              <c:f>'Ark1'!$C$2:$C$9</c:f>
              <c:numCache>
                <c:formatCode>General</c:formatCode>
                <c:ptCount val="8"/>
                <c:pt idx="0">
                  <c:v>711</c:v>
                </c:pt>
                <c:pt idx="1">
                  <c:v>270</c:v>
                </c:pt>
                <c:pt idx="2">
                  <c:v>253</c:v>
                </c:pt>
                <c:pt idx="3">
                  <c:v>14</c:v>
                </c:pt>
                <c:pt idx="4">
                  <c:v>6</c:v>
                </c:pt>
                <c:pt idx="5">
                  <c:v>3</c:v>
                </c:pt>
                <c:pt idx="6">
                  <c:v>6</c:v>
                </c:pt>
                <c:pt idx="7">
                  <c:v>13</c:v>
                </c:pt>
              </c:numCache>
            </c:numRef>
          </c:val>
          <c:extLst>
            <c:ext xmlns:c16="http://schemas.microsoft.com/office/drawing/2014/chart" uri="{C3380CC4-5D6E-409C-BE32-E72D297353CC}">
              <c16:uniqueId val="{00000001-B3C4-468A-8CBE-03362BECBDDA}"/>
            </c:ext>
          </c:extLst>
        </c:ser>
        <c:dLbls>
          <c:dLblPos val="ctr"/>
          <c:showLegendKey val="0"/>
          <c:showVal val="1"/>
          <c:showCatName val="0"/>
          <c:showSerName val="0"/>
          <c:showPercent val="0"/>
          <c:showBubbleSize val="0"/>
        </c:dLbls>
        <c:gapWidth val="150"/>
        <c:overlap val="100"/>
        <c:axId val="173309256"/>
        <c:axId val="174026376"/>
      </c:barChart>
      <c:catAx>
        <c:axId val="1733092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174026376"/>
        <c:crosses val="autoZero"/>
        <c:auto val="1"/>
        <c:lblAlgn val="ctr"/>
        <c:lblOffset val="100"/>
        <c:noMultiLvlLbl val="0"/>
      </c:catAx>
      <c:valAx>
        <c:axId val="174026376"/>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crossAx val="173309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E1DCC2-FCF4-4542-BC9E-668B2B50371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FA9F8BFD-C5BA-4CC4-AB77-037ACAB7E219}">
      <dgm:prSet phldrT="[Text]"/>
      <dgm:spPr/>
      <dgm:t>
        <a:bodyPr/>
        <a:lstStyle/>
        <a:p>
          <a:r>
            <a:rPr lang="fi-FI" dirty="0" err="1" smtClean="0"/>
            <a:t>Gambling</a:t>
          </a:r>
          <a:endParaRPr lang="en-GB" dirty="0"/>
        </a:p>
      </dgm:t>
    </dgm:pt>
    <dgm:pt modelId="{CA0188E7-0381-456D-B645-604ACF11C5C8}" type="parTrans" cxnId="{DEBDF08C-C435-4194-9EEF-C6C055CAA985}">
      <dgm:prSet/>
      <dgm:spPr/>
      <dgm:t>
        <a:bodyPr/>
        <a:lstStyle/>
        <a:p>
          <a:endParaRPr lang="en-GB"/>
        </a:p>
      </dgm:t>
    </dgm:pt>
    <dgm:pt modelId="{9CFF638D-8E17-4FE5-908D-44C01C629804}" type="sibTrans" cxnId="{DEBDF08C-C435-4194-9EEF-C6C055CAA985}">
      <dgm:prSet/>
      <dgm:spPr/>
      <dgm:t>
        <a:bodyPr/>
        <a:lstStyle/>
        <a:p>
          <a:endParaRPr lang="en-GB"/>
        </a:p>
      </dgm:t>
    </dgm:pt>
    <dgm:pt modelId="{33170C92-7477-4DA1-A75D-4F96D721517E}">
      <dgm:prSet phldrT="[Text]"/>
      <dgm:spPr/>
      <dgm:t>
        <a:bodyPr/>
        <a:lstStyle/>
        <a:p>
          <a:r>
            <a:rPr lang="en-GB" dirty="0" smtClean="0"/>
            <a:t>Problems</a:t>
          </a:r>
          <a:endParaRPr lang="en-GB" dirty="0"/>
        </a:p>
      </dgm:t>
    </dgm:pt>
    <dgm:pt modelId="{229C5E65-1B38-4449-B0C8-DEBB9418C03C}" type="parTrans" cxnId="{5A48D0B5-6C80-4DE7-A11E-A17B5B87102E}">
      <dgm:prSet/>
      <dgm:spPr/>
      <dgm:t>
        <a:bodyPr/>
        <a:lstStyle/>
        <a:p>
          <a:endParaRPr lang="en-GB"/>
        </a:p>
      </dgm:t>
    </dgm:pt>
    <dgm:pt modelId="{4BE16A64-8476-4296-9FFC-A4E77D317BA7}" type="sibTrans" cxnId="{5A48D0B5-6C80-4DE7-A11E-A17B5B87102E}">
      <dgm:prSet/>
      <dgm:spPr/>
      <dgm:t>
        <a:bodyPr/>
        <a:lstStyle/>
        <a:p>
          <a:endParaRPr lang="en-GB"/>
        </a:p>
      </dgm:t>
    </dgm:pt>
    <dgm:pt modelId="{17B7A8F5-0123-4039-9512-D902E85929E3}">
      <dgm:prSet phldrT="[Text]"/>
      <dgm:spPr/>
      <dgm:t>
        <a:bodyPr/>
        <a:lstStyle/>
        <a:p>
          <a:r>
            <a:rPr lang="en-GB" dirty="0" smtClean="0"/>
            <a:t>Costs, </a:t>
          </a:r>
          <a:r>
            <a:rPr lang="en-GB" dirty="0" err="1" smtClean="0"/>
            <a:t>BoD</a:t>
          </a:r>
          <a:endParaRPr lang="en-GB" dirty="0"/>
        </a:p>
      </dgm:t>
    </dgm:pt>
    <dgm:pt modelId="{68843F23-FDC0-40C3-ABD3-28E8FF496256}" type="parTrans" cxnId="{91773C92-3083-4B7B-9286-0D974680C775}">
      <dgm:prSet/>
      <dgm:spPr/>
      <dgm:t>
        <a:bodyPr/>
        <a:lstStyle/>
        <a:p>
          <a:endParaRPr lang="en-GB"/>
        </a:p>
      </dgm:t>
    </dgm:pt>
    <dgm:pt modelId="{B3EDF50D-9A6F-46D4-A63C-E452FD6273C9}" type="sibTrans" cxnId="{91773C92-3083-4B7B-9286-0D974680C775}">
      <dgm:prSet/>
      <dgm:spPr/>
      <dgm:t>
        <a:bodyPr/>
        <a:lstStyle/>
        <a:p>
          <a:endParaRPr lang="en-GB"/>
        </a:p>
      </dgm:t>
    </dgm:pt>
    <dgm:pt modelId="{BF2A5CC1-D87A-47C8-A04E-D4F9854F999B}">
      <dgm:prSet phldrT="[Text]"/>
      <dgm:spPr/>
      <dgm:t>
        <a:bodyPr/>
        <a:lstStyle/>
        <a:p>
          <a:r>
            <a:rPr lang="en-GB" dirty="0" smtClean="0"/>
            <a:t>Need for </a:t>
          </a:r>
          <a:r>
            <a:rPr lang="en-GB" dirty="0" smtClean="0"/>
            <a:t>regulation</a:t>
          </a:r>
          <a:endParaRPr lang="en-GB" dirty="0"/>
        </a:p>
      </dgm:t>
    </dgm:pt>
    <dgm:pt modelId="{4366CF97-6647-4B34-97D4-330997F85C3D}" type="parTrans" cxnId="{540E04CA-3C7C-4E41-839B-6D40B64B9687}">
      <dgm:prSet/>
      <dgm:spPr/>
      <dgm:t>
        <a:bodyPr/>
        <a:lstStyle/>
        <a:p>
          <a:endParaRPr lang="en-GB"/>
        </a:p>
      </dgm:t>
    </dgm:pt>
    <dgm:pt modelId="{BD13EA60-B070-4A61-8920-0C96CE0E0549}" type="sibTrans" cxnId="{540E04CA-3C7C-4E41-839B-6D40B64B9687}">
      <dgm:prSet/>
      <dgm:spPr/>
      <dgm:t>
        <a:bodyPr/>
        <a:lstStyle/>
        <a:p>
          <a:endParaRPr lang="en-GB"/>
        </a:p>
      </dgm:t>
    </dgm:pt>
    <dgm:pt modelId="{91D12CBB-15B5-4865-8276-7FAF9187398A}" type="pres">
      <dgm:prSet presAssocID="{05E1DCC2-FCF4-4542-BC9E-668B2B503718}" presName="cycle" presStyleCnt="0">
        <dgm:presLayoutVars>
          <dgm:dir/>
          <dgm:resizeHandles val="exact"/>
        </dgm:presLayoutVars>
      </dgm:prSet>
      <dgm:spPr/>
      <dgm:t>
        <a:bodyPr/>
        <a:lstStyle/>
        <a:p>
          <a:endParaRPr lang="en-GB"/>
        </a:p>
      </dgm:t>
    </dgm:pt>
    <dgm:pt modelId="{B7E58ECD-7EB6-4AD1-907B-17B08264F6E2}" type="pres">
      <dgm:prSet presAssocID="{FA9F8BFD-C5BA-4CC4-AB77-037ACAB7E219}" presName="node" presStyleLbl="node1" presStyleIdx="0" presStyleCnt="4">
        <dgm:presLayoutVars>
          <dgm:bulletEnabled val="1"/>
        </dgm:presLayoutVars>
      </dgm:prSet>
      <dgm:spPr/>
      <dgm:t>
        <a:bodyPr/>
        <a:lstStyle/>
        <a:p>
          <a:endParaRPr lang="en-GB"/>
        </a:p>
      </dgm:t>
    </dgm:pt>
    <dgm:pt modelId="{29B4B8ED-2A75-4381-BF98-1D1058FE1F52}" type="pres">
      <dgm:prSet presAssocID="{FA9F8BFD-C5BA-4CC4-AB77-037ACAB7E219}" presName="spNode" presStyleCnt="0"/>
      <dgm:spPr/>
    </dgm:pt>
    <dgm:pt modelId="{4C8000D8-D0A0-47ED-AEBF-7EB2551401BA}" type="pres">
      <dgm:prSet presAssocID="{9CFF638D-8E17-4FE5-908D-44C01C629804}" presName="sibTrans" presStyleLbl="sibTrans1D1" presStyleIdx="0" presStyleCnt="4"/>
      <dgm:spPr/>
      <dgm:t>
        <a:bodyPr/>
        <a:lstStyle/>
        <a:p>
          <a:endParaRPr lang="en-GB"/>
        </a:p>
      </dgm:t>
    </dgm:pt>
    <dgm:pt modelId="{81B1193C-7761-48DB-8657-617FBD712264}" type="pres">
      <dgm:prSet presAssocID="{33170C92-7477-4DA1-A75D-4F96D721517E}" presName="node" presStyleLbl="node1" presStyleIdx="1" presStyleCnt="4" custRadScaleRad="100405" custRadScaleInc="-1320">
        <dgm:presLayoutVars>
          <dgm:bulletEnabled val="1"/>
        </dgm:presLayoutVars>
      </dgm:prSet>
      <dgm:spPr/>
      <dgm:t>
        <a:bodyPr/>
        <a:lstStyle/>
        <a:p>
          <a:endParaRPr lang="en-GB"/>
        </a:p>
      </dgm:t>
    </dgm:pt>
    <dgm:pt modelId="{E82D4538-4839-4149-82AF-256C35553255}" type="pres">
      <dgm:prSet presAssocID="{33170C92-7477-4DA1-A75D-4F96D721517E}" presName="spNode" presStyleCnt="0"/>
      <dgm:spPr/>
    </dgm:pt>
    <dgm:pt modelId="{033B1143-E573-473B-A134-050273A6D712}" type="pres">
      <dgm:prSet presAssocID="{4BE16A64-8476-4296-9FFC-A4E77D317BA7}" presName="sibTrans" presStyleLbl="sibTrans1D1" presStyleIdx="1" presStyleCnt="4"/>
      <dgm:spPr/>
      <dgm:t>
        <a:bodyPr/>
        <a:lstStyle/>
        <a:p>
          <a:endParaRPr lang="en-GB"/>
        </a:p>
      </dgm:t>
    </dgm:pt>
    <dgm:pt modelId="{FC99A71D-2DBC-4319-916C-B95B55C4F050}" type="pres">
      <dgm:prSet presAssocID="{17B7A8F5-0123-4039-9512-D902E85929E3}" presName="node" presStyleLbl="node1" presStyleIdx="2" presStyleCnt="4">
        <dgm:presLayoutVars>
          <dgm:bulletEnabled val="1"/>
        </dgm:presLayoutVars>
      </dgm:prSet>
      <dgm:spPr/>
      <dgm:t>
        <a:bodyPr/>
        <a:lstStyle/>
        <a:p>
          <a:endParaRPr lang="en-GB"/>
        </a:p>
      </dgm:t>
    </dgm:pt>
    <dgm:pt modelId="{DE2D93FD-35E8-472B-86B9-29D36E0942B4}" type="pres">
      <dgm:prSet presAssocID="{17B7A8F5-0123-4039-9512-D902E85929E3}" presName="spNode" presStyleCnt="0"/>
      <dgm:spPr/>
    </dgm:pt>
    <dgm:pt modelId="{BBD6602C-FCC1-4B32-8CB9-C237BF64E3B1}" type="pres">
      <dgm:prSet presAssocID="{B3EDF50D-9A6F-46D4-A63C-E452FD6273C9}" presName="sibTrans" presStyleLbl="sibTrans1D1" presStyleIdx="2" presStyleCnt="4"/>
      <dgm:spPr/>
      <dgm:t>
        <a:bodyPr/>
        <a:lstStyle/>
        <a:p>
          <a:endParaRPr lang="en-GB"/>
        </a:p>
      </dgm:t>
    </dgm:pt>
    <dgm:pt modelId="{59B6912F-A21D-404C-B8D1-589A0E1F1F59}" type="pres">
      <dgm:prSet presAssocID="{BF2A5CC1-D87A-47C8-A04E-D4F9854F999B}" presName="node" presStyleLbl="node1" presStyleIdx="3" presStyleCnt="4">
        <dgm:presLayoutVars>
          <dgm:bulletEnabled val="1"/>
        </dgm:presLayoutVars>
      </dgm:prSet>
      <dgm:spPr/>
      <dgm:t>
        <a:bodyPr/>
        <a:lstStyle/>
        <a:p>
          <a:endParaRPr lang="en-GB"/>
        </a:p>
      </dgm:t>
    </dgm:pt>
    <dgm:pt modelId="{19D05CC4-46F3-4ECC-ABFC-ED805762B12C}" type="pres">
      <dgm:prSet presAssocID="{BF2A5CC1-D87A-47C8-A04E-D4F9854F999B}" presName="spNode" presStyleCnt="0"/>
      <dgm:spPr/>
    </dgm:pt>
    <dgm:pt modelId="{C376963D-C586-4D0D-B402-FCCEF3379458}" type="pres">
      <dgm:prSet presAssocID="{BD13EA60-B070-4A61-8920-0C96CE0E0549}" presName="sibTrans" presStyleLbl="sibTrans1D1" presStyleIdx="3" presStyleCnt="4"/>
      <dgm:spPr/>
      <dgm:t>
        <a:bodyPr/>
        <a:lstStyle/>
        <a:p>
          <a:endParaRPr lang="en-GB"/>
        </a:p>
      </dgm:t>
    </dgm:pt>
  </dgm:ptLst>
  <dgm:cxnLst>
    <dgm:cxn modelId="{44D94E09-1EED-476C-81A4-800777CA0DD6}" type="presOf" srcId="{05E1DCC2-FCF4-4542-BC9E-668B2B503718}" destId="{91D12CBB-15B5-4865-8276-7FAF9187398A}" srcOrd="0" destOrd="0" presId="urn:microsoft.com/office/officeart/2005/8/layout/cycle5"/>
    <dgm:cxn modelId="{540E04CA-3C7C-4E41-839B-6D40B64B9687}" srcId="{05E1DCC2-FCF4-4542-BC9E-668B2B503718}" destId="{BF2A5CC1-D87A-47C8-A04E-D4F9854F999B}" srcOrd="3" destOrd="0" parTransId="{4366CF97-6647-4B34-97D4-330997F85C3D}" sibTransId="{BD13EA60-B070-4A61-8920-0C96CE0E0549}"/>
    <dgm:cxn modelId="{DEBDF08C-C435-4194-9EEF-C6C055CAA985}" srcId="{05E1DCC2-FCF4-4542-BC9E-668B2B503718}" destId="{FA9F8BFD-C5BA-4CC4-AB77-037ACAB7E219}" srcOrd="0" destOrd="0" parTransId="{CA0188E7-0381-456D-B645-604ACF11C5C8}" sibTransId="{9CFF638D-8E17-4FE5-908D-44C01C629804}"/>
    <dgm:cxn modelId="{7DACAA9A-2C8C-4655-9ABE-278EB60A1BEC}" type="presOf" srcId="{BD13EA60-B070-4A61-8920-0C96CE0E0549}" destId="{C376963D-C586-4D0D-B402-FCCEF3379458}" srcOrd="0" destOrd="0" presId="urn:microsoft.com/office/officeart/2005/8/layout/cycle5"/>
    <dgm:cxn modelId="{6A4F3333-E6CB-499A-BE25-A8472A97180D}" type="presOf" srcId="{BF2A5CC1-D87A-47C8-A04E-D4F9854F999B}" destId="{59B6912F-A21D-404C-B8D1-589A0E1F1F59}" srcOrd="0" destOrd="0" presId="urn:microsoft.com/office/officeart/2005/8/layout/cycle5"/>
    <dgm:cxn modelId="{6C9D19DD-0A1A-4521-84A8-05CA4A637D86}" type="presOf" srcId="{4BE16A64-8476-4296-9FFC-A4E77D317BA7}" destId="{033B1143-E573-473B-A134-050273A6D712}" srcOrd="0" destOrd="0" presId="urn:microsoft.com/office/officeart/2005/8/layout/cycle5"/>
    <dgm:cxn modelId="{5A48D0B5-6C80-4DE7-A11E-A17B5B87102E}" srcId="{05E1DCC2-FCF4-4542-BC9E-668B2B503718}" destId="{33170C92-7477-4DA1-A75D-4F96D721517E}" srcOrd="1" destOrd="0" parTransId="{229C5E65-1B38-4449-B0C8-DEBB9418C03C}" sibTransId="{4BE16A64-8476-4296-9FFC-A4E77D317BA7}"/>
    <dgm:cxn modelId="{A2B7A4B9-4D25-4337-BFE0-C09B298AADEA}" type="presOf" srcId="{33170C92-7477-4DA1-A75D-4F96D721517E}" destId="{81B1193C-7761-48DB-8657-617FBD712264}" srcOrd="0" destOrd="0" presId="urn:microsoft.com/office/officeart/2005/8/layout/cycle5"/>
    <dgm:cxn modelId="{91773C92-3083-4B7B-9286-0D974680C775}" srcId="{05E1DCC2-FCF4-4542-BC9E-668B2B503718}" destId="{17B7A8F5-0123-4039-9512-D902E85929E3}" srcOrd="2" destOrd="0" parTransId="{68843F23-FDC0-40C3-ABD3-28E8FF496256}" sibTransId="{B3EDF50D-9A6F-46D4-A63C-E452FD6273C9}"/>
    <dgm:cxn modelId="{F1209848-328A-4FBA-81AC-B9674FF2AD26}" type="presOf" srcId="{B3EDF50D-9A6F-46D4-A63C-E452FD6273C9}" destId="{BBD6602C-FCC1-4B32-8CB9-C237BF64E3B1}" srcOrd="0" destOrd="0" presId="urn:microsoft.com/office/officeart/2005/8/layout/cycle5"/>
    <dgm:cxn modelId="{03463C47-B6EA-4EA4-BA7A-5ABAD37F59F0}" type="presOf" srcId="{17B7A8F5-0123-4039-9512-D902E85929E3}" destId="{FC99A71D-2DBC-4319-916C-B95B55C4F050}" srcOrd="0" destOrd="0" presId="urn:microsoft.com/office/officeart/2005/8/layout/cycle5"/>
    <dgm:cxn modelId="{2593FBF6-DA3A-40AB-9A07-32423EDC84A0}" type="presOf" srcId="{FA9F8BFD-C5BA-4CC4-AB77-037ACAB7E219}" destId="{B7E58ECD-7EB6-4AD1-907B-17B08264F6E2}" srcOrd="0" destOrd="0" presId="urn:microsoft.com/office/officeart/2005/8/layout/cycle5"/>
    <dgm:cxn modelId="{E9770AC9-8590-442A-B7E7-D774F9FE9508}" type="presOf" srcId="{9CFF638D-8E17-4FE5-908D-44C01C629804}" destId="{4C8000D8-D0A0-47ED-AEBF-7EB2551401BA}" srcOrd="0" destOrd="0" presId="urn:microsoft.com/office/officeart/2005/8/layout/cycle5"/>
    <dgm:cxn modelId="{52A7CC4A-97DA-4EA4-BC14-7455144C97B0}" type="presParOf" srcId="{91D12CBB-15B5-4865-8276-7FAF9187398A}" destId="{B7E58ECD-7EB6-4AD1-907B-17B08264F6E2}" srcOrd="0" destOrd="0" presId="urn:microsoft.com/office/officeart/2005/8/layout/cycle5"/>
    <dgm:cxn modelId="{CAF233A2-6D3C-45C4-8AB2-4CFB681A0CA4}" type="presParOf" srcId="{91D12CBB-15B5-4865-8276-7FAF9187398A}" destId="{29B4B8ED-2A75-4381-BF98-1D1058FE1F52}" srcOrd="1" destOrd="0" presId="urn:microsoft.com/office/officeart/2005/8/layout/cycle5"/>
    <dgm:cxn modelId="{3226AD4B-A3AE-45FC-B896-2A847DC0F556}" type="presParOf" srcId="{91D12CBB-15B5-4865-8276-7FAF9187398A}" destId="{4C8000D8-D0A0-47ED-AEBF-7EB2551401BA}" srcOrd="2" destOrd="0" presId="urn:microsoft.com/office/officeart/2005/8/layout/cycle5"/>
    <dgm:cxn modelId="{F987D72B-C793-43D5-B3B8-48FAF09A4C5D}" type="presParOf" srcId="{91D12CBB-15B5-4865-8276-7FAF9187398A}" destId="{81B1193C-7761-48DB-8657-617FBD712264}" srcOrd="3" destOrd="0" presId="urn:microsoft.com/office/officeart/2005/8/layout/cycle5"/>
    <dgm:cxn modelId="{C8FB8688-FABC-4FAE-AC12-0BFD5E4A237A}" type="presParOf" srcId="{91D12CBB-15B5-4865-8276-7FAF9187398A}" destId="{E82D4538-4839-4149-82AF-256C35553255}" srcOrd="4" destOrd="0" presId="urn:microsoft.com/office/officeart/2005/8/layout/cycle5"/>
    <dgm:cxn modelId="{91EB11B6-7E60-4FC3-862D-328864B1EC7B}" type="presParOf" srcId="{91D12CBB-15B5-4865-8276-7FAF9187398A}" destId="{033B1143-E573-473B-A134-050273A6D712}" srcOrd="5" destOrd="0" presId="urn:microsoft.com/office/officeart/2005/8/layout/cycle5"/>
    <dgm:cxn modelId="{0EBCCC03-5518-4273-A974-D647D9D6A406}" type="presParOf" srcId="{91D12CBB-15B5-4865-8276-7FAF9187398A}" destId="{FC99A71D-2DBC-4319-916C-B95B55C4F050}" srcOrd="6" destOrd="0" presId="urn:microsoft.com/office/officeart/2005/8/layout/cycle5"/>
    <dgm:cxn modelId="{9809D2A9-4597-4E3E-86DD-51300F5DFE7F}" type="presParOf" srcId="{91D12CBB-15B5-4865-8276-7FAF9187398A}" destId="{DE2D93FD-35E8-472B-86B9-29D36E0942B4}" srcOrd="7" destOrd="0" presId="urn:microsoft.com/office/officeart/2005/8/layout/cycle5"/>
    <dgm:cxn modelId="{D2354AF6-5207-4EEA-88EB-3ABB42C2DC4F}" type="presParOf" srcId="{91D12CBB-15B5-4865-8276-7FAF9187398A}" destId="{BBD6602C-FCC1-4B32-8CB9-C237BF64E3B1}" srcOrd="8" destOrd="0" presId="urn:microsoft.com/office/officeart/2005/8/layout/cycle5"/>
    <dgm:cxn modelId="{6FA75CCA-E908-4AAE-922F-B8484C9EB2B4}" type="presParOf" srcId="{91D12CBB-15B5-4865-8276-7FAF9187398A}" destId="{59B6912F-A21D-404C-B8D1-589A0E1F1F59}" srcOrd="9" destOrd="0" presId="urn:microsoft.com/office/officeart/2005/8/layout/cycle5"/>
    <dgm:cxn modelId="{CEE1E1BC-A2A5-4C5E-BAD6-DCC1C31F6350}" type="presParOf" srcId="{91D12CBB-15B5-4865-8276-7FAF9187398A}" destId="{19D05CC4-46F3-4ECC-ABFC-ED805762B12C}" srcOrd="10" destOrd="0" presId="urn:microsoft.com/office/officeart/2005/8/layout/cycle5"/>
    <dgm:cxn modelId="{5B75949D-41C1-4560-8232-B41AC9755D82}" type="presParOf" srcId="{91D12CBB-15B5-4865-8276-7FAF9187398A}" destId="{C376963D-C586-4D0D-B402-FCCEF3379458}"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EFD26B-9280-45E7-8B09-EA1CA25A7B5B}"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BFFAC2E2-83CF-4349-8606-810E6EDCC64C}">
      <dgm:prSet phldrT="[Text]"/>
      <dgm:spPr/>
      <dgm:t>
        <a:bodyPr/>
        <a:lstStyle/>
        <a:p>
          <a:r>
            <a:rPr lang="fi-FI" dirty="0" err="1" smtClean="0"/>
            <a:t>Gambling</a:t>
          </a:r>
          <a:endParaRPr lang="en-GB" dirty="0"/>
        </a:p>
      </dgm:t>
    </dgm:pt>
    <dgm:pt modelId="{E6FB7E84-4E71-480D-A9C1-7A8ED700E7EF}" type="parTrans" cxnId="{C739BA2D-3FAA-4F01-B895-13AA97975273}">
      <dgm:prSet/>
      <dgm:spPr/>
      <dgm:t>
        <a:bodyPr/>
        <a:lstStyle/>
        <a:p>
          <a:endParaRPr lang="en-GB"/>
        </a:p>
      </dgm:t>
    </dgm:pt>
    <dgm:pt modelId="{26C2772E-C3EE-4129-9023-7276916792DF}" type="sibTrans" cxnId="{C739BA2D-3FAA-4F01-B895-13AA97975273}">
      <dgm:prSet/>
      <dgm:spPr/>
      <dgm:t>
        <a:bodyPr/>
        <a:lstStyle/>
        <a:p>
          <a:endParaRPr lang="en-GB"/>
        </a:p>
      </dgm:t>
    </dgm:pt>
    <dgm:pt modelId="{CFE7A319-C472-496F-A5E3-84B83AACD82C}">
      <dgm:prSet phldrT="[Text]"/>
      <dgm:spPr/>
      <dgm:t>
        <a:bodyPr/>
        <a:lstStyle/>
        <a:p>
          <a:r>
            <a:rPr lang="fi-FI" dirty="0" smtClean="0"/>
            <a:t>Public </a:t>
          </a:r>
          <a:r>
            <a:rPr lang="fi-FI" dirty="0" err="1" smtClean="0"/>
            <a:t>revenue</a:t>
          </a:r>
          <a:endParaRPr lang="en-GB" dirty="0"/>
        </a:p>
      </dgm:t>
    </dgm:pt>
    <dgm:pt modelId="{0668C574-78B2-4E1F-81AF-448C9F216CE4}" type="parTrans" cxnId="{BAFF97C4-C161-4BC6-86AA-2B1B26995DC0}">
      <dgm:prSet/>
      <dgm:spPr/>
      <dgm:t>
        <a:bodyPr/>
        <a:lstStyle/>
        <a:p>
          <a:endParaRPr lang="en-GB"/>
        </a:p>
      </dgm:t>
    </dgm:pt>
    <dgm:pt modelId="{70898F59-CF4F-4E1F-9334-6041C910BD5E}" type="sibTrans" cxnId="{BAFF97C4-C161-4BC6-86AA-2B1B26995DC0}">
      <dgm:prSet/>
      <dgm:spPr/>
      <dgm:t>
        <a:bodyPr/>
        <a:lstStyle/>
        <a:p>
          <a:endParaRPr lang="en-GB"/>
        </a:p>
      </dgm:t>
    </dgm:pt>
    <dgm:pt modelId="{604CE404-5067-4E2F-9454-725EAE2D7BD4}">
      <dgm:prSet phldrT="[Text]"/>
      <dgm:spPr/>
      <dgm:t>
        <a:bodyPr/>
        <a:lstStyle/>
        <a:p>
          <a:r>
            <a:rPr lang="fi-FI" dirty="0" err="1" smtClean="0"/>
            <a:t>States</a:t>
          </a:r>
          <a:r>
            <a:rPr lang="fi-FI" dirty="0" smtClean="0"/>
            <a:t>, </a:t>
          </a:r>
          <a:r>
            <a:rPr lang="fi-FI" dirty="0" err="1" smtClean="0"/>
            <a:t>service</a:t>
          </a:r>
          <a:r>
            <a:rPr lang="fi-FI" dirty="0" smtClean="0"/>
            <a:t> </a:t>
          </a:r>
          <a:r>
            <a:rPr lang="fi-FI" dirty="0" err="1" smtClean="0"/>
            <a:t>providers</a:t>
          </a:r>
          <a:r>
            <a:rPr lang="fi-FI" dirty="0" smtClean="0"/>
            <a:t> (</a:t>
          </a:r>
          <a:r>
            <a:rPr lang="fi-FI" dirty="0" err="1" smtClean="0"/>
            <a:t>NGOs</a:t>
          </a:r>
          <a:r>
            <a:rPr lang="fi-FI" dirty="0" smtClean="0"/>
            <a:t> </a:t>
          </a:r>
          <a:r>
            <a:rPr lang="fi-FI" dirty="0" err="1" smtClean="0"/>
            <a:t>etc</a:t>
          </a:r>
          <a:r>
            <a:rPr lang="fi-FI" dirty="0" smtClean="0"/>
            <a:t>)</a:t>
          </a:r>
          <a:endParaRPr lang="en-GB" dirty="0"/>
        </a:p>
      </dgm:t>
    </dgm:pt>
    <dgm:pt modelId="{336DD8A8-A837-44BD-BED1-AAA9F6889527}" type="parTrans" cxnId="{1BB5098F-B3E0-439C-BC37-4BD8E5D6948E}">
      <dgm:prSet/>
      <dgm:spPr/>
      <dgm:t>
        <a:bodyPr/>
        <a:lstStyle/>
        <a:p>
          <a:endParaRPr lang="en-GB"/>
        </a:p>
      </dgm:t>
    </dgm:pt>
    <dgm:pt modelId="{EB70DA26-EB00-4AD9-A490-84B266EC4DA7}" type="sibTrans" cxnId="{1BB5098F-B3E0-439C-BC37-4BD8E5D6948E}">
      <dgm:prSet/>
      <dgm:spPr/>
      <dgm:t>
        <a:bodyPr/>
        <a:lstStyle/>
        <a:p>
          <a:endParaRPr lang="en-GB"/>
        </a:p>
      </dgm:t>
    </dgm:pt>
    <dgm:pt modelId="{B0ED64DD-44F6-4C2D-81CA-66F1E05A928A}">
      <dgm:prSet phldrT="[Text]"/>
      <dgm:spPr/>
      <dgm:t>
        <a:bodyPr/>
        <a:lstStyle/>
        <a:p>
          <a:r>
            <a:rPr lang="fi-FI" dirty="0" smtClean="0"/>
            <a:t>Resource </a:t>
          </a:r>
          <a:r>
            <a:rPr lang="fi-FI" dirty="0" err="1" smtClean="0"/>
            <a:t>needs</a:t>
          </a:r>
          <a:r>
            <a:rPr lang="fi-FI" dirty="0" smtClean="0"/>
            <a:t> (</a:t>
          </a:r>
          <a:r>
            <a:rPr lang="fi-FI" dirty="0" err="1" smtClean="0"/>
            <a:t>quality</a:t>
          </a:r>
          <a:r>
            <a:rPr lang="fi-FI" dirty="0" smtClean="0"/>
            <a:t> &amp; </a:t>
          </a:r>
          <a:r>
            <a:rPr lang="fi-FI" dirty="0" err="1" smtClean="0"/>
            <a:t>availability</a:t>
          </a:r>
          <a:r>
            <a:rPr lang="fi-FI" dirty="0" smtClean="0"/>
            <a:t> of </a:t>
          </a:r>
          <a:r>
            <a:rPr lang="fi-FI" dirty="0" err="1" smtClean="0"/>
            <a:t>services</a:t>
          </a:r>
          <a:r>
            <a:rPr lang="fi-FI" dirty="0" smtClean="0"/>
            <a:t>)</a:t>
          </a:r>
          <a:endParaRPr lang="en-GB" dirty="0"/>
        </a:p>
      </dgm:t>
    </dgm:pt>
    <dgm:pt modelId="{77299FB2-A01C-497A-838B-7162D0CCE307}" type="parTrans" cxnId="{7D13A18F-37BC-40E7-BE0F-8EB4989AC718}">
      <dgm:prSet/>
      <dgm:spPr/>
      <dgm:t>
        <a:bodyPr/>
        <a:lstStyle/>
        <a:p>
          <a:endParaRPr lang="en-GB"/>
        </a:p>
      </dgm:t>
    </dgm:pt>
    <dgm:pt modelId="{98565027-B282-4DF6-A480-EA83F5ED169C}" type="sibTrans" cxnId="{7D13A18F-37BC-40E7-BE0F-8EB4989AC718}">
      <dgm:prSet/>
      <dgm:spPr/>
      <dgm:t>
        <a:bodyPr/>
        <a:lstStyle/>
        <a:p>
          <a:endParaRPr lang="en-GB"/>
        </a:p>
      </dgm:t>
    </dgm:pt>
    <dgm:pt modelId="{36445A73-86A2-48B4-AB6B-4C0F70E4B3D7}">
      <dgm:prSet phldrT="[Text]"/>
      <dgm:spPr/>
      <dgm:t>
        <a:bodyPr/>
        <a:lstStyle/>
        <a:p>
          <a:r>
            <a:rPr lang="fi-FI" dirty="0" err="1" smtClean="0"/>
            <a:t>Pressure</a:t>
          </a:r>
          <a:r>
            <a:rPr lang="fi-FI" dirty="0" smtClean="0"/>
            <a:t> to </a:t>
          </a:r>
          <a:r>
            <a:rPr lang="fi-FI" dirty="0" err="1" smtClean="0"/>
            <a:t>promote</a:t>
          </a:r>
          <a:endParaRPr lang="en-GB" dirty="0"/>
        </a:p>
      </dgm:t>
    </dgm:pt>
    <dgm:pt modelId="{B88A7D0E-F1EC-40F9-BCC5-BB826B5A2048}" type="parTrans" cxnId="{85845FE1-1412-40E5-A0D0-6691D466E536}">
      <dgm:prSet/>
      <dgm:spPr/>
      <dgm:t>
        <a:bodyPr/>
        <a:lstStyle/>
        <a:p>
          <a:endParaRPr lang="en-GB"/>
        </a:p>
      </dgm:t>
    </dgm:pt>
    <dgm:pt modelId="{B371C909-CA0B-42D6-A699-EA6003808BE8}" type="sibTrans" cxnId="{85845FE1-1412-40E5-A0D0-6691D466E536}">
      <dgm:prSet/>
      <dgm:spPr/>
      <dgm:t>
        <a:bodyPr/>
        <a:lstStyle/>
        <a:p>
          <a:endParaRPr lang="en-GB"/>
        </a:p>
      </dgm:t>
    </dgm:pt>
    <dgm:pt modelId="{0B10EC86-E294-493C-A43E-0C97A909C56B}" type="pres">
      <dgm:prSet presAssocID="{6AEFD26B-9280-45E7-8B09-EA1CA25A7B5B}" presName="cycle" presStyleCnt="0">
        <dgm:presLayoutVars>
          <dgm:dir/>
          <dgm:resizeHandles val="exact"/>
        </dgm:presLayoutVars>
      </dgm:prSet>
      <dgm:spPr/>
      <dgm:t>
        <a:bodyPr/>
        <a:lstStyle/>
        <a:p>
          <a:endParaRPr lang="en-GB"/>
        </a:p>
      </dgm:t>
    </dgm:pt>
    <dgm:pt modelId="{76F6575A-1955-4650-88F1-DE6A5D14D25C}" type="pres">
      <dgm:prSet presAssocID="{BFFAC2E2-83CF-4349-8606-810E6EDCC64C}" presName="node" presStyleLbl="node1" presStyleIdx="0" presStyleCnt="5" custRadScaleRad="98590" custRadScaleInc="-6105">
        <dgm:presLayoutVars>
          <dgm:bulletEnabled val="1"/>
        </dgm:presLayoutVars>
      </dgm:prSet>
      <dgm:spPr/>
      <dgm:t>
        <a:bodyPr/>
        <a:lstStyle/>
        <a:p>
          <a:endParaRPr lang="en-GB"/>
        </a:p>
      </dgm:t>
    </dgm:pt>
    <dgm:pt modelId="{5F75595D-C9A5-41BF-B6C4-3228B79561BD}" type="pres">
      <dgm:prSet presAssocID="{BFFAC2E2-83CF-4349-8606-810E6EDCC64C}" presName="spNode" presStyleCnt="0"/>
      <dgm:spPr/>
    </dgm:pt>
    <dgm:pt modelId="{5DE13799-F32C-46A0-BF0A-EB770F0DC350}" type="pres">
      <dgm:prSet presAssocID="{26C2772E-C3EE-4129-9023-7276916792DF}" presName="sibTrans" presStyleLbl="sibTrans1D1" presStyleIdx="0" presStyleCnt="5"/>
      <dgm:spPr/>
      <dgm:t>
        <a:bodyPr/>
        <a:lstStyle/>
        <a:p>
          <a:endParaRPr lang="en-GB"/>
        </a:p>
      </dgm:t>
    </dgm:pt>
    <dgm:pt modelId="{4E6D6F0A-A68A-4ABC-9484-9FDAE88C4DE5}" type="pres">
      <dgm:prSet presAssocID="{CFE7A319-C472-496F-A5E3-84B83AACD82C}" presName="node" presStyleLbl="node1" presStyleIdx="1" presStyleCnt="5">
        <dgm:presLayoutVars>
          <dgm:bulletEnabled val="1"/>
        </dgm:presLayoutVars>
      </dgm:prSet>
      <dgm:spPr/>
      <dgm:t>
        <a:bodyPr/>
        <a:lstStyle/>
        <a:p>
          <a:endParaRPr lang="en-GB"/>
        </a:p>
      </dgm:t>
    </dgm:pt>
    <dgm:pt modelId="{B4D51A24-7A28-4A57-B21B-400CBD06769A}" type="pres">
      <dgm:prSet presAssocID="{CFE7A319-C472-496F-A5E3-84B83AACD82C}" presName="spNode" presStyleCnt="0"/>
      <dgm:spPr/>
    </dgm:pt>
    <dgm:pt modelId="{600D5E5D-1619-4059-B548-63311158A199}" type="pres">
      <dgm:prSet presAssocID="{70898F59-CF4F-4E1F-9334-6041C910BD5E}" presName="sibTrans" presStyleLbl="sibTrans1D1" presStyleIdx="1" presStyleCnt="5"/>
      <dgm:spPr/>
      <dgm:t>
        <a:bodyPr/>
        <a:lstStyle/>
        <a:p>
          <a:endParaRPr lang="en-GB"/>
        </a:p>
      </dgm:t>
    </dgm:pt>
    <dgm:pt modelId="{5C6EA066-73BD-4D96-B2CD-8BECAE809660}" type="pres">
      <dgm:prSet presAssocID="{604CE404-5067-4E2F-9454-725EAE2D7BD4}" presName="node" presStyleLbl="node1" presStyleIdx="2" presStyleCnt="5">
        <dgm:presLayoutVars>
          <dgm:bulletEnabled val="1"/>
        </dgm:presLayoutVars>
      </dgm:prSet>
      <dgm:spPr/>
      <dgm:t>
        <a:bodyPr/>
        <a:lstStyle/>
        <a:p>
          <a:endParaRPr lang="en-GB"/>
        </a:p>
      </dgm:t>
    </dgm:pt>
    <dgm:pt modelId="{7E28987F-B7E7-4644-B80A-A1C1C311BE8A}" type="pres">
      <dgm:prSet presAssocID="{604CE404-5067-4E2F-9454-725EAE2D7BD4}" presName="spNode" presStyleCnt="0"/>
      <dgm:spPr/>
    </dgm:pt>
    <dgm:pt modelId="{71B352C4-6CE1-4AC2-922E-D468F032EF81}" type="pres">
      <dgm:prSet presAssocID="{EB70DA26-EB00-4AD9-A490-84B266EC4DA7}" presName="sibTrans" presStyleLbl="sibTrans1D1" presStyleIdx="2" presStyleCnt="5"/>
      <dgm:spPr/>
      <dgm:t>
        <a:bodyPr/>
        <a:lstStyle/>
        <a:p>
          <a:endParaRPr lang="en-GB"/>
        </a:p>
      </dgm:t>
    </dgm:pt>
    <dgm:pt modelId="{E4E98911-5A5B-40D2-AF12-F476BF2618AC}" type="pres">
      <dgm:prSet presAssocID="{B0ED64DD-44F6-4C2D-81CA-66F1E05A928A}" presName="node" presStyleLbl="node1" presStyleIdx="3" presStyleCnt="5">
        <dgm:presLayoutVars>
          <dgm:bulletEnabled val="1"/>
        </dgm:presLayoutVars>
      </dgm:prSet>
      <dgm:spPr/>
      <dgm:t>
        <a:bodyPr/>
        <a:lstStyle/>
        <a:p>
          <a:endParaRPr lang="en-GB"/>
        </a:p>
      </dgm:t>
    </dgm:pt>
    <dgm:pt modelId="{8BF2B3F5-5294-4676-96AC-11F26FA1814F}" type="pres">
      <dgm:prSet presAssocID="{B0ED64DD-44F6-4C2D-81CA-66F1E05A928A}" presName="spNode" presStyleCnt="0"/>
      <dgm:spPr/>
    </dgm:pt>
    <dgm:pt modelId="{711B8F0A-AA29-4480-99F5-E5313318A3CF}" type="pres">
      <dgm:prSet presAssocID="{98565027-B282-4DF6-A480-EA83F5ED169C}" presName="sibTrans" presStyleLbl="sibTrans1D1" presStyleIdx="3" presStyleCnt="5"/>
      <dgm:spPr/>
      <dgm:t>
        <a:bodyPr/>
        <a:lstStyle/>
        <a:p>
          <a:endParaRPr lang="en-GB"/>
        </a:p>
      </dgm:t>
    </dgm:pt>
    <dgm:pt modelId="{B4B1910E-5D9E-470C-AE80-D0A7BD7E0D2F}" type="pres">
      <dgm:prSet presAssocID="{36445A73-86A2-48B4-AB6B-4C0F70E4B3D7}" presName="node" presStyleLbl="node1" presStyleIdx="4" presStyleCnt="5">
        <dgm:presLayoutVars>
          <dgm:bulletEnabled val="1"/>
        </dgm:presLayoutVars>
      </dgm:prSet>
      <dgm:spPr/>
      <dgm:t>
        <a:bodyPr/>
        <a:lstStyle/>
        <a:p>
          <a:endParaRPr lang="en-GB"/>
        </a:p>
      </dgm:t>
    </dgm:pt>
    <dgm:pt modelId="{371A1A18-A7C8-497C-8B66-AA3999065EB9}" type="pres">
      <dgm:prSet presAssocID="{36445A73-86A2-48B4-AB6B-4C0F70E4B3D7}" presName="spNode" presStyleCnt="0"/>
      <dgm:spPr/>
    </dgm:pt>
    <dgm:pt modelId="{16289EB7-0CE7-4083-A241-75274E168F3C}" type="pres">
      <dgm:prSet presAssocID="{B371C909-CA0B-42D6-A699-EA6003808BE8}" presName="sibTrans" presStyleLbl="sibTrans1D1" presStyleIdx="4" presStyleCnt="5"/>
      <dgm:spPr/>
      <dgm:t>
        <a:bodyPr/>
        <a:lstStyle/>
        <a:p>
          <a:endParaRPr lang="en-GB"/>
        </a:p>
      </dgm:t>
    </dgm:pt>
  </dgm:ptLst>
  <dgm:cxnLst>
    <dgm:cxn modelId="{0276D6C0-D83B-49BA-8683-1A3273E032CA}" type="presOf" srcId="{B371C909-CA0B-42D6-A699-EA6003808BE8}" destId="{16289EB7-0CE7-4083-A241-75274E168F3C}" srcOrd="0" destOrd="0" presId="urn:microsoft.com/office/officeart/2005/8/layout/cycle5"/>
    <dgm:cxn modelId="{0C3176B9-6155-48AB-83B5-D57294C52DD9}" type="presOf" srcId="{26C2772E-C3EE-4129-9023-7276916792DF}" destId="{5DE13799-F32C-46A0-BF0A-EB770F0DC350}" srcOrd="0" destOrd="0" presId="urn:microsoft.com/office/officeart/2005/8/layout/cycle5"/>
    <dgm:cxn modelId="{9A4577AB-DCE2-42EE-B494-7901B5181004}" type="presOf" srcId="{BFFAC2E2-83CF-4349-8606-810E6EDCC64C}" destId="{76F6575A-1955-4650-88F1-DE6A5D14D25C}" srcOrd="0" destOrd="0" presId="urn:microsoft.com/office/officeart/2005/8/layout/cycle5"/>
    <dgm:cxn modelId="{24E06A2C-EE10-4295-9B14-D5AC5944D858}" type="presOf" srcId="{EB70DA26-EB00-4AD9-A490-84B266EC4DA7}" destId="{71B352C4-6CE1-4AC2-922E-D468F032EF81}" srcOrd="0" destOrd="0" presId="urn:microsoft.com/office/officeart/2005/8/layout/cycle5"/>
    <dgm:cxn modelId="{A4C52763-46F4-4DAD-9503-39B532E0B845}" type="presOf" srcId="{604CE404-5067-4E2F-9454-725EAE2D7BD4}" destId="{5C6EA066-73BD-4D96-B2CD-8BECAE809660}" srcOrd="0" destOrd="0" presId="urn:microsoft.com/office/officeart/2005/8/layout/cycle5"/>
    <dgm:cxn modelId="{2BC53870-9458-4AA6-8E27-92CC368ED037}" type="presOf" srcId="{98565027-B282-4DF6-A480-EA83F5ED169C}" destId="{711B8F0A-AA29-4480-99F5-E5313318A3CF}" srcOrd="0" destOrd="0" presId="urn:microsoft.com/office/officeart/2005/8/layout/cycle5"/>
    <dgm:cxn modelId="{772B8BAA-D0AE-4CF0-B473-E8DBB218D883}" type="presOf" srcId="{70898F59-CF4F-4E1F-9334-6041C910BD5E}" destId="{600D5E5D-1619-4059-B548-63311158A199}" srcOrd="0" destOrd="0" presId="urn:microsoft.com/office/officeart/2005/8/layout/cycle5"/>
    <dgm:cxn modelId="{85845FE1-1412-40E5-A0D0-6691D466E536}" srcId="{6AEFD26B-9280-45E7-8B09-EA1CA25A7B5B}" destId="{36445A73-86A2-48B4-AB6B-4C0F70E4B3D7}" srcOrd="4" destOrd="0" parTransId="{B88A7D0E-F1EC-40F9-BCC5-BB826B5A2048}" sibTransId="{B371C909-CA0B-42D6-A699-EA6003808BE8}"/>
    <dgm:cxn modelId="{7D13A18F-37BC-40E7-BE0F-8EB4989AC718}" srcId="{6AEFD26B-9280-45E7-8B09-EA1CA25A7B5B}" destId="{B0ED64DD-44F6-4C2D-81CA-66F1E05A928A}" srcOrd="3" destOrd="0" parTransId="{77299FB2-A01C-497A-838B-7162D0CCE307}" sibTransId="{98565027-B282-4DF6-A480-EA83F5ED169C}"/>
    <dgm:cxn modelId="{4C471D8C-07E4-4362-9678-7DCEE7F64F30}" type="presOf" srcId="{36445A73-86A2-48B4-AB6B-4C0F70E4B3D7}" destId="{B4B1910E-5D9E-470C-AE80-D0A7BD7E0D2F}" srcOrd="0" destOrd="0" presId="urn:microsoft.com/office/officeart/2005/8/layout/cycle5"/>
    <dgm:cxn modelId="{EBDE474E-9BDD-4345-AE35-4482399B1899}" type="presOf" srcId="{6AEFD26B-9280-45E7-8B09-EA1CA25A7B5B}" destId="{0B10EC86-E294-493C-A43E-0C97A909C56B}" srcOrd="0" destOrd="0" presId="urn:microsoft.com/office/officeart/2005/8/layout/cycle5"/>
    <dgm:cxn modelId="{BAFF97C4-C161-4BC6-86AA-2B1B26995DC0}" srcId="{6AEFD26B-9280-45E7-8B09-EA1CA25A7B5B}" destId="{CFE7A319-C472-496F-A5E3-84B83AACD82C}" srcOrd="1" destOrd="0" parTransId="{0668C574-78B2-4E1F-81AF-448C9F216CE4}" sibTransId="{70898F59-CF4F-4E1F-9334-6041C910BD5E}"/>
    <dgm:cxn modelId="{C739BA2D-3FAA-4F01-B895-13AA97975273}" srcId="{6AEFD26B-9280-45E7-8B09-EA1CA25A7B5B}" destId="{BFFAC2E2-83CF-4349-8606-810E6EDCC64C}" srcOrd="0" destOrd="0" parTransId="{E6FB7E84-4E71-480D-A9C1-7A8ED700E7EF}" sibTransId="{26C2772E-C3EE-4129-9023-7276916792DF}"/>
    <dgm:cxn modelId="{F265BE87-29F6-4A2D-8F11-C0227F99514D}" type="presOf" srcId="{CFE7A319-C472-496F-A5E3-84B83AACD82C}" destId="{4E6D6F0A-A68A-4ABC-9484-9FDAE88C4DE5}" srcOrd="0" destOrd="0" presId="urn:microsoft.com/office/officeart/2005/8/layout/cycle5"/>
    <dgm:cxn modelId="{1BB5098F-B3E0-439C-BC37-4BD8E5D6948E}" srcId="{6AEFD26B-9280-45E7-8B09-EA1CA25A7B5B}" destId="{604CE404-5067-4E2F-9454-725EAE2D7BD4}" srcOrd="2" destOrd="0" parTransId="{336DD8A8-A837-44BD-BED1-AAA9F6889527}" sibTransId="{EB70DA26-EB00-4AD9-A490-84B266EC4DA7}"/>
    <dgm:cxn modelId="{04EC8E62-39F6-4A61-9D3B-97D4C5734536}" type="presOf" srcId="{B0ED64DD-44F6-4C2D-81CA-66F1E05A928A}" destId="{E4E98911-5A5B-40D2-AF12-F476BF2618AC}" srcOrd="0" destOrd="0" presId="urn:microsoft.com/office/officeart/2005/8/layout/cycle5"/>
    <dgm:cxn modelId="{986E6003-4534-4239-8581-5A69A96FBEF4}" type="presParOf" srcId="{0B10EC86-E294-493C-A43E-0C97A909C56B}" destId="{76F6575A-1955-4650-88F1-DE6A5D14D25C}" srcOrd="0" destOrd="0" presId="urn:microsoft.com/office/officeart/2005/8/layout/cycle5"/>
    <dgm:cxn modelId="{5AFE0128-7FC8-43A7-B804-3CD9449D4896}" type="presParOf" srcId="{0B10EC86-E294-493C-A43E-0C97A909C56B}" destId="{5F75595D-C9A5-41BF-B6C4-3228B79561BD}" srcOrd="1" destOrd="0" presId="urn:microsoft.com/office/officeart/2005/8/layout/cycle5"/>
    <dgm:cxn modelId="{3D6CAD2D-3E73-4C6D-88AE-922A2E42E2F3}" type="presParOf" srcId="{0B10EC86-E294-493C-A43E-0C97A909C56B}" destId="{5DE13799-F32C-46A0-BF0A-EB770F0DC350}" srcOrd="2" destOrd="0" presId="urn:microsoft.com/office/officeart/2005/8/layout/cycle5"/>
    <dgm:cxn modelId="{4287BC0D-E732-4141-9CED-FB17FC557557}" type="presParOf" srcId="{0B10EC86-E294-493C-A43E-0C97A909C56B}" destId="{4E6D6F0A-A68A-4ABC-9484-9FDAE88C4DE5}" srcOrd="3" destOrd="0" presId="urn:microsoft.com/office/officeart/2005/8/layout/cycle5"/>
    <dgm:cxn modelId="{DF86967C-156F-4E5E-9310-A7AE3240BF5B}" type="presParOf" srcId="{0B10EC86-E294-493C-A43E-0C97A909C56B}" destId="{B4D51A24-7A28-4A57-B21B-400CBD06769A}" srcOrd="4" destOrd="0" presId="urn:microsoft.com/office/officeart/2005/8/layout/cycle5"/>
    <dgm:cxn modelId="{4DBC8A47-8452-4547-B08B-4208D0F1DCD6}" type="presParOf" srcId="{0B10EC86-E294-493C-A43E-0C97A909C56B}" destId="{600D5E5D-1619-4059-B548-63311158A199}" srcOrd="5" destOrd="0" presId="urn:microsoft.com/office/officeart/2005/8/layout/cycle5"/>
    <dgm:cxn modelId="{2F8B2367-7F9E-4E7C-B9CD-67CC39B99A63}" type="presParOf" srcId="{0B10EC86-E294-493C-A43E-0C97A909C56B}" destId="{5C6EA066-73BD-4D96-B2CD-8BECAE809660}" srcOrd="6" destOrd="0" presId="urn:microsoft.com/office/officeart/2005/8/layout/cycle5"/>
    <dgm:cxn modelId="{CC5F5DD4-8392-4E2F-8182-83A3F693C6EF}" type="presParOf" srcId="{0B10EC86-E294-493C-A43E-0C97A909C56B}" destId="{7E28987F-B7E7-4644-B80A-A1C1C311BE8A}" srcOrd="7" destOrd="0" presId="urn:microsoft.com/office/officeart/2005/8/layout/cycle5"/>
    <dgm:cxn modelId="{C25F4897-574C-4913-ACF2-CF4FD7289ADF}" type="presParOf" srcId="{0B10EC86-E294-493C-A43E-0C97A909C56B}" destId="{71B352C4-6CE1-4AC2-922E-D468F032EF81}" srcOrd="8" destOrd="0" presId="urn:microsoft.com/office/officeart/2005/8/layout/cycle5"/>
    <dgm:cxn modelId="{0A5AF9A9-BE42-4DD7-842B-8D9774EEE5FA}" type="presParOf" srcId="{0B10EC86-E294-493C-A43E-0C97A909C56B}" destId="{E4E98911-5A5B-40D2-AF12-F476BF2618AC}" srcOrd="9" destOrd="0" presId="urn:microsoft.com/office/officeart/2005/8/layout/cycle5"/>
    <dgm:cxn modelId="{9F12C57A-559A-489F-B991-918DF8C353BC}" type="presParOf" srcId="{0B10EC86-E294-493C-A43E-0C97A909C56B}" destId="{8BF2B3F5-5294-4676-96AC-11F26FA1814F}" srcOrd="10" destOrd="0" presId="urn:microsoft.com/office/officeart/2005/8/layout/cycle5"/>
    <dgm:cxn modelId="{3B09D011-4F4F-4D0D-829B-E1D1491CF0A1}" type="presParOf" srcId="{0B10EC86-E294-493C-A43E-0C97A909C56B}" destId="{711B8F0A-AA29-4480-99F5-E5313318A3CF}" srcOrd="11" destOrd="0" presId="urn:microsoft.com/office/officeart/2005/8/layout/cycle5"/>
    <dgm:cxn modelId="{3004073A-0FBE-4074-84FE-A8322A9E38E0}" type="presParOf" srcId="{0B10EC86-E294-493C-A43E-0C97A909C56B}" destId="{B4B1910E-5D9E-470C-AE80-D0A7BD7E0D2F}" srcOrd="12" destOrd="0" presId="urn:microsoft.com/office/officeart/2005/8/layout/cycle5"/>
    <dgm:cxn modelId="{1C335065-BD87-480E-800E-02D515944300}" type="presParOf" srcId="{0B10EC86-E294-493C-A43E-0C97A909C56B}" destId="{371A1A18-A7C8-497C-8B66-AA3999065EB9}" srcOrd="13" destOrd="0" presId="urn:microsoft.com/office/officeart/2005/8/layout/cycle5"/>
    <dgm:cxn modelId="{F75BF075-2AA2-4730-9032-C8BC478F8CD6}" type="presParOf" srcId="{0B10EC86-E294-493C-A43E-0C97A909C56B}" destId="{16289EB7-0CE7-4083-A241-75274E168F3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88439-78F1-470B-A671-23265338F46D}" type="doc">
      <dgm:prSet loTypeId="urn:microsoft.com/office/officeart/2005/8/layout/hProcess9" loCatId="process" qsTypeId="urn:microsoft.com/office/officeart/2005/8/quickstyle/simple1" qsCatId="simple" csTypeId="urn:microsoft.com/office/officeart/2005/8/colors/accent1_2" csCatId="accent1" phldr="1"/>
      <dgm:spPr/>
    </dgm:pt>
    <dgm:pt modelId="{D675C13A-9FBE-4A00-8252-7111C5B458A1}">
      <dgm:prSet phldrT="[Text]"/>
      <dgm:spPr/>
      <dgm:t>
        <a:bodyPr/>
        <a:lstStyle/>
        <a:p>
          <a:r>
            <a:rPr lang="en-US" dirty="0" smtClean="0"/>
            <a:t>regulation</a:t>
          </a:r>
          <a:endParaRPr lang="en-US" dirty="0"/>
        </a:p>
      </dgm:t>
    </dgm:pt>
    <dgm:pt modelId="{57009DD3-2BBB-43AC-B736-7234CD1CB299}" type="parTrans" cxnId="{ABFEF23A-62C0-4859-A905-13ACD54D9973}">
      <dgm:prSet/>
      <dgm:spPr/>
      <dgm:t>
        <a:bodyPr/>
        <a:lstStyle/>
        <a:p>
          <a:endParaRPr lang="en-US"/>
        </a:p>
      </dgm:t>
    </dgm:pt>
    <dgm:pt modelId="{6531CE03-D985-420C-9BFF-71C27AD0F938}" type="sibTrans" cxnId="{ABFEF23A-62C0-4859-A905-13ACD54D9973}">
      <dgm:prSet/>
      <dgm:spPr/>
      <dgm:t>
        <a:bodyPr/>
        <a:lstStyle/>
        <a:p>
          <a:endParaRPr lang="en-US"/>
        </a:p>
      </dgm:t>
    </dgm:pt>
    <dgm:pt modelId="{BC246585-BF74-453C-9AF1-C9A1FE28DCFD}">
      <dgm:prSet phldrT="[Text]"/>
      <dgm:spPr/>
      <dgm:t>
        <a:bodyPr/>
        <a:lstStyle/>
        <a:p>
          <a:r>
            <a:rPr lang="en-US" dirty="0" smtClean="0"/>
            <a:t>consumption</a:t>
          </a:r>
          <a:endParaRPr lang="en-US" dirty="0"/>
        </a:p>
      </dgm:t>
    </dgm:pt>
    <dgm:pt modelId="{1E58AE0E-3207-437C-826E-9E353C9C8FA4}" type="parTrans" cxnId="{AC5B2FFB-EC2B-4AA4-832F-E590F9DE3C5D}">
      <dgm:prSet/>
      <dgm:spPr/>
      <dgm:t>
        <a:bodyPr/>
        <a:lstStyle/>
        <a:p>
          <a:endParaRPr lang="en-US"/>
        </a:p>
      </dgm:t>
    </dgm:pt>
    <dgm:pt modelId="{23F7FEA2-BDC7-4D15-A1C9-1AE1AAD94E27}" type="sibTrans" cxnId="{AC5B2FFB-EC2B-4AA4-832F-E590F9DE3C5D}">
      <dgm:prSet/>
      <dgm:spPr/>
      <dgm:t>
        <a:bodyPr/>
        <a:lstStyle/>
        <a:p>
          <a:endParaRPr lang="en-US"/>
        </a:p>
      </dgm:t>
    </dgm:pt>
    <dgm:pt modelId="{D9B3DC8A-F992-4D48-8316-A5B4561EDA5E}">
      <dgm:prSet phldrT="[Text]"/>
      <dgm:spPr/>
      <dgm:t>
        <a:bodyPr/>
        <a:lstStyle/>
        <a:p>
          <a:r>
            <a:rPr lang="en-US" dirty="0" smtClean="0"/>
            <a:t>harm</a:t>
          </a:r>
          <a:endParaRPr lang="en-US" dirty="0"/>
        </a:p>
      </dgm:t>
    </dgm:pt>
    <dgm:pt modelId="{6904EA89-8C3A-4B0D-84C5-9E64F64C2749}" type="parTrans" cxnId="{94F77FE2-DD51-426B-890D-F50737AA906D}">
      <dgm:prSet/>
      <dgm:spPr/>
      <dgm:t>
        <a:bodyPr/>
        <a:lstStyle/>
        <a:p>
          <a:endParaRPr lang="en-US"/>
        </a:p>
      </dgm:t>
    </dgm:pt>
    <dgm:pt modelId="{9BEC6680-F955-4315-80C6-A5FA84FC8610}" type="sibTrans" cxnId="{94F77FE2-DD51-426B-890D-F50737AA906D}">
      <dgm:prSet/>
      <dgm:spPr/>
      <dgm:t>
        <a:bodyPr/>
        <a:lstStyle/>
        <a:p>
          <a:endParaRPr lang="en-US"/>
        </a:p>
      </dgm:t>
    </dgm:pt>
    <dgm:pt modelId="{C12539EB-F4A0-41FB-BD2E-E7C7DED7614F}" type="pres">
      <dgm:prSet presAssocID="{82D88439-78F1-470B-A671-23265338F46D}" presName="CompostProcess" presStyleCnt="0">
        <dgm:presLayoutVars>
          <dgm:dir/>
          <dgm:resizeHandles val="exact"/>
        </dgm:presLayoutVars>
      </dgm:prSet>
      <dgm:spPr/>
    </dgm:pt>
    <dgm:pt modelId="{E8D307F9-C445-498A-9B4A-70E6831CE581}" type="pres">
      <dgm:prSet presAssocID="{82D88439-78F1-470B-A671-23265338F46D}" presName="arrow" presStyleLbl="bgShp" presStyleIdx="0" presStyleCnt="1"/>
      <dgm:spPr/>
    </dgm:pt>
    <dgm:pt modelId="{41830201-57DD-4CA1-B5E0-5699B1CF3579}" type="pres">
      <dgm:prSet presAssocID="{82D88439-78F1-470B-A671-23265338F46D}" presName="linearProcess" presStyleCnt="0"/>
      <dgm:spPr/>
    </dgm:pt>
    <dgm:pt modelId="{940E05BD-F527-4AA7-9854-D55BD58F0E77}" type="pres">
      <dgm:prSet presAssocID="{D675C13A-9FBE-4A00-8252-7111C5B458A1}" presName="textNode" presStyleLbl="node1" presStyleIdx="0" presStyleCnt="3" custLinFactNeighborX="-1906" custLinFactNeighborY="3648">
        <dgm:presLayoutVars>
          <dgm:bulletEnabled val="1"/>
        </dgm:presLayoutVars>
      </dgm:prSet>
      <dgm:spPr/>
      <dgm:t>
        <a:bodyPr/>
        <a:lstStyle/>
        <a:p>
          <a:endParaRPr lang="en-US"/>
        </a:p>
      </dgm:t>
    </dgm:pt>
    <dgm:pt modelId="{E17A4C14-6800-4D03-BDF5-C0A7755A4D56}" type="pres">
      <dgm:prSet presAssocID="{6531CE03-D985-420C-9BFF-71C27AD0F938}" presName="sibTrans" presStyleCnt="0"/>
      <dgm:spPr/>
    </dgm:pt>
    <dgm:pt modelId="{2A280A4C-FA1E-4BBD-89EA-9AF11132A2D6}" type="pres">
      <dgm:prSet presAssocID="{BC246585-BF74-453C-9AF1-C9A1FE28DCFD}" presName="textNode" presStyleLbl="node1" presStyleIdx="1" presStyleCnt="3">
        <dgm:presLayoutVars>
          <dgm:bulletEnabled val="1"/>
        </dgm:presLayoutVars>
      </dgm:prSet>
      <dgm:spPr/>
      <dgm:t>
        <a:bodyPr/>
        <a:lstStyle/>
        <a:p>
          <a:endParaRPr lang="en-US"/>
        </a:p>
      </dgm:t>
    </dgm:pt>
    <dgm:pt modelId="{C4A95FC6-4857-4313-A381-6168D08D0112}" type="pres">
      <dgm:prSet presAssocID="{23F7FEA2-BDC7-4D15-A1C9-1AE1AAD94E27}" presName="sibTrans" presStyleCnt="0"/>
      <dgm:spPr/>
    </dgm:pt>
    <dgm:pt modelId="{AF6BB537-4695-4673-AB8F-4A3D7B4F9494}" type="pres">
      <dgm:prSet presAssocID="{D9B3DC8A-F992-4D48-8316-A5B4561EDA5E}" presName="textNode" presStyleLbl="node1" presStyleIdx="2" presStyleCnt="3">
        <dgm:presLayoutVars>
          <dgm:bulletEnabled val="1"/>
        </dgm:presLayoutVars>
      </dgm:prSet>
      <dgm:spPr/>
      <dgm:t>
        <a:bodyPr/>
        <a:lstStyle/>
        <a:p>
          <a:endParaRPr lang="en-US"/>
        </a:p>
      </dgm:t>
    </dgm:pt>
  </dgm:ptLst>
  <dgm:cxnLst>
    <dgm:cxn modelId="{8C4384A2-8E38-43BA-BB85-F44D2D118C15}" type="presOf" srcId="{BC246585-BF74-453C-9AF1-C9A1FE28DCFD}" destId="{2A280A4C-FA1E-4BBD-89EA-9AF11132A2D6}" srcOrd="0" destOrd="0" presId="urn:microsoft.com/office/officeart/2005/8/layout/hProcess9"/>
    <dgm:cxn modelId="{095C0BBD-0896-4923-9B5A-B5F94E5C8DD9}" type="presOf" srcId="{82D88439-78F1-470B-A671-23265338F46D}" destId="{C12539EB-F4A0-41FB-BD2E-E7C7DED7614F}" srcOrd="0" destOrd="0" presId="urn:microsoft.com/office/officeart/2005/8/layout/hProcess9"/>
    <dgm:cxn modelId="{ABFEF23A-62C0-4859-A905-13ACD54D9973}" srcId="{82D88439-78F1-470B-A671-23265338F46D}" destId="{D675C13A-9FBE-4A00-8252-7111C5B458A1}" srcOrd="0" destOrd="0" parTransId="{57009DD3-2BBB-43AC-B736-7234CD1CB299}" sibTransId="{6531CE03-D985-420C-9BFF-71C27AD0F938}"/>
    <dgm:cxn modelId="{AA93B511-122A-4E7D-B88A-BCF50E43D765}" type="presOf" srcId="{D9B3DC8A-F992-4D48-8316-A5B4561EDA5E}" destId="{AF6BB537-4695-4673-AB8F-4A3D7B4F9494}" srcOrd="0" destOrd="0" presId="urn:microsoft.com/office/officeart/2005/8/layout/hProcess9"/>
    <dgm:cxn modelId="{AC5B2FFB-EC2B-4AA4-832F-E590F9DE3C5D}" srcId="{82D88439-78F1-470B-A671-23265338F46D}" destId="{BC246585-BF74-453C-9AF1-C9A1FE28DCFD}" srcOrd="1" destOrd="0" parTransId="{1E58AE0E-3207-437C-826E-9E353C9C8FA4}" sibTransId="{23F7FEA2-BDC7-4D15-A1C9-1AE1AAD94E27}"/>
    <dgm:cxn modelId="{B454A11B-A6D3-4E89-8A43-98F3A7C87709}" type="presOf" srcId="{D675C13A-9FBE-4A00-8252-7111C5B458A1}" destId="{940E05BD-F527-4AA7-9854-D55BD58F0E77}" srcOrd="0" destOrd="0" presId="urn:microsoft.com/office/officeart/2005/8/layout/hProcess9"/>
    <dgm:cxn modelId="{94F77FE2-DD51-426B-890D-F50737AA906D}" srcId="{82D88439-78F1-470B-A671-23265338F46D}" destId="{D9B3DC8A-F992-4D48-8316-A5B4561EDA5E}" srcOrd="2" destOrd="0" parTransId="{6904EA89-8C3A-4B0D-84C5-9E64F64C2749}" sibTransId="{9BEC6680-F955-4315-80C6-A5FA84FC8610}"/>
    <dgm:cxn modelId="{0F913488-6694-4CC1-B225-D88B188056E9}" type="presParOf" srcId="{C12539EB-F4A0-41FB-BD2E-E7C7DED7614F}" destId="{E8D307F9-C445-498A-9B4A-70E6831CE581}" srcOrd="0" destOrd="0" presId="urn:microsoft.com/office/officeart/2005/8/layout/hProcess9"/>
    <dgm:cxn modelId="{52F5F681-FB30-45FD-852C-00190D79DA2D}" type="presParOf" srcId="{C12539EB-F4A0-41FB-BD2E-E7C7DED7614F}" destId="{41830201-57DD-4CA1-B5E0-5699B1CF3579}" srcOrd="1" destOrd="0" presId="urn:microsoft.com/office/officeart/2005/8/layout/hProcess9"/>
    <dgm:cxn modelId="{9F2254E8-E021-4A87-A635-7503AF99B266}" type="presParOf" srcId="{41830201-57DD-4CA1-B5E0-5699B1CF3579}" destId="{940E05BD-F527-4AA7-9854-D55BD58F0E77}" srcOrd="0" destOrd="0" presId="urn:microsoft.com/office/officeart/2005/8/layout/hProcess9"/>
    <dgm:cxn modelId="{87DC4F86-1259-4F10-B57E-A7D327CB9907}" type="presParOf" srcId="{41830201-57DD-4CA1-B5E0-5699B1CF3579}" destId="{E17A4C14-6800-4D03-BDF5-C0A7755A4D56}" srcOrd="1" destOrd="0" presId="urn:microsoft.com/office/officeart/2005/8/layout/hProcess9"/>
    <dgm:cxn modelId="{59A2F8A3-D56E-4402-8F6B-0B12006BBED4}" type="presParOf" srcId="{41830201-57DD-4CA1-B5E0-5699B1CF3579}" destId="{2A280A4C-FA1E-4BBD-89EA-9AF11132A2D6}" srcOrd="2" destOrd="0" presId="urn:microsoft.com/office/officeart/2005/8/layout/hProcess9"/>
    <dgm:cxn modelId="{CF486F22-7878-4FBC-A9C2-FBC89C19DE8D}" type="presParOf" srcId="{41830201-57DD-4CA1-B5E0-5699B1CF3579}" destId="{C4A95FC6-4857-4313-A381-6168D08D0112}" srcOrd="3" destOrd="0" presId="urn:microsoft.com/office/officeart/2005/8/layout/hProcess9"/>
    <dgm:cxn modelId="{13098BF5-203A-4D49-972F-23C2813C505C}" type="presParOf" srcId="{41830201-57DD-4CA1-B5E0-5699B1CF3579}" destId="{AF6BB537-4695-4673-AB8F-4A3D7B4F949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E58ECD-7EB6-4AD1-907B-17B08264F6E2}">
      <dsp:nvSpPr>
        <dsp:cNvPr id="0" name=""/>
        <dsp:cNvSpPr/>
      </dsp:nvSpPr>
      <dsp:spPr>
        <a:xfrm>
          <a:off x="3306105" y="1624"/>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fi-FI" sz="2300" kern="1200" dirty="0" err="1" smtClean="0"/>
            <a:t>Gambling</a:t>
          </a:r>
          <a:endParaRPr lang="en-GB" sz="2300" kern="1200" dirty="0"/>
        </a:p>
      </dsp:txBody>
      <dsp:txXfrm>
        <a:off x="3357425" y="52944"/>
        <a:ext cx="1514749" cy="948663"/>
      </dsp:txXfrm>
    </dsp:sp>
    <dsp:sp modelId="{4C8000D8-D0A0-47ED-AEBF-7EB2551401BA}">
      <dsp:nvSpPr>
        <dsp:cNvPr id="0" name=""/>
        <dsp:cNvSpPr/>
      </dsp:nvSpPr>
      <dsp:spPr>
        <a:xfrm>
          <a:off x="2388013" y="531939"/>
          <a:ext cx="3471410" cy="3471410"/>
        </a:xfrm>
        <a:custGeom>
          <a:avLst/>
          <a:gdLst/>
          <a:ahLst/>
          <a:cxnLst/>
          <a:rect l="0" t="0" r="0" b="0"/>
          <a:pathLst>
            <a:path>
              <a:moveTo>
                <a:pt x="2758092" y="333065"/>
              </a:moveTo>
              <a:arcTo wR="1735705" hR="1735705" stAng="18365304" swAng="162313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1B1193C-7761-48DB-8657-617FBD712264}">
      <dsp:nvSpPr>
        <dsp:cNvPr id="0" name=""/>
        <dsp:cNvSpPr/>
      </dsp:nvSpPr>
      <dsp:spPr>
        <a:xfrm>
          <a:off x="5048798" y="1725285"/>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Problems</a:t>
          </a:r>
          <a:endParaRPr lang="en-GB" sz="2300" kern="1200" dirty="0"/>
        </a:p>
      </dsp:txBody>
      <dsp:txXfrm>
        <a:off x="5100118" y="1776605"/>
        <a:ext cx="1514749" cy="948663"/>
      </dsp:txXfrm>
    </dsp:sp>
    <dsp:sp modelId="{033B1143-E573-473B-A134-050273A6D712}">
      <dsp:nvSpPr>
        <dsp:cNvPr id="0" name=""/>
        <dsp:cNvSpPr/>
      </dsp:nvSpPr>
      <dsp:spPr>
        <a:xfrm>
          <a:off x="2387883" y="522680"/>
          <a:ext cx="3471410" cy="3471410"/>
        </a:xfrm>
        <a:custGeom>
          <a:avLst/>
          <a:gdLst/>
          <a:ahLst/>
          <a:cxnLst/>
          <a:rect l="0" t="0" r="0" b="0"/>
          <a:pathLst>
            <a:path>
              <a:moveTo>
                <a:pt x="3293404" y="2501371"/>
              </a:moveTo>
              <a:arcTo wR="1735705" hR="1735705" stAng="1570548" swAng="16546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C99A71D-2DBC-4319-916C-B95B55C4F050}">
      <dsp:nvSpPr>
        <dsp:cNvPr id="0" name=""/>
        <dsp:cNvSpPr/>
      </dsp:nvSpPr>
      <dsp:spPr>
        <a:xfrm>
          <a:off x="3306105" y="3473035"/>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Costs, </a:t>
          </a:r>
          <a:r>
            <a:rPr lang="en-GB" sz="2300" kern="1200" dirty="0" err="1" smtClean="0"/>
            <a:t>BoD</a:t>
          </a:r>
          <a:endParaRPr lang="en-GB" sz="2300" kern="1200" dirty="0"/>
        </a:p>
      </dsp:txBody>
      <dsp:txXfrm>
        <a:off x="3357425" y="3524355"/>
        <a:ext cx="1514749" cy="948663"/>
      </dsp:txXfrm>
    </dsp:sp>
    <dsp:sp modelId="{BBD6602C-FCC1-4B32-8CB9-C237BF64E3B1}">
      <dsp:nvSpPr>
        <dsp:cNvPr id="0" name=""/>
        <dsp:cNvSpPr/>
      </dsp:nvSpPr>
      <dsp:spPr>
        <a:xfrm>
          <a:off x="2379094" y="527276"/>
          <a:ext cx="3471410" cy="3471410"/>
        </a:xfrm>
        <a:custGeom>
          <a:avLst/>
          <a:gdLst/>
          <a:ahLst/>
          <a:cxnLst/>
          <a:rect l="0" t="0" r="0" b="0"/>
          <a:pathLst>
            <a:path>
              <a:moveTo>
                <a:pt x="704086" y="3131568"/>
              </a:moveTo>
              <a:arcTo wR="1735705" hR="1735705" stAng="7587985" swAng="16324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B6912F-A21D-404C-B8D1-589A0E1F1F59}">
      <dsp:nvSpPr>
        <dsp:cNvPr id="0" name=""/>
        <dsp:cNvSpPr/>
      </dsp:nvSpPr>
      <dsp:spPr>
        <a:xfrm>
          <a:off x="1570399" y="1737329"/>
          <a:ext cx="1617389" cy="10513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GB" sz="2300" kern="1200" dirty="0" smtClean="0"/>
            <a:t>Need for </a:t>
          </a:r>
          <a:r>
            <a:rPr lang="en-GB" sz="2300" kern="1200" dirty="0" smtClean="0"/>
            <a:t>regulation</a:t>
          </a:r>
          <a:endParaRPr lang="en-GB" sz="2300" kern="1200" dirty="0"/>
        </a:p>
      </dsp:txBody>
      <dsp:txXfrm>
        <a:off x="1621719" y="1788649"/>
        <a:ext cx="1514749" cy="948663"/>
      </dsp:txXfrm>
    </dsp:sp>
    <dsp:sp modelId="{C376963D-C586-4D0D-B402-FCCEF3379458}">
      <dsp:nvSpPr>
        <dsp:cNvPr id="0" name=""/>
        <dsp:cNvSpPr/>
      </dsp:nvSpPr>
      <dsp:spPr>
        <a:xfrm>
          <a:off x="2379094" y="527276"/>
          <a:ext cx="3471410" cy="3471410"/>
        </a:xfrm>
        <a:custGeom>
          <a:avLst/>
          <a:gdLst/>
          <a:ahLst/>
          <a:cxnLst/>
          <a:rect l="0" t="0" r="0" b="0"/>
          <a:pathLst>
            <a:path>
              <a:moveTo>
                <a:pt x="180010" y="965973"/>
              </a:moveTo>
              <a:arcTo wR="1735705" hR="1735705" stAng="12379527" swAng="163248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6575A-1955-4650-88F1-DE6A5D14D25C}">
      <dsp:nvSpPr>
        <dsp:cNvPr id="0" name=""/>
        <dsp:cNvSpPr/>
      </dsp:nvSpPr>
      <dsp:spPr>
        <a:xfrm>
          <a:off x="3322713" y="28591"/>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Gambling</a:t>
          </a:r>
          <a:endParaRPr lang="en-GB" sz="1400" kern="1200" dirty="0"/>
        </a:p>
      </dsp:txBody>
      <dsp:txXfrm>
        <a:off x="3369889" y="75767"/>
        <a:ext cx="1392440" cy="872063"/>
      </dsp:txXfrm>
    </dsp:sp>
    <dsp:sp modelId="{5DE13799-F32C-46A0-BF0A-EB770F0DC350}">
      <dsp:nvSpPr>
        <dsp:cNvPr id="0" name=""/>
        <dsp:cNvSpPr/>
      </dsp:nvSpPr>
      <dsp:spPr>
        <a:xfrm>
          <a:off x="2210758" y="523482"/>
          <a:ext cx="3862868" cy="3862868"/>
        </a:xfrm>
        <a:custGeom>
          <a:avLst/>
          <a:gdLst/>
          <a:ahLst/>
          <a:cxnLst/>
          <a:rect l="0" t="0" r="0" b="0"/>
          <a:pathLst>
            <a:path>
              <a:moveTo>
                <a:pt x="2807745" y="210237"/>
              </a:moveTo>
              <a:arcTo wR="1931434" hR="1931434" stAng="17818919" swAng="124927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6D6F0A-A68A-4ABC-9484-9FDAE88C4DE5}">
      <dsp:nvSpPr>
        <dsp:cNvPr id="0" name=""/>
        <dsp:cNvSpPr/>
      </dsp:nvSpPr>
      <dsp:spPr>
        <a:xfrm>
          <a:off x="5208306"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smtClean="0"/>
            <a:t>Public </a:t>
          </a:r>
          <a:r>
            <a:rPr lang="fi-FI" sz="1400" kern="1200" dirty="0" err="1" smtClean="0"/>
            <a:t>revenue</a:t>
          </a:r>
          <a:endParaRPr lang="en-GB" sz="1400" kern="1200" dirty="0"/>
        </a:p>
      </dsp:txBody>
      <dsp:txXfrm>
        <a:off x="5255482" y="1382500"/>
        <a:ext cx="1392440" cy="872063"/>
      </dsp:txXfrm>
    </dsp:sp>
    <dsp:sp modelId="{600D5E5D-1619-4059-B548-63311158A199}">
      <dsp:nvSpPr>
        <dsp:cNvPr id="0" name=""/>
        <dsp:cNvSpPr/>
      </dsp:nvSpPr>
      <dsp:spPr>
        <a:xfrm>
          <a:off x="2183365" y="483943"/>
          <a:ext cx="3862868" cy="3862868"/>
        </a:xfrm>
        <a:custGeom>
          <a:avLst/>
          <a:gdLst/>
          <a:ahLst/>
          <a:cxnLst/>
          <a:rect l="0" t="0" r="0" b="0"/>
          <a:pathLst>
            <a:path>
              <a:moveTo>
                <a:pt x="3858244" y="2064990"/>
              </a:moveTo>
              <a:arcTo wR="1931434" hR="1931434" stAng="21837907"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C6EA066-73BD-4D96-B2CD-8BECAE809660}">
      <dsp:nvSpPr>
        <dsp:cNvPr id="0" name=""/>
        <dsp:cNvSpPr/>
      </dsp:nvSpPr>
      <dsp:spPr>
        <a:xfrm>
          <a:off x="4506671"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States</a:t>
          </a:r>
          <a:r>
            <a:rPr lang="fi-FI" sz="1400" kern="1200" dirty="0" smtClean="0"/>
            <a:t>, </a:t>
          </a:r>
          <a:r>
            <a:rPr lang="fi-FI" sz="1400" kern="1200" dirty="0" err="1" smtClean="0"/>
            <a:t>service</a:t>
          </a:r>
          <a:r>
            <a:rPr lang="fi-FI" sz="1400" kern="1200" dirty="0" smtClean="0"/>
            <a:t> </a:t>
          </a:r>
          <a:r>
            <a:rPr lang="fi-FI" sz="1400" kern="1200" dirty="0" err="1" smtClean="0"/>
            <a:t>providers</a:t>
          </a:r>
          <a:r>
            <a:rPr lang="fi-FI" sz="1400" kern="1200" dirty="0" smtClean="0"/>
            <a:t> (</a:t>
          </a:r>
          <a:r>
            <a:rPr lang="fi-FI" sz="1400" kern="1200" dirty="0" err="1" smtClean="0"/>
            <a:t>NGOs</a:t>
          </a:r>
          <a:r>
            <a:rPr lang="fi-FI" sz="1400" kern="1200" dirty="0" smtClean="0"/>
            <a:t> </a:t>
          </a:r>
          <a:r>
            <a:rPr lang="fi-FI" sz="1400" kern="1200" dirty="0" err="1" smtClean="0"/>
            <a:t>etc</a:t>
          </a:r>
          <a:r>
            <a:rPr lang="fi-FI" sz="1400" kern="1200" dirty="0" smtClean="0"/>
            <a:t>)</a:t>
          </a:r>
          <a:endParaRPr lang="en-GB" sz="1400" kern="1200" dirty="0"/>
        </a:p>
      </dsp:txBody>
      <dsp:txXfrm>
        <a:off x="4553847" y="3541909"/>
        <a:ext cx="1392440" cy="872063"/>
      </dsp:txXfrm>
    </dsp:sp>
    <dsp:sp modelId="{71B352C4-6CE1-4AC2-922E-D468F032EF81}">
      <dsp:nvSpPr>
        <dsp:cNvPr id="0" name=""/>
        <dsp:cNvSpPr/>
      </dsp:nvSpPr>
      <dsp:spPr>
        <a:xfrm>
          <a:off x="2183365" y="483943"/>
          <a:ext cx="3862868" cy="3862868"/>
        </a:xfrm>
        <a:custGeom>
          <a:avLst/>
          <a:gdLst/>
          <a:ahLst/>
          <a:cxnLst/>
          <a:rect l="0" t="0" r="0" b="0"/>
          <a:pathLst>
            <a:path>
              <a:moveTo>
                <a:pt x="2168696" y="3848239"/>
              </a:moveTo>
              <a:arcTo wR="1931434" hR="1931434" stAng="4976630" swAng="84674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E98911-5A5B-40D2-AF12-F476BF2618AC}">
      <dsp:nvSpPr>
        <dsp:cNvPr id="0" name=""/>
        <dsp:cNvSpPr/>
      </dsp:nvSpPr>
      <dsp:spPr>
        <a:xfrm>
          <a:off x="2236135" y="3494733"/>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smtClean="0"/>
            <a:t>Resource </a:t>
          </a:r>
          <a:r>
            <a:rPr lang="fi-FI" sz="1400" kern="1200" dirty="0" err="1" smtClean="0"/>
            <a:t>needs</a:t>
          </a:r>
          <a:r>
            <a:rPr lang="fi-FI" sz="1400" kern="1200" dirty="0" smtClean="0"/>
            <a:t> (</a:t>
          </a:r>
          <a:r>
            <a:rPr lang="fi-FI" sz="1400" kern="1200" dirty="0" err="1" smtClean="0"/>
            <a:t>quality</a:t>
          </a:r>
          <a:r>
            <a:rPr lang="fi-FI" sz="1400" kern="1200" dirty="0" smtClean="0"/>
            <a:t> &amp; </a:t>
          </a:r>
          <a:r>
            <a:rPr lang="fi-FI" sz="1400" kern="1200" dirty="0" err="1" smtClean="0"/>
            <a:t>availability</a:t>
          </a:r>
          <a:r>
            <a:rPr lang="fi-FI" sz="1400" kern="1200" dirty="0" smtClean="0"/>
            <a:t> of </a:t>
          </a:r>
          <a:r>
            <a:rPr lang="fi-FI" sz="1400" kern="1200" dirty="0" err="1" smtClean="0"/>
            <a:t>services</a:t>
          </a:r>
          <a:r>
            <a:rPr lang="fi-FI" sz="1400" kern="1200" dirty="0" smtClean="0"/>
            <a:t>)</a:t>
          </a:r>
          <a:endParaRPr lang="en-GB" sz="1400" kern="1200" dirty="0"/>
        </a:p>
      </dsp:txBody>
      <dsp:txXfrm>
        <a:off x="2283311" y="3541909"/>
        <a:ext cx="1392440" cy="872063"/>
      </dsp:txXfrm>
    </dsp:sp>
    <dsp:sp modelId="{711B8F0A-AA29-4480-99F5-E5313318A3CF}">
      <dsp:nvSpPr>
        <dsp:cNvPr id="0" name=""/>
        <dsp:cNvSpPr/>
      </dsp:nvSpPr>
      <dsp:spPr>
        <a:xfrm>
          <a:off x="2183365" y="483943"/>
          <a:ext cx="3862868" cy="3862868"/>
        </a:xfrm>
        <a:custGeom>
          <a:avLst/>
          <a:gdLst/>
          <a:ahLst/>
          <a:cxnLst/>
          <a:rect l="0" t="0" r="0" b="0"/>
          <a:pathLst>
            <a:path>
              <a:moveTo>
                <a:pt x="204996" y="2797373"/>
              </a:moveTo>
              <a:arcTo wR="1931434" hR="1931434" stAng="9201766" swAng="136032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4B1910E-5D9E-470C-AE80-D0A7BD7E0D2F}">
      <dsp:nvSpPr>
        <dsp:cNvPr id="0" name=""/>
        <dsp:cNvSpPr/>
      </dsp:nvSpPr>
      <dsp:spPr>
        <a:xfrm>
          <a:off x="1534500" y="1335324"/>
          <a:ext cx="1486792" cy="96641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i-FI" sz="1400" kern="1200" dirty="0" err="1" smtClean="0"/>
            <a:t>Pressure</a:t>
          </a:r>
          <a:r>
            <a:rPr lang="fi-FI" sz="1400" kern="1200" dirty="0" smtClean="0"/>
            <a:t> to </a:t>
          </a:r>
          <a:r>
            <a:rPr lang="fi-FI" sz="1400" kern="1200" dirty="0" err="1" smtClean="0"/>
            <a:t>promote</a:t>
          </a:r>
          <a:endParaRPr lang="en-GB" sz="1400" kern="1200" dirty="0"/>
        </a:p>
      </dsp:txBody>
      <dsp:txXfrm>
        <a:off x="1581676" y="1382500"/>
        <a:ext cx="1392440" cy="872063"/>
      </dsp:txXfrm>
    </dsp:sp>
    <dsp:sp modelId="{16289EB7-0CE7-4083-A241-75274E168F3C}">
      <dsp:nvSpPr>
        <dsp:cNvPr id="0" name=""/>
        <dsp:cNvSpPr/>
      </dsp:nvSpPr>
      <dsp:spPr>
        <a:xfrm>
          <a:off x="2153477" y="526983"/>
          <a:ext cx="3862868" cy="3862868"/>
        </a:xfrm>
        <a:custGeom>
          <a:avLst/>
          <a:gdLst/>
          <a:ahLst/>
          <a:cxnLst/>
          <a:rect l="0" t="0" r="0" b="0"/>
          <a:pathLst>
            <a:path>
              <a:moveTo>
                <a:pt x="489766" y="646120"/>
              </a:moveTo>
              <a:arcTo wR="1931434" hR="1931434" stAng="13303109" swAng="113250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307F9-C445-498A-9B4A-70E6831CE581}">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E05BD-F527-4AA7-9854-D55BD58F0E77}">
      <dsp:nvSpPr>
        <dsp:cNvPr id="0" name=""/>
        <dsp:cNvSpPr/>
      </dsp:nvSpPr>
      <dsp:spPr>
        <a:xfrm>
          <a:off x="253" y="1368896"/>
          <a:ext cx="329015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regulation</a:t>
          </a:r>
          <a:endParaRPr lang="en-US" sz="3900" kern="1200" dirty="0"/>
        </a:p>
      </dsp:txBody>
      <dsp:txXfrm>
        <a:off x="85219" y="1453862"/>
        <a:ext cx="3120220" cy="1570603"/>
      </dsp:txXfrm>
    </dsp:sp>
    <dsp:sp modelId="{2A280A4C-FA1E-4BBD-89EA-9AF11132A2D6}">
      <dsp:nvSpPr>
        <dsp:cNvPr id="0" name=""/>
        <dsp:cNvSpPr/>
      </dsp:nvSpPr>
      <dsp:spPr>
        <a:xfrm>
          <a:off x="3612723" y="1305401"/>
          <a:ext cx="329015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consumption</a:t>
          </a:r>
          <a:endParaRPr lang="en-US" sz="3900" kern="1200" dirty="0"/>
        </a:p>
      </dsp:txBody>
      <dsp:txXfrm>
        <a:off x="3697689" y="1390367"/>
        <a:ext cx="3120220" cy="1570603"/>
      </dsp:txXfrm>
    </dsp:sp>
    <dsp:sp modelId="{AF6BB537-4695-4673-AB8F-4A3D7B4F9494}">
      <dsp:nvSpPr>
        <dsp:cNvPr id="0" name=""/>
        <dsp:cNvSpPr/>
      </dsp:nvSpPr>
      <dsp:spPr>
        <a:xfrm>
          <a:off x="7219165" y="1305401"/>
          <a:ext cx="3290152" cy="1740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kern="1200" dirty="0" smtClean="0"/>
            <a:t>harm</a:t>
          </a:r>
          <a:endParaRPr lang="en-US" sz="3900" kern="1200" dirty="0"/>
        </a:p>
      </dsp:txBody>
      <dsp:txXfrm>
        <a:off x="7304131" y="1390367"/>
        <a:ext cx="3120220"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0.12698</cdr:x>
      <cdr:y>0</cdr:y>
    </cdr:from>
    <cdr:to>
      <cdr:x>0.128</cdr:x>
      <cdr:y>0.81019</cdr:y>
    </cdr:to>
    <cdr:cxnSp macro="">
      <cdr:nvCxnSpPr>
        <cdr:cNvPr id="2" name="Rett linje 10"/>
        <cdr:cNvCxnSpPr/>
      </cdr:nvCxnSpPr>
      <cdr:spPr>
        <a:xfrm xmlns:a="http://schemas.openxmlformats.org/drawingml/2006/main">
          <a:off x="1400592" y="0"/>
          <a:ext cx="11196" cy="3149850"/>
        </a:xfrm>
        <a:prstGeom xmlns:a="http://schemas.openxmlformats.org/drawingml/2006/main" prst="line">
          <a:avLst/>
        </a:prstGeom>
        <a:ln xmlns:a="http://schemas.openxmlformats.org/drawingml/2006/main" w="38100">
          <a:solidFill>
            <a:schemeClr val="bg2">
              <a:lumMod val="65000"/>
            </a:schemeClr>
          </a:solidFill>
        </a:ln>
      </cdr:spPr>
      <cdr:style>
        <a:lnRef xmlns:a="http://schemas.openxmlformats.org/drawingml/2006/main" idx="3">
          <a:schemeClr val="accent3"/>
        </a:lnRef>
        <a:fillRef xmlns:a="http://schemas.openxmlformats.org/drawingml/2006/main" idx="0">
          <a:schemeClr val="accent3"/>
        </a:fillRef>
        <a:effectRef xmlns:a="http://schemas.openxmlformats.org/drawingml/2006/main" idx="2">
          <a:schemeClr val="accent3"/>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19A83-5C44-43FC-9958-883D771597FF}" type="datetimeFigureOut">
              <a:rPr lang="fi-FI" smtClean="0"/>
              <a:t>5.12.2019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866ADF-3619-472F-8FEA-7E4C7981F497}" type="slidenum">
              <a:rPr lang="fi-FI" smtClean="0"/>
              <a:t>‹#›</a:t>
            </a:fld>
            <a:endParaRPr lang="fi-FI"/>
          </a:p>
        </p:txBody>
      </p:sp>
    </p:spTree>
    <p:extLst>
      <p:ext uri="{BB962C8B-B14F-4D97-AF65-F5344CB8AC3E}">
        <p14:creationId xmlns:p14="http://schemas.microsoft.com/office/powerpoint/2010/main" val="156411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2C2916F3-D9D3-4C67-9583-9CCA62A2143D}" type="slidenum">
              <a:rPr lang="fi-FI" smtClean="0"/>
              <a:t>49</a:t>
            </a:fld>
            <a:endParaRPr lang="fi-FI"/>
          </a:p>
        </p:txBody>
      </p:sp>
    </p:spTree>
    <p:extLst>
      <p:ext uri="{BB962C8B-B14F-4D97-AF65-F5344CB8AC3E}">
        <p14:creationId xmlns:p14="http://schemas.microsoft.com/office/powerpoint/2010/main" val="37169897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slide 1">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667" y="255224"/>
            <a:ext cx="11514667" cy="5903052"/>
          </a:xfrm>
          <a:prstGeom prst="rect">
            <a:avLst/>
          </a:prstGeom>
        </p:spPr>
      </p:pic>
      <p:sp>
        <p:nvSpPr>
          <p:cNvPr id="11" name="Title Placeholder 1"/>
          <p:cNvSpPr>
            <a:spLocks noGrp="1"/>
          </p:cNvSpPr>
          <p:nvPr>
            <p:ph type="ctrTitle" hasCustomPrompt="1"/>
          </p:nvPr>
        </p:nvSpPr>
        <p:spPr>
          <a:xfrm>
            <a:off x="911424" y="2708920"/>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4800" u="none" cap="all" baseline="0">
                <a:solidFill>
                  <a:schemeClr val="bg1"/>
                </a:solidFill>
                <a:latin typeface="+mj-lt"/>
                <a:ea typeface="ＭＳ Ｐゴシック" charset="0"/>
                <a:cs typeface="Gotham Narrow Bold"/>
              </a:defRPr>
            </a:lvl1pPr>
          </a:lstStyle>
          <a:p>
            <a:pPr lvl="0"/>
            <a:r>
              <a:rPr lang="fi-FI" noProof="0" dirty="0" smtClean="0"/>
              <a:t>CLICK TO ADD TITLE</a:t>
            </a:r>
            <a:endParaRPr lang="fi-FI" noProof="0" dirty="0"/>
          </a:p>
        </p:txBody>
      </p:sp>
      <p:sp>
        <p:nvSpPr>
          <p:cNvPr id="13" name="Text Placeholder 2"/>
          <p:cNvSpPr>
            <a:spLocks noGrp="1"/>
          </p:cNvSpPr>
          <p:nvPr>
            <p:ph type="subTitle" idx="1" hasCustomPrompt="1"/>
          </p:nvPr>
        </p:nvSpPr>
        <p:spPr>
          <a:xfrm>
            <a:off x="914400" y="4267200"/>
            <a:ext cx="10363200" cy="1371600"/>
          </a:xfrm>
          <a:effectLst>
            <a:outerShdw blurRad="50800" dist="38100" dir="2700000" algn="tl" rotWithShape="0">
              <a:prstClr val="black">
                <a:alpha val="40000"/>
              </a:prstClr>
            </a:outerShdw>
          </a:effectLst>
        </p:spPr>
        <p:txBody>
          <a:bodyPr/>
          <a:lstStyle>
            <a:lvl1pPr algn="ctr">
              <a:lnSpc>
                <a:spcPct val="90000"/>
              </a:lnSpc>
              <a:spcAft>
                <a:spcPct val="0"/>
              </a:spcAft>
              <a:defRPr b="0">
                <a:solidFill>
                  <a:srgbClr val="FFFFFF"/>
                </a:solidFill>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sp>
        <p:nvSpPr>
          <p:cNvPr id="6" name="Päivämäärän paikkamerkki 5"/>
          <p:cNvSpPr>
            <a:spLocks noGrp="1"/>
          </p:cNvSpPr>
          <p:nvPr>
            <p:ph type="dt" sz="half" idx="10"/>
          </p:nvPr>
        </p:nvSpPr>
        <p:spPr/>
        <p:txBody>
          <a:bodyPr/>
          <a:lstStyle/>
          <a:p>
            <a:pPr>
              <a:defRPr/>
            </a:pPr>
            <a:fld id="{69820555-55D0-4FAE-9AFB-81BBB54A2F80}" type="datetime1">
              <a:rPr lang="en-GB" smtClean="0"/>
              <a:t>05/12/2019</a:t>
            </a:fld>
            <a:endParaRPr lang="fi-FI" dirty="0"/>
          </a:p>
        </p:txBody>
      </p:sp>
      <p:sp>
        <p:nvSpPr>
          <p:cNvPr id="7" name="Alatunnisteen paikkamerkki 6"/>
          <p:cNvSpPr>
            <a:spLocks noGrp="1"/>
          </p:cNvSpPr>
          <p:nvPr>
            <p:ph type="ftr" sz="quarter" idx="11"/>
          </p:nvPr>
        </p:nvSpPr>
        <p:spPr/>
        <p:txBody>
          <a:bodyPr/>
          <a:lstStyle/>
          <a:p>
            <a:r>
              <a:rPr lang="fi-FI" smtClean="0"/>
              <a:t>Presentation Name / Firstname Lastname</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white">
          <a:xfrm>
            <a:off x="347250" y="260248"/>
            <a:ext cx="2491200" cy="2334818"/>
            <a:chOff x="1311275" y="373063"/>
            <a:chExt cx="6524625" cy="6115050"/>
          </a:xfrm>
          <a:solidFill>
            <a:schemeClr val="bg1"/>
          </a:solidFill>
        </p:grpSpPr>
        <p:sp>
          <p:nvSpPr>
            <p:cNvPr id="14"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1601009665"/>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icture 1">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864000" y="1988840"/>
            <a:ext cx="5813195"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763571" y="2996953"/>
            <a:ext cx="5908493" cy="3162547"/>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2" name="Picture Placeholder 2"/>
          <p:cNvSpPr>
            <a:spLocks noGrp="1"/>
          </p:cNvSpPr>
          <p:nvPr>
            <p:ph type="pic" sz="quarter" idx="13" hasCustomPrompt="1"/>
          </p:nvPr>
        </p:nvSpPr>
        <p:spPr>
          <a:xfrm>
            <a:off x="6773333" y="254000"/>
            <a:ext cx="5080000" cy="590550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Gotham-Bold"/>
                <a:cs typeface="Gotham-Bold"/>
              </a:defRPr>
            </a:lvl1pPr>
          </a:lstStyle>
          <a:p>
            <a:r>
              <a:rPr lang="en-US" dirty="0" smtClean="0"/>
              <a:t>Click icon to add picture</a:t>
            </a:r>
          </a:p>
        </p:txBody>
      </p:sp>
      <p:sp>
        <p:nvSpPr>
          <p:cNvPr id="2" name="Päivämäärän paikkamerkki 1"/>
          <p:cNvSpPr>
            <a:spLocks noGrp="1"/>
          </p:cNvSpPr>
          <p:nvPr>
            <p:ph type="dt" sz="half" idx="14"/>
          </p:nvPr>
        </p:nvSpPr>
        <p:spPr/>
        <p:txBody>
          <a:bodyPr/>
          <a:lstStyle/>
          <a:p>
            <a:pPr>
              <a:defRPr/>
            </a:pPr>
            <a:fld id="{130ACB8D-2E7A-48A7-A94B-030165EC4793}" type="datetime1">
              <a:rPr lang="en-GB" smtClean="0"/>
              <a:t>05/12/2019</a:t>
            </a:fld>
            <a:endParaRPr lang="fi-FI" dirty="0"/>
          </a:p>
        </p:txBody>
      </p:sp>
      <p:sp>
        <p:nvSpPr>
          <p:cNvPr id="6" name="Alatunnisteen paikkamerkki 5"/>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140700735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icture 2">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864000" y="1988840"/>
            <a:ext cx="5814000" cy="864096"/>
          </a:xfrm>
          <a:prstGeom prst="rect">
            <a:avLst/>
          </a:prstGeom>
          <a:noFill/>
          <a:ln w="9525">
            <a:noFill/>
            <a:miter lim="800000"/>
            <a:headEnd/>
            <a:tailEnd/>
          </a:ln>
        </p:spPr>
        <p:txBody>
          <a:bodyPr lIns="91440" tIns="45720" rIns="91440" bIns="45720"/>
          <a:lstStyle>
            <a:lvl1pPr>
              <a:defRPr sz="3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763200" y="2996953"/>
            <a:ext cx="5907600" cy="3169848"/>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Gotham Narrow Book"/>
                <a:cs typeface="Gotham Narrow Book"/>
              </a:defRPr>
            </a:lvl1pPr>
            <a:lvl2pPr marL="725488" indent="-342900">
              <a:lnSpc>
                <a:spcPct val="80000"/>
              </a:lnSpc>
              <a:buFont typeface="Arial"/>
              <a:buChar char="•"/>
              <a:defRPr>
                <a:latin typeface="Gotham Narrow Book"/>
                <a:cs typeface="Gotham Narrow Book"/>
              </a:defRPr>
            </a:lvl2pPr>
            <a:lvl3pPr>
              <a:lnSpc>
                <a:spcPct val="80000"/>
              </a:lnSpc>
              <a:defRPr>
                <a:latin typeface="Gotham Narrow Book"/>
                <a:cs typeface="Gotham Narrow Book"/>
              </a:defRPr>
            </a:lvl3pPr>
            <a:lvl4pPr>
              <a:lnSpc>
                <a:spcPct val="80000"/>
              </a:lnSpc>
              <a:defRPr>
                <a:latin typeface="Gotham Narrow Book"/>
                <a:cs typeface="Gotham Narrow Book"/>
              </a:defRPr>
            </a:lvl4pPr>
            <a:lvl5pPr>
              <a:lnSpc>
                <a:spcPct val="80000"/>
              </a:lnSpc>
              <a:defRPr>
                <a:latin typeface="Gotham Narrow Book"/>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4" name="Picture Placeholder 2"/>
          <p:cNvSpPr>
            <a:spLocks noGrp="1"/>
          </p:cNvSpPr>
          <p:nvPr>
            <p:ph type="pic" sz="quarter" idx="13" hasCustomPrompt="1"/>
          </p:nvPr>
        </p:nvSpPr>
        <p:spPr>
          <a:xfrm>
            <a:off x="6768000" y="254000"/>
            <a:ext cx="5080000" cy="2952750"/>
          </a:xfrm>
          <a:solidFill>
            <a:srgbClr val="7F7F7F"/>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smtClean="0"/>
              <a:t>Click icon to add picture</a:t>
            </a:r>
            <a:endParaRPr lang="en-US" dirty="0"/>
          </a:p>
        </p:txBody>
      </p:sp>
      <p:sp>
        <p:nvSpPr>
          <p:cNvPr id="15" name="Picture Placeholder 2"/>
          <p:cNvSpPr>
            <a:spLocks noGrp="1"/>
          </p:cNvSpPr>
          <p:nvPr>
            <p:ph type="pic" sz="quarter" idx="14" hasCustomPrompt="1"/>
          </p:nvPr>
        </p:nvSpPr>
        <p:spPr>
          <a:xfrm>
            <a:off x="6768075" y="3212976"/>
            <a:ext cx="5080000" cy="2952750"/>
          </a:xfrm>
          <a:solidFill>
            <a:schemeClr val="tx1">
              <a:lumMod val="65000"/>
              <a:lumOff val="35000"/>
            </a:schemeClr>
          </a:solidFill>
        </p:spPr>
        <p:txBody>
          <a:bodyPr anchor="ctr"/>
          <a:lstStyle>
            <a:lvl1pPr marL="342900" marR="0" indent="-342900" algn="ctr" defTabSz="914400" rtl="0" eaLnBrk="1" fontAlgn="base" latinLnBrk="0" hangingPunct="1">
              <a:lnSpc>
                <a:spcPct val="100000"/>
              </a:lnSpc>
              <a:spcBef>
                <a:spcPct val="0"/>
              </a:spcBef>
              <a:spcAft>
                <a:spcPct val="50000"/>
              </a:spcAft>
              <a:buClr>
                <a:schemeClr val="accent1"/>
              </a:buClr>
              <a:buSzPct val="100000"/>
              <a:buFontTx/>
              <a:buNone/>
              <a:tabLst/>
              <a:defRPr b="0" i="0">
                <a:latin typeface="+mj-lt"/>
                <a:cs typeface="Gotham-Bold"/>
              </a:defRPr>
            </a:lvl1pPr>
          </a:lstStyle>
          <a:p>
            <a:r>
              <a:rPr lang="en-US" dirty="0" smtClean="0"/>
              <a:t>Click icon to add picture</a:t>
            </a:r>
          </a:p>
        </p:txBody>
      </p:sp>
      <p:sp>
        <p:nvSpPr>
          <p:cNvPr id="2" name="Päivämäärän paikkamerkki 1"/>
          <p:cNvSpPr>
            <a:spLocks noGrp="1"/>
          </p:cNvSpPr>
          <p:nvPr>
            <p:ph type="dt" sz="half" idx="15"/>
          </p:nvPr>
        </p:nvSpPr>
        <p:spPr/>
        <p:txBody>
          <a:bodyPr/>
          <a:lstStyle/>
          <a:p>
            <a:pPr>
              <a:defRPr/>
            </a:pPr>
            <a:fld id="{C1232025-848E-4C1B-A0F3-5B2B3D457463}" type="datetime1">
              <a:rPr lang="en-GB" smtClean="0"/>
              <a:t>05/12/2019</a:t>
            </a:fld>
            <a:endParaRPr lang="fi-FI" dirty="0"/>
          </a:p>
        </p:txBody>
      </p:sp>
      <p:sp>
        <p:nvSpPr>
          <p:cNvPr id="6" name="Alatunnisteen paikkamerkki 5"/>
          <p:cNvSpPr>
            <a:spLocks noGrp="1"/>
          </p:cNvSpPr>
          <p:nvPr>
            <p:ph type="ftr" sz="quarter" idx="16"/>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7"/>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235192238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
        <p:nvSpPr>
          <p:cNvPr id="4" name="Title 3"/>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923121536"/>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F4267D88-56C3-4364-8D55-2B85CC1443A4}" type="datetimeFigureOut">
              <a:rPr lang="fi-FI" smtClean="0">
                <a:solidFill>
                  <a:prstClr val="black">
                    <a:tint val="75000"/>
                  </a:prstClr>
                </a:solidFill>
              </a:rPr>
              <a:pPr/>
              <a:t>5.12.2019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9EB22C18-D258-408D-9E07-14ECF9E04848}"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5457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480AAD70-50CB-4983-A983-AC0207626389}" type="datetimeFigureOut">
              <a:rPr lang="fi-FI" smtClean="0"/>
              <a:t>5.12.2019</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01994593-ACB8-4D49-A807-3E9FF2B5C7A8}" type="slidenum">
              <a:rPr lang="fi-FI" smtClean="0"/>
              <a:t>‹#›</a:t>
            </a:fld>
            <a:endParaRPr lang="fi-FI"/>
          </a:p>
        </p:txBody>
      </p:sp>
    </p:spTree>
    <p:extLst>
      <p:ext uri="{BB962C8B-B14F-4D97-AF65-F5344CB8AC3E}">
        <p14:creationId xmlns:p14="http://schemas.microsoft.com/office/powerpoint/2010/main" val="1780994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AAD70-50CB-4983-A983-AC0207626389}" type="datetimeFigureOut">
              <a:rPr lang="fi-FI" smtClean="0"/>
              <a:t>5.12.2019</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01994593-ACB8-4D49-A807-3E9FF2B5C7A8}" type="slidenum">
              <a:rPr lang="fi-FI" smtClean="0"/>
              <a:t>‹#›</a:t>
            </a:fld>
            <a:endParaRPr lang="fi-FI"/>
          </a:p>
        </p:txBody>
      </p:sp>
    </p:spTree>
    <p:extLst>
      <p:ext uri="{BB962C8B-B14F-4D97-AF65-F5344CB8AC3E}">
        <p14:creationId xmlns:p14="http://schemas.microsoft.com/office/powerpoint/2010/main" val="419688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lide 2">
    <p:spTree>
      <p:nvGrpSpPr>
        <p:cNvPr id="1" name=""/>
        <p:cNvGrpSpPr/>
        <p:nvPr/>
      </p:nvGrpSpPr>
      <p:grpSpPr>
        <a:xfrm>
          <a:off x="0" y="0"/>
          <a:ext cx="0" cy="0"/>
          <a:chOff x="0" y="0"/>
          <a:chExt cx="0" cy="0"/>
        </a:xfrm>
      </p:grpSpPr>
      <p:sp>
        <p:nvSpPr>
          <p:cNvPr id="16" name="Picture Placeholder 9"/>
          <p:cNvSpPr>
            <a:spLocks noGrp="1"/>
          </p:cNvSpPr>
          <p:nvPr>
            <p:ph type="pic" sz="quarter" idx="13" hasCustomPrompt="1"/>
          </p:nvPr>
        </p:nvSpPr>
        <p:spPr bwMode="gray">
          <a:xfrm>
            <a:off x="338667" y="254000"/>
            <a:ext cx="11514667" cy="5905500"/>
          </a:xfrm>
          <a:solidFill>
            <a:schemeClr val="tx1">
              <a:lumMod val="50000"/>
              <a:lumOff val="50000"/>
            </a:schemeClr>
          </a:solidFill>
        </p:spPr>
        <p:txBody>
          <a:bodyPr anchor="ctr"/>
          <a:lstStyle>
            <a:lvl1pPr algn="ctr">
              <a:defRPr b="0" i="0">
                <a:latin typeface="Gotham-Bold"/>
                <a:cs typeface="Gotham-Bold"/>
              </a:defRPr>
            </a:lvl1pPr>
          </a:lstStyle>
          <a:p>
            <a:r>
              <a:rPr lang="en-US" dirty="0" smtClean="0"/>
              <a:t>Click icon to add picture</a:t>
            </a:r>
            <a:endParaRPr lang="en-US" dirty="0"/>
          </a:p>
        </p:txBody>
      </p:sp>
      <p:sp>
        <p:nvSpPr>
          <p:cNvPr id="20"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smtClean="0"/>
              <a:t>CLICK TO ADD TITLE</a:t>
            </a:r>
            <a:endParaRPr lang="fi-FI" noProof="0" dirty="0"/>
          </a:p>
        </p:txBody>
      </p:sp>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sp>
        <p:nvSpPr>
          <p:cNvPr id="2" name="Päivämäärän paikkamerkki 1"/>
          <p:cNvSpPr>
            <a:spLocks noGrp="1"/>
          </p:cNvSpPr>
          <p:nvPr>
            <p:ph type="dt" sz="half" idx="14"/>
          </p:nvPr>
        </p:nvSpPr>
        <p:spPr/>
        <p:txBody>
          <a:bodyPr/>
          <a:lstStyle/>
          <a:p>
            <a:pPr>
              <a:defRPr/>
            </a:pPr>
            <a:fld id="{B1B021A1-6BD4-49A7-92E2-FC3E77E7D7D7}" type="datetime1">
              <a:rPr lang="en-GB" smtClean="0"/>
              <a:t>05/12/2019</a:t>
            </a:fld>
            <a:endParaRPr lang="fi-FI" dirty="0"/>
          </a:p>
        </p:txBody>
      </p:sp>
      <p:sp>
        <p:nvSpPr>
          <p:cNvPr id="3" name="Alatunnisteen paikkamerkki 2"/>
          <p:cNvSpPr>
            <a:spLocks noGrp="1"/>
          </p:cNvSpPr>
          <p:nvPr>
            <p:ph type="ftr" sz="quarter" idx="15"/>
          </p:nvPr>
        </p:nvSpPr>
        <p:spPr/>
        <p:txBody>
          <a:bodyPr/>
          <a:lstStyle/>
          <a:p>
            <a:r>
              <a:rPr lang="fi-FI" smtClean="0"/>
              <a:t>Presentation Name / Firstname Lastname</a:t>
            </a:r>
            <a:endParaRPr lang="fi-FI" dirty="0"/>
          </a:p>
        </p:txBody>
      </p:sp>
      <p:sp>
        <p:nvSpPr>
          <p:cNvPr id="4" name="Dian numeron paikkamerkki 3"/>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white">
          <a:xfrm>
            <a:off x="347250" y="260248"/>
            <a:ext cx="2491200" cy="2334818"/>
            <a:chOff x="1311275" y="373063"/>
            <a:chExt cx="6524625" cy="6115050"/>
          </a:xfrm>
          <a:solidFill>
            <a:schemeClr val="bg1"/>
          </a:solidFill>
        </p:grpSpPr>
        <p:sp>
          <p:nvSpPr>
            <p:cNvPr id="13"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495431043"/>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lide 3">
    <p:spTree>
      <p:nvGrpSpPr>
        <p:cNvPr id="1" name=""/>
        <p:cNvGrpSpPr/>
        <p:nvPr/>
      </p:nvGrpSpPr>
      <p:grpSpPr>
        <a:xfrm>
          <a:off x="0" y="0"/>
          <a:ext cx="0" cy="0"/>
          <a:chOff x="0" y="0"/>
          <a:chExt cx="0" cy="0"/>
        </a:xfrm>
      </p:grpSpPr>
      <p:pic>
        <p:nvPicPr>
          <p:cNvPr id="25" name="Kuva 24"/>
          <p:cNvPicPr>
            <a:picLocks noChangeAspect="1"/>
          </p:cNvPicPr>
          <p:nvPr userDrawn="1"/>
        </p:nvPicPr>
        <p:blipFill rotWithShape="1">
          <a:blip r:embed="rId2" cstate="email">
            <a:extLst>
              <a:ext uri="{28A0092B-C50C-407E-A947-70E740481C1C}">
                <a14:useLocalDpi xmlns:a14="http://schemas.microsoft.com/office/drawing/2010/main" val="0"/>
              </a:ext>
            </a:extLst>
          </a:blip>
          <a:srcRect r="-6" b="3125"/>
          <a:stretch/>
        </p:blipFill>
        <p:spPr bwMode="ltGray">
          <a:xfrm>
            <a:off x="338667" y="254000"/>
            <a:ext cx="11514667" cy="5905500"/>
          </a:xfrm>
          <a:prstGeom prst="rect">
            <a:avLst/>
          </a:prstGeom>
        </p:spPr>
      </p:pic>
      <p:sp>
        <p:nvSpPr>
          <p:cNvPr id="43011" name="Text Placeholder 2"/>
          <p:cNvSpPr>
            <a:spLocks noGrp="1"/>
          </p:cNvSpPr>
          <p:nvPr>
            <p:ph type="subTitle" idx="1" hasCustomPrompt="1"/>
          </p:nvPr>
        </p:nvSpPr>
        <p:spPr>
          <a:xfrm>
            <a:off x="914400" y="4267200"/>
            <a:ext cx="10363200" cy="1371600"/>
          </a:xfrm>
        </p:spPr>
        <p:txBody>
          <a:bodyPr/>
          <a:lstStyle>
            <a:lvl1pPr algn="ctr">
              <a:lnSpc>
                <a:spcPct val="90000"/>
              </a:lnSpc>
              <a:spcAft>
                <a:spcPct val="0"/>
              </a:spcAft>
              <a:defRPr b="0">
                <a:latin typeface="+mj-lt"/>
                <a:ea typeface="ＭＳ Ｐゴシック" charset="0"/>
                <a:cs typeface="Gotham Narrow Bold"/>
              </a:defRPr>
            </a:lvl1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subtitle</a:t>
            </a:r>
            <a:endParaRPr lang="fi-FI" noProof="0" dirty="0"/>
          </a:p>
        </p:txBody>
      </p:sp>
      <p:sp>
        <p:nvSpPr>
          <p:cNvPr id="13"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4800">
                <a:latin typeface="+mj-lt"/>
                <a:ea typeface="ＭＳ Ｐゴシック" charset="0"/>
                <a:cs typeface="Gotham Narrow Bold"/>
              </a:defRPr>
            </a:lvl1pPr>
          </a:lstStyle>
          <a:p>
            <a:pPr lvl="0"/>
            <a:r>
              <a:rPr lang="fi-FI" noProof="0" dirty="0" smtClean="0"/>
              <a:t>CLICK TO ADD TITLE</a:t>
            </a:r>
            <a:endParaRPr lang="fi-FI" noProof="0" dirty="0"/>
          </a:p>
        </p:txBody>
      </p:sp>
      <p:sp>
        <p:nvSpPr>
          <p:cNvPr id="2" name="Päivämäärän paikkamerkki 1"/>
          <p:cNvSpPr>
            <a:spLocks noGrp="1"/>
          </p:cNvSpPr>
          <p:nvPr>
            <p:ph type="dt" sz="half" idx="10"/>
          </p:nvPr>
        </p:nvSpPr>
        <p:spPr/>
        <p:txBody>
          <a:bodyPr/>
          <a:lstStyle/>
          <a:p>
            <a:pPr>
              <a:defRPr/>
            </a:pPr>
            <a:fld id="{8FC139DF-555F-4884-A52D-5104D268AD44}" type="datetime1">
              <a:rPr lang="en-GB" smtClean="0"/>
              <a:t>05/12/2019</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grpSp>
        <p:nvGrpSpPr>
          <p:cNvPr id="12" name="Ryhmä 11"/>
          <p:cNvGrpSpPr/>
          <p:nvPr userDrawn="1"/>
        </p:nvGrpSpPr>
        <p:grpSpPr bwMode="black">
          <a:xfrm>
            <a:off x="347250" y="260248"/>
            <a:ext cx="2491200" cy="2334818"/>
            <a:chOff x="1311275" y="373063"/>
            <a:chExt cx="6524625" cy="6115050"/>
          </a:xfrm>
          <a:solidFill>
            <a:srgbClr val="E5053A"/>
          </a:solidFill>
        </p:grpSpPr>
        <p:sp>
          <p:nvSpPr>
            <p:cNvPr id="14"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484384051"/>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slide 4 Helsinki">
    <p:spTree>
      <p:nvGrpSpPr>
        <p:cNvPr id="1" name=""/>
        <p:cNvGrpSpPr/>
        <p:nvPr/>
      </p:nvGrpSpPr>
      <p:grpSpPr>
        <a:xfrm>
          <a:off x="0" y="0"/>
          <a:ext cx="0" cy="0"/>
          <a:chOff x="0" y="0"/>
          <a:chExt cx="0" cy="0"/>
        </a:xfrm>
      </p:grpSpPr>
      <p:pic>
        <p:nvPicPr>
          <p:cNvPr id="12" name="Kuva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8400" y="254000"/>
            <a:ext cx="11512373" cy="5905500"/>
          </a:xfrm>
          <a:prstGeom prst="rect">
            <a:avLst/>
          </a:prstGeom>
        </p:spPr>
      </p:pic>
      <p:sp>
        <p:nvSpPr>
          <p:cNvPr id="11" name="Title Placeholder 1"/>
          <p:cNvSpPr>
            <a:spLocks noGrp="1"/>
          </p:cNvSpPr>
          <p:nvPr>
            <p:ph type="ctrTitle"/>
          </p:nvPr>
        </p:nvSpPr>
        <p:spPr bwMode="white">
          <a:xfrm>
            <a:off x="911424" y="3140968"/>
            <a:ext cx="10363200" cy="1296144"/>
          </a:xfrm>
          <a:effectLst>
            <a:outerShdw blurRad="50800" dist="38100" dir="2700000" algn="tl" rotWithShape="0">
              <a:prstClr val="black">
                <a:alpha val="40000"/>
              </a:prstClr>
            </a:outerShdw>
          </a:effectLst>
        </p:spPr>
        <p:txBody>
          <a:bodyPr anchor="ctr" anchorCtr="0"/>
          <a:lstStyle>
            <a:lvl1pPr algn="ctr">
              <a:lnSpc>
                <a:spcPct val="70000"/>
              </a:lnSpc>
              <a:defRPr sz="6000" baseline="0">
                <a:solidFill>
                  <a:schemeClr val="bg1"/>
                </a:solidFill>
                <a:latin typeface="+mj-lt"/>
                <a:ea typeface="ＭＳ Ｐゴシック" charset="0"/>
                <a:cs typeface="Gotham Narrow Bold"/>
              </a:defRPr>
            </a:lvl1pPr>
          </a:lstStyle>
          <a:p>
            <a:pPr lvl="0"/>
            <a:r>
              <a:rPr lang="en-US" noProof="0" smtClean="0"/>
              <a:t>Click to edit Master title style</a:t>
            </a:r>
            <a:endParaRPr lang="fi-FI" noProof="0" dirty="0"/>
          </a:p>
        </p:txBody>
      </p:sp>
      <p:sp>
        <p:nvSpPr>
          <p:cNvPr id="2" name="Päivämäärän paikkamerkki 1"/>
          <p:cNvSpPr>
            <a:spLocks noGrp="1"/>
          </p:cNvSpPr>
          <p:nvPr>
            <p:ph type="dt" sz="half" idx="10"/>
          </p:nvPr>
        </p:nvSpPr>
        <p:spPr/>
        <p:txBody>
          <a:bodyPr/>
          <a:lstStyle/>
          <a:p>
            <a:pPr>
              <a:defRPr/>
            </a:pPr>
            <a:fld id="{3AD25711-7403-40D4-95B9-18BC015C8A66}" type="datetime1">
              <a:rPr lang="en-GB" smtClean="0"/>
              <a:t>05/12/2019</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8" name="Dian numeron paikkamerkki 7"/>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grpSp>
        <p:nvGrpSpPr>
          <p:cNvPr id="13" name="Ryhmä 12"/>
          <p:cNvGrpSpPr/>
          <p:nvPr userDrawn="1"/>
        </p:nvGrpSpPr>
        <p:grpSpPr bwMode="white">
          <a:xfrm>
            <a:off x="347250" y="260248"/>
            <a:ext cx="2491200" cy="2334818"/>
            <a:chOff x="1311275" y="373063"/>
            <a:chExt cx="6524625" cy="6115050"/>
          </a:xfrm>
          <a:solidFill>
            <a:schemeClr val="bg1"/>
          </a:solidFill>
        </p:grpSpPr>
        <p:sp>
          <p:nvSpPr>
            <p:cNvPr id="14" name="Rectangle 5"/>
            <p:cNvSpPr>
              <a:spLocks noChangeArrowheads="1"/>
            </p:cNvSpPr>
            <p:nvPr userDrawn="1"/>
          </p:nvSpPr>
          <p:spPr bwMode="white">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Rectangle 6"/>
            <p:cNvSpPr>
              <a:spLocks noChangeArrowheads="1"/>
            </p:cNvSpPr>
            <p:nvPr userDrawn="1"/>
          </p:nvSpPr>
          <p:spPr bwMode="white">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7"/>
            <p:cNvSpPr>
              <a:spLocks noEditPoints="1"/>
            </p:cNvSpPr>
            <p:nvPr userDrawn="1"/>
          </p:nvSpPr>
          <p:spPr bwMode="white">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348885440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ubheading">
    <p:spTree>
      <p:nvGrpSpPr>
        <p:cNvPr id="1" name=""/>
        <p:cNvGrpSpPr/>
        <p:nvPr/>
      </p:nvGrpSpPr>
      <p:grpSpPr>
        <a:xfrm>
          <a:off x="0" y="0"/>
          <a:ext cx="0" cy="0"/>
          <a:chOff x="0" y="0"/>
          <a:chExt cx="0" cy="0"/>
        </a:xfrm>
      </p:grpSpPr>
      <p:sp>
        <p:nvSpPr>
          <p:cNvPr id="13"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smtClean="0"/>
              <a:t>CLICK TO ADD SUBHEADING</a:t>
            </a:r>
            <a:endParaRPr lang="fi-FI" noProof="0" dirty="0"/>
          </a:p>
        </p:txBody>
      </p:sp>
      <p:sp>
        <p:nvSpPr>
          <p:cNvPr id="2" name="Päivämäärän paikkamerkki 1"/>
          <p:cNvSpPr>
            <a:spLocks noGrp="1"/>
          </p:cNvSpPr>
          <p:nvPr>
            <p:ph type="dt" sz="half" idx="10"/>
          </p:nvPr>
        </p:nvSpPr>
        <p:spPr/>
        <p:txBody>
          <a:bodyPr/>
          <a:lstStyle/>
          <a:p>
            <a:pPr>
              <a:defRPr/>
            </a:pPr>
            <a:fld id="{8FC139DF-555F-4884-A52D-5104D268AD44}" type="datetime1">
              <a:rPr lang="en-GB" smtClean="0"/>
              <a:t>05/12/2019</a:t>
            </a:fld>
            <a:endParaRPr lang="fi-FI" dirty="0"/>
          </a:p>
        </p:txBody>
      </p:sp>
      <p:sp>
        <p:nvSpPr>
          <p:cNvPr id="6" name="Alatunnisteen paikkamerkki 5"/>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85254560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bwMode="auto">
          <a:xfrm>
            <a:off x="335360" y="716436"/>
            <a:ext cx="11521280" cy="1225803"/>
          </a:xfrm>
          <a:prstGeom prst="rect">
            <a:avLst/>
          </a:prstGeom>
          <a:noFill/>
          <a:ln w="9525">
            <a:noFill/>
            <a:miter lim="800000"/>
            <a:headEnd/>
            <a:tailEnd/>
          </a:ln>
        </p:spPr>
        <p:txBody>
          <a:bodyPr lIns="91440" tIns="45720" rIns="91440" bIns="45720" anchor="t" anchorCtr="0"/>
          <a:lstStyle>
            <a:lvl1pPr algn="ctr">
              <a:defRPr sz="4000"/>
            </a:lvl1pPr>
          </a:lstStyle>
          <a:p>
            <a:pPr lvl="0"/>
            <a:r>
              <a:rPr lang="fi-FI" dirty="0" smtClean="0"/>
              <a:t>CLICK TO ADD TITLE</a:t>
            </a:r>
            <a:endParaRPr lang="en-US" dirty="0" smtClean="0"/>
          </a:p>
        </p:txBody>
      </p:sp>
      <p:sp>
        <p:nvSpPr>
          <p:cNvPr id="13" name="Text Placeholder 2"/>
          <p:cNvSpPr>
            <a:spLocks noGrp="1"/>
          </p:cNvSpPr>
          <p:nvPr>
            <p:ph idx="1" hasCustomPrompt="1"/>
          </p:nvPr>
        </p:nvSpPr>
        <p:spPr bwMode="auto">
          <a:xfrm>
            <a:off x="335360" y="2204865"/>
            <a:ext cx="11521280" cy="3888432"/>
          </a:xfrm>
          <a:prstGeom prst="rect">
            <a:avLst/>
          </a:prstGeom>
          <a:noFill/>
          <a:ln w="9525">
            <a:noFill/>
            <a:miter lim="800000"/>
            <a:headEnd/>
            <a:tailEnd/>
          </a:ln>
        </p:spPr>
        <p:txBody>
          <a:bodyPr lIns="91440" tIns="45720" rIns="91440" bIns="45720"/>
          <a:lstStyle>
            <a:lvl1pPr marL="92075" indent="0" algn="ctr">
              <a:lnSpc>
                <a:spcPct val="80000"/>
              </a:lnSpc>
              <a:buClr>
                <a:schemeClr val="tx1"/>
              </a:buClr>
              <a:buFont typeface="Arial"/>
              <a:buNone/>
              <a:defRPr>
                <a:latin typeface="+mj-lt"/>
                <a:cs typeface="Gotham narrow bold"/>
              </a:defRPr>
            </a:lvl1pPr>
            <a:lvl2pPr marL="382588" indent="0" algn="ctr">
              <a:lnSpc>
                <a:spcPct val="80000"/>
              </a:lnSpc>
              <a:buFont typeface="Arial"/>
              <a:buNone/>
              <a:defRPr>
                <a:latin typeface="Gotham Narrow Book"/>
                <a:cs typeface="Gotham Narrow Book"/>
              </a:defRPr>
            </a:lvl2pPr>
            <a:lvl3pPr marL="765175" indent="0" algn="ctr">
              <a:lnSpc>
                <a:spcPct val="80000"/>
              </a:lnSpc>
              <a:buNone/>
              <a:defRPr>
                <a:latin typeface="Gotham Narrow Book"/>
                <a:cs typeface="Gotham Narrow Book"/>
              </a:defRPr>
            </a:lvl3pPr>
            <a:lvl4pPr marL="1241425" indent="0" algn="ctr">
              <a:lnSpc>
                <a:spcPct val="80000"/>
              </a:lnSpc>
              <a:buNone/>
              <a:defRPr>
                <a:latin typeface="Gotham Narrow Book"/>
                <a:cs typeface="Gotham Narrow Book"/>
              </a:defRPr>
            </a:lvl4pPr>
            <a:lvl5pPr marL="1717675" indent="0" algn="ctr">
              <a:lnSpc>
                <a:spcPct val="80000"/>
              </a:lnSpc>
              <a:buNone/>
              <a:defRPr>
                <a:latin typeface="Gotham Narrow Book"/>
                <a:cs typeface="Gotham Narrow Book"/>
              </a:defRPr>
            </a:lvl5pPr>
          </a:lstStyle>
          <a:p>
            <a:r>
              <a:rPr lang="en-US" dirty="0" smtClean="0"/>
              <a:t>Click to add subtitle</a:t>
            </a:r>
            <a:endParaRPr lang="en-US" dirty="0"/>
          </a:p>
        </p:txBody>
      </p:sp>
      <p:sp>
        <p:nvSpPr>
          <p:cNvPr id="2" name="Päivämäärän paikkamerkki 1"/>
          <p:cNvSpPr>
            <a:spLocks noGrp="1"/>
          </p:cNvSpPr>
          <p:nvPr>
            <p:ph type="dt" sz="half" idx="10"/>
          </p:nvPr>
        </p:nvSpPr>
        <p:spPr/>
        <p:txBody>
          <a:bodyPr/>
          <a:lstStyle/>
          <a:p>
            <a:pPr>
              <a:defRPr/>
            </a:pPr>
            <a:fld id="{BF7FDA8B-5024-41F9-96BA-DE834CBA048A}" type="datetime1">
              <a:rPr lang="en-GB" smtClean="0"/>
              <a:t>05/12/2019</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Tree>
    <p:extLst>
      <p:ext uri="{BB962C8B-B14F-4D97-AF65-F5344CB8AC3E}">
        <p14:creationId xmlns:p14="http://schemas.microsoft.com/office/powerpoint/2010/main" val="420697834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Basic">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bwMode="auto">
          <a:xfrm>
            <a:off x="772997" y="2204865"/>
            <a:ext cx="11029519"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2" name="Päivämäärän paikkamerkki 1"/>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Alatunnisteen paikkamerkki 3"/>
          <p:cNvSpPr>
            <a:spLocks noGrp="1"/>
          </p:cNvSpPr>
          <p:nvPr>
            <p:ph type="ftr" sz="quarter" idx="11"/>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2"/>
          </p:nvPr>
        </p:nvSpPr>
        <p:spPr/>
        <p:txBody>
          <a:bodyPr/>
          <a:lstStyle/>
          <a:p>
            <a:pPr>
              <a:defRPr/>
            </a:pPr>
            <a:fld id="{4669315E-5A66-CF44-AE5D-C333B2F730C4}" type="slidenum">
              <a:rPr lang="en-GB" smtClean="0"/>
              <a:pPr>
                <a:defRPr/>
              </a:pPr>
              <a:t>‹#›</a:t>
            </a:fld>
            <a:endParaRPr lang="en-GB" dirty="0"/>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263651783"/>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asic 2">
    <p:spTree>
      <p:nvGrpSpPr>
        <p:cNvPr id="1" name=""/>
        <p:cNvGrpSpPr/>
        <p:nvPr/>
      </p:nvGrpSpPr>
      <p:grpSpPr>
        <a:xfrm>
          <a:off x="0" y="0"/>
          <a:ext cx="0" cy="0"/>
          <a:chOff x="0" y="0"/>
          <a:chExt cx="0" cy="0"/>
        </a:xfrm>
      </p:grpSpPr>
      <p:sp>
        <p:nvSpPr>
          <p:cNvPr id="13" name="Text Placeholder 2"/>
          <p:cNvSpPr>
            <a:spLocks noGrp="1"/>
          </p:cNvSpPr>
          <p:nvPr>
            <p:ph idx="1" hasCustomPrompt="1"/>
          </p:nvPr>
        </p:nvSpPr>
        <p:spPr bwMode="auto">
          <a:xfrm>
            <a:off x="774000" y="2204865"/>
            <a:ext cx="5280587"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11" name="Text Placeholder 2"/>
          <p:cNvSpPr>
            <a:spLocks noGrp="1"/>
          </p:cNvSpPr>
          <p:nvPr>
            <p:ph idx="13" hasCustomPrompt="1"/>
          </p:nvPr>
        </p:nvSpPr>
        <p:spPr bwMode="auto">
          <a:xfrm>
            <a:off x="6480043" y="2204865"/>
            <a:ext cx="5280587" cy="3888432"/>
          </a:xfrm>
          <a:prstGeom prst="rect">
            <a:avLst/>
          </a:prstGeom>
          <a:noFill/>
          <a:ln w="9525">
            <a:noFill/>
            <a:miter lim="800000"/>
            <a:headEnd/>
            <a:tailEnd/>
          </a:ln>
        </p:spPr>
        <p:txBody>
          <a:bodyPr lIns="91440" tIns="45720" rIns="91440" bIns="45720"/>
          <a:lstStyle>
            <a:lvl1pPr marL="342900" indent="-250825">
              <a:lnSpc>
                <a:spcPct val="80000"/>
              </a:lnSpc>
              <a:buClr>
                <a:schemeClr val="tx1"/>
              </a:buClr>
              <a:buFont typeface="Arial"/>
              <a:buChar char="•"/>
              <a:defRPr>
                <a:latin typeface="+mn-lt"/>
                <a:cs typeface="Gotham Narrow Book"/>
              </a:defRPr>
            </a:lvl1pPr>
            <a:lvl2pPr marL="725488" indent="-342900">
              <a:lnSpc>
                <a:spcPct val="80000"/>
              </a:lnSpc>
              <a:buFont typeface="Arial"/>
              <a:buChar char="•"/>
              <a:defRPr>
                <a:latin typeface="+mn-lt"/>
                <a:cs typeface="Gotham Narrow Book"/>
              </a:defRPr>
            </a:lvl2pPr>
            <a:lvl3pPr>
              <a:lnSpc>
                <a:spcPct val="80000"/>
              </a:lnSpc>
              <a:defRPr>
                <a:latin typeface="+mn-lt"/>
                <a:cs typeface="Gotham Narrow Book"/>
              </a:defRPr>
            </a:lvl3pPr>
            <a:lvl4pPr>
              <a:lnSpc>
                <a:spcPct val="80000"/>
              </a:lnSpc>
              <a:defRPr>
                <a:latin typeface="+mn-lt"/>
                <a:cs typeface="Gotham Narrow Book"/>
              </a:defRPr>
            </a:lvl4pPr>
            <a:lvl5pPr>
              <a:lnSpc>
                <a:spcPct val="80000"/>
              </a:lnSpc>
              <a:defRPr>
                <a:latin typeface="+mn-lt"/>
                <a:cs typeface="Gotham Narrow Book"/>
              </a:defRPr>
            </a:lvl5pPr>
          </a:lstStyle>
          <a:p>
            <a:pPr lvl="0"/>
            <a:r>
              <a:rPr lang="fi-FI" noProof="0" dirty="0" err="1" smtClean="0"/>
              <a:t>Click</a:t>
            </a:r>
            <a:r>
              <a:rPr lang="fi-FI" noProof="0" dirty="0" smtClean="0"/>
              <a:t> to </a:t>
            </a:r>
            <a:r>
              <a:rPr lang="fi-FI" noProof="0" dirty="0" err="1" smtClean="0"/>
              <a:t>add</a:t>
            </a:r>
            <a:r>
              <a:rPr lang="fi-FI" noProof="0" dirty="0" smtClean="0"/>
              <a:t> </a:t>
            </a:r>
            <a:r>
              <a:rPr lang="fi-FI" noProof="0" dirty="0" err="1" smtClean="0"/>
              <a:t>text</a:t>
            </a:r>
            <a:endParaRPr lang="fi-FI" noProof="0" dirty="0" smtClean="0"/>
          </a:p>
          <a:p>
            <a:pPr lvl="1"/>
            <a:r>
              <a:rPr lang="fi-FI" noProof="0" dirty="0" smtClean="0"/>
              <a:t>Second </a:t>
            </a:r>
            <a:r>
              <a:rPr lang="fi-FI" noProof="0" dirty="0" err="1" smtClean="0"/>
              <a:t>level</a:t>
            </a:r>
            <a:endParaRPr lang="fi-FI" noProof="0" dirty="0" smtClean="0"/>
          </a:p>
          <a:p>
            <a:pPr lvl="2"/>
            <a:r>
              <a:rPr lang="fi-FI" noProof="0" dirty="0" smtClean="0"/>
              <a:t>Third </a:t>
            </a:r>
            <a:r>
              <a:rPr lang="fi-FI" noProof="0" dirty="0" err="1" smtClean="0"/>
              <a:t>level</a:t>
            </a:r>
            <a:endParaRPr lang="fi-FI" noProof="0" dirty="0" smtClean="0"/>
          </a:p>
          <a:p>
            <a:pPr lvl="3"/>
            <a:r>
              <a:rPr lang="fi-FI" noProof="0" dirty="0" err="1" smtClean="0"/>
              <a:t>Fourth</a:t>
            </a:r>
            <a:r>
              <a:rPr lang="fi-FI" noProof="0" dirty="0" smtClean="0"/>
              <a:t> </a:t>
            </a:r>
            <a:r>
              <a:rPr lang="fi-FI" noProof="0" dirty="0" err="1" smtClean="0"/>
              <a:t>level</a:t>
            </a:r>
            <a:endParaRPr lang="fi-FI" noProof="0" dirty="0" smtClean="0"/>
          </a:p>
          <a:p>
            <a:pPr lvl="4"/>
            <a:r>
              <a:rPr lang="fi-FI" noProof="0" dirty="0" err="1" smtClean="0"/>
              <a:t>Fifth</a:t>
            </a:r>
            <a:r>
              <a:rPr lang="fi-FI" noProof="0" dirty="0" smtClean="0"/>
              <a:t> </a:t>
            </a:r>
            <a:r>
              <a:rPr lang="fi-FI" noProof="0" dirty="0" err="1" smtClean="0"/>
              <a:t>level</a:t>
            </a:r>
            <a:endParaRPr lang="en-US" noProof="0" dirty="0" smtClean="0"/>
          </a:p>
        </p:txBody>
      </p:sp>
      <p:sp>
        <p:nvSpPr>
          <p:cNvPr id="2" name="Päivämäärän paikkamerkki 1"/>
          <p:cNvSpPr>
            <a:spLocks noGrp="1"/>
          </p:cNvSpPr>
          <p:nvPr>
            <p:ph type="dt" sz="half" idx="14"/>
          </p:nvPr>
        </p:nvSpPr>
        <p:spPr/>
        <p:txBody>
          <a:bodyPr/>
          <a:lstStyle/>
          <a:p>
            <a:pPr>
              <a:defRPr/>
            </a:pPr>
            <a:fld id="{86F0238F-2308-4A48-B2E1-00FCB2BFEC78}" type="datetime1">
              <a:rPr lang="en-GB" smtClean="0"/>
              <a:t>05/12/2019</a:t>
            </a:fld>
            <a:endParaRPr lang="fi-FI" dirty="0"/>
          </a:p>
        </p:txBody>
      </p:sp>
      <p:sp>
        <p:nvSpPr>
          <p:cNvPr id="4" name="Alatunnisteen paikkamerkki 3"/>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
        <p:nvSpPr>
          <p:cNvPr id="3" name="Title 2"/>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05461367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nd Text">
    <p:spTree>
      <p:nvGrpSpPr>
        <p:cNvPr id="1" name=""/>
        <p:cNvGrpSpPr/>
        <p:nvPr/>
      </p:nvGrpSpPr>
      <p:grpSpPr>
        <a:xfrm>
          <a:off x="0" y="0"/>
          <a:ext cx="0" cy="0"/>
          <a:chOff x="0" y="0"/>
          <a:chExt cx="0" cy="0"/>
        </a:xfrm>
      </p:grpSpPr>
      <p:sp>
        <p:nvSpPr>
          <p:cNvPr id="12" name="Picture Placeholder 2"/>
          <p:cNvSpPr>
            <a:spLocks noGrp="1"/>
          </p:cNvSpPr>
          <p:nvPr>
            <p:ph type="pic" sz="quarter" idx="13" hasCustomPrompt="1"/>
          </p:nvPr>
        </p:nvSpPr>
        <p:spPr>
          <a:xfrm>
            <a:off x="338667" y="255600"/>
            <a:ext cx="11514667" cy="5905500"/>
          </a:xfrm>
          <a:solidFill>
            <a:srgbClr val="7F7F7F"/>
          </a:solidFill>
        </p:spPr>
        <p:txBody>
          <a:bodyPr anchor="ctr"/>
          <a:lstStyle>
            <a:lvl1pPr algn="ctr">
              <a:defRPr b="0" i="0">
                <a:latin typeface="+mj-lt"/>
                <a:cs typeface="Gotham-Bold"/>
              </a:defRPr>
            </a:lvl1pPr>
          </a:lstStyle>
          <a:p>
            <a:r>
              <a:rPr lang="en-US" dirty="0" smtClean="0"/>
              <a:t>Click icon to add picture</a:t>
            </a:r>
            <a:endParaRPr lang="en-US" dirty="0"/>
          </a:p>
        </p:txBody>
      </p:sp>
      <p:sp>
        <p:nvSpPr>
          <p:cNvPr id="2" name="Päivämäärän paikkamerkki 1"/>
          <p:cNvSpPr>
            <a:spLocks noGrp="1"/>
          </p:cNvSpPr>
          <p:nvPr>
            <p:ph type="dt" sz="half" idx="14"/>
          </p:nvPr>
        </p:nvSpPr>
        <p:spPr/>
        <p:txBody>
          <a:bodyPr/>
          <a:lstStyle/>
          <a:p>
            <a:pPr>
              <a:defRPr/>
            </a:pPr>
            <a:fld id="{D785DCF2-BC03-4AAE-A835-57E4F208A97E}" type="datetime1">
              <a:rPr lang="en-GB" smtClean="0"/>
              <a:t>05/12/2019</a:t>
            </a:fld>
            <a:endParaRPr lang="fi-FI" dirty="0"/>
          </a:p>
        </p:txBody>
      </p:sp>
      <p:sp>
        <p:nvSpPr>
          <p:cNvPr id="6" name="Alatunnisteen paikkamerkki 5"/>
          <p:cNvSpPr>
            <a:spLocks noGrp="1"/>
          </p:cNvSpPr>
          <p:nvPr>
            <p:ph type="ftr" sz="quarter" idx="15"/>
          </p:nvPr>
        </p:nvSpPr>
        <p:spPr/>
        <p:txBody>
          <a:bodyPr/>
          <a:lstStyle/>
          <a:p>
            <a:r>
              <a:rPr lang="fi-FI" smtClean="0"/>
              <a:t>Presentation Name / Firstname Lastname</a:t>
            </a:r>
            <a:endParaRPr lang="fi-FI" dirty="0"/>
          </a:p>
        </p:txBody>
      </p:sp>
      <p:sp>
        <p:nvSpPr>
          <p:cNvPr id="7" name="Dian numeron paikkamerkki 6"/>
          <p:cNvSpPr>
            <a:spLocks noGrp="1"/>
          </p:cNvSpPr>
          <p:nvPr>
            <p:ph type="sldNum" sz="quarter" idx="16"/>
          </p:nvPr>
        </p:nvSpPr>
        <p:spPr/>
        <p:txBody>
          <a:bodyPr/>
          <a:lstStyle/>
          <a:p>
            <a:pPr>
              <a:defRPr/>
            </a:pPr>
            <a:fld id="{4669315E-5A66-CF44-AE5D-C333B2F730C4}" type="slidenum">
              <a:rPr lang="en-GB" smtClean="0"/>
              <a:pPr>
                <a:defRPr/>
              </a:pPr>
              <a:t>‹#›</a:t>
            </a:fld>
            <a:endParaRPr lang="en-GB" dirty="0"/>
          </a:p>
        </p:txBody>
      </p:sp>
      <p:sp>
        <p:nvSpPr>
          <p:cNvPr id="15" name="Title Placeholder 1"/>
          <p:cNvSpPr>
            <a:spLocks noGrp="1"/>
          </p:cNvSpPr>
          <p:nvPr>
            <p:ph type="ctrTitle" hasCustomPrompt="1"/>
          </p:nvPr>
        </p:nvSpPr>
        <p:spPr>
          <a:xfrm>
            <a:off x="914400" y="2708920"/>
            <a:ext cx="10363200" cy="1296144"/>
          </a:xfrm>
        </p:spPr>
        <p:txBody>
          <a:bodyPr anchor="ctr" anchorCtr="0"/>
          <a:lstStyle>
            <a:lvl1pPr algn="ctr">
              <a:lnSpc>
                <a:spcPct val="70000"/>
              </a:lnSpc>
              <a:defRPr sz="3600">
                <a:latin typeface="+mj-lt"/>
                <a:ea typeface="ＭＳ Ｐゴシック" charset="0"/>
                <a:cs typeface="Gotham Narrow Bold"/>
              </a:defRPr>
            </a:lvl1pPr>
          </a:lstStyle>
          <a:p>
            <a:pPr lvl="0"/>
            <a:r>
              <a:rPr lang="fi-FI" noProof="0" dirty="0" smtClean="0"/>
              <a:t>CLICK TO ADD TEXT</a:t>
            </a:r>
            <a:endParaRPr lang="fi-FI" noProof="0" dirty="0"/>
          </a:p>
        </p:txBody>
      </p:sp>
      <p:grpSp>
        <p:nvGrpSpPr>
          <p:cNvPr id="16" name="Ryhmä 15"/>
          <p:cNvGrpSpPr/>
          <p:nvPr userDrawn="1"/>
        </p:nvGrpSpPr>
        <p:grpSpPr bwMode="black">
          <a:xfrm>
            <a:off x="334478" y="255600"/>
            <a:ext cx="1397690" cy="1309952"/>
            <a:chOff x="1311275" y="373063"/>
            <a:chExt cx="6524625" cy="6115050"/>
          </a:xfrm>
          <a:solidFill>
            <a:srgbClr val="FFFFFF"/>
          </a:solidFill>
        </p:grpSpPr>
        <p:sp>
          <p:nvSpPr>
            <p:cNvPr id="17"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8"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9"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fi-FI"/>
            </a:p>
          </p:txBody>
        </p:sp>
      </p:grpSp>
    </p:spTree>
    <p:extLst>
      <p:ext uri="{BB962C8B-B14F-4D97-AF65-F5344CB8AC3E}">
        <p14:creationId xmlns:p14="http://schemas.microsoft.com/office/powerpoint/2010/main" val="3666937740"/>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81" name="Kuva 108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00549" y="6238875"/>
            <a:ext cx="2086443" cy="551025"/>
          </a:xfrm>
          <a:prstGeom prst="rect">
            <a:avLst/>
          </a:prstGeom>
        </p:spPr>
      </p:pic>
      <p:pic>
        <p:nvPicPr>
          <p:cNvPr id="10" name="Kuva 9"/>
          <p:cNvPicPr>
            <a:picLocks noChangeAspect="1"/>
          </p:cNvPicPr>
          <p:nvPr userDrawn="1"/>
        </p:nvPicPr>
        <p:blipFill rotWithShape="1">
          <a:blip r:embed="rId18" cstate="email">
            <a:extLst>
              <a:ext uri="{28A0092B-C50C-407E-A947-70E740481C1C}">
                <a14:useLocalDpi xmlns:a14="http://schemas.microsoft.com/office/drawing/2010/main" val="0"/>
              </a:ext>
            </a:extLst>
          </a:blip>
          <a:srcRect r="-6" b="3125"/>
          <a:stretch/>
        </p:blipFill>
        <p:spPr bwMode="hidden">
          <a:xfrm>
            <a:off x="338667" y="254000"/>
            <a:ext cx="11514667" cy="5905500"/>
          </a:xfrm>
          <a:prstGeom prst="rect">
            <a:avLst/>
          </a:prstGeom>
        </p:spPr>
      </p:pic>
      <p:sp>
        <p:nvSpPr>
          <p:cNvPr id="1027" name="Title Placeholder 1"/>
          <p:cNvSpPr>
            <a:spLocks noGrp="1"/>
          </p:cNvSpPr>
          <p:nvPr>
            <p:ph type="title"/>
          </p:nvPr>
        </p:nvSpPr>
        <p:spPr bwMode="auto">
          <a:xfrm>
            <a:off x="2063552" y="802411"/>
            <a:ext cx="9722048" cy="9704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a:p>
        </p:txBody>
      </p:sp>
      <p:sp>
        <p:nvSpPr>
          <p:cNvPr id="1028" name="Text Placeholder 2"/>
          <p:cNvSpPr>
            <a:spLocks noGrp="1"/>
          </p:cNvSpPr>
          <p:nvPr>
            <p:ph type="body" idx="1"/>
          </p:nvPr>
        </p:nvSpPr>
        <p:spPr bwMode="auto">
          <a:xfrm>
            <a:off x="2063552" y="1981200"/>
            <a:ext cx="9722048"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Date Placeholder 3"/>
          <p:cNvSpPr>
            <a:spLocks noGrp="1"/>
          </p:cNvSpPr>
          <p:nvPr>
            <p:ph type="dt" sz="half" idx="2"/>
          </p:nvPr>
        </p:nvSpPr>
        <p:spPr bwMode="auto">
          <a:xfrm>
            <a:off x="10261600" y="6189117"/>
            <a:ext cx="914400" cy="5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pPr>
              <a:defRPr/>
            </a:pPr>
            <a:fld id="{DD08BD52-FDAE-42AB-8313-0991B6AE4759}" type="datetime1">
              <a:rPr lang="en-GB" smtClean="0"/>
              <a:pPr>
                <a:defRPr/>
              </a:pPr>
              <a:t>05/12/2019</a:t>
            </a:fld>
            <a:endParaRPr lang="fi-FI"/>
          </a:p>
        </p:txBody>
      </p:sp>
      <p:sp>
        <p:nvSpPr>
          <p:cNvPr id="9" name="Slide Number Placeholder 5"/>
          <p:cNvSpPr>
            <a:spLocks noGrp="1"/>
          </p:cNvSpPr>
          <p:nvPr>
            <p:ph type="sldNum" sz="quarter" idx="4"/>
          </p:nvPr>
        </p:nvSpPr>
        <p:spPr bwMode="auto">
          <a:xfrm>
            <a:off x="11176000" y="6189117"/>
            <a:ext cx="680640" cy="57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b" anchorCtr="0" compatLnSpc="1">
            <a:prstTxWarp prst="textNoShape">
              <a:avLst/>
            </a:prstTxWarp>
          </a:bodyPr>
          <a:lstStyle>
            <a:lvl1pPr algn="r">
              <a:defRPr sz="900" b="0" dirty="0" smtClean="0">
                <a:solidFill>
                  <a:srgbClr val="000000"/>
                </a:solidFill>
                <a:latin typeface="+mn-lt"/>
              </a:defRPr>
            </a:lvl1pPr>
          </a:lstStyle>
          <a:p>
            <a:pPr>
              <a:defRPr/>
            </a:pPr>
            <a:fld id="{4669315E-5A66-CF44-AE5D-C333B2F730C4}" type="slidenum">
              <a:rPr lang="en-GB" smtClean="0"/>
              <a:pPr>
                <a:defRPr/>
              </a:pPr>
              <a:t>‹#›</a:t>
            </a:fld>
            <a:endParaRPr lang="en-GB"/>
          </a:p>
        </p:txBody>
      </p:sp>
      <p:sp>
        <p:nvSpPr>
          <p:cNvPr id="3" name="Alatunnisteen paikkamerkki 2"/>
          <p:cNvSpPr>
            <a:spLocks noGrp="1"/>
          </p:cNvSpPr>
          <p:nvPr>
            <p:ph type="ftr" sz="quarter" idx="3"/>
          </p:nvPr>
        </p:nvSpPr>
        <p:spPr>
          <a:xfrm>
            <a:off x="6768000" y="6189217"/>
            <a:ext cx="3744000" cy="576000"/>
          </a:xfrm>
          <a:prstGeom prst="rect">
            <a:avLst/>
          </a:prstGeom>
        </p:spPr>
        <p:txBody>
          <a:bodyPr vert="horz" lIns="0" tIns="0" rIns="0" bIns="0" rtlCol="0" anchor="b" anchorCtr="0"/>
          <a:lstStyle>
            <a:lvl1pPr algn="l">
              <a:defRPr sz="900">
                <a:solidFill>
                  <a:schemeClr val="tx1"/>
                </a:solidFill>
                <a:latin typeface="+mn-lt"/>
              </a:defRPr>
            </a:lvl1pPr>
          </a:lstStyle>
          <a:p>
            <a:r>
              <a:rPr lang="fi-FI" smtClean="0"/>
              <a:t>Presentation Name / Firstname Lastname</a:t>
            </a:r>
            <a:endParaRPr lang="fi-FI" dirty="0"/>
          </a:p>
        </p:txBody>
      </p:sp>
      <p:grpSp>
        <p:nvGrpSpPr>
          <p:cNvPr id="12" name="Ryhmä 11"/>
          <p:cNvGrpSpPr/>
          <p:nvPr userDrawn="1"/>
        </p:nvGrpSpPr>
        <p:grpSpPr bwMode="black">
          <a:xfrm>
            <a:off x="334478" y="263539"/>
            <a:ext cx="1397690" cy="1309952"/>
            <a:chOff x="1311275" y="373063"/>
            <a:chExt cx="6524625" cy="6115050"/>
          </a:xfrm>
          <a:solidFill>
            <a:srgbClr val="E5053A"/>
          </a:solidFill>
        </p:grpSpPr>
        <p:sp>
          <p:nvSpPr>
            <p:cNvPr id="13" name="Rectangle 5"/>
            <p:cNvSpPr>
              <a:spLocks noChangeArrowheads="1"/>
            </p:cNvSpPr>
            <p:nvPr userDrawn="1"/>
          </p:nvSpPr>
          <p:spPr bwMode="black">
            <a:xfrm>
              <a:off x="4267200" y="5875338"/>
              <a:ext cx="609600" cy="612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4" name="Rectangle 6"/>
            <p:cNvSpPr>
              <a:spLocks noChangeArrowheads="1"/>
            </p:cNvSpPr>
            <p:nvPr userDrawn="1"/>
          </p:nvSpPr>
          <p:spPr bwMode="black">
            <a:xfrm>
              <a:off x="4267200" y="373063"/>
              <a:ext cx="609600" cy="6096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fi-FI"/>
            </a:p>
          </p:txBody>
        </p:sp>
        <p:sp>
          <p:nvSpPr>
            <p:cNvPr id="15" name="Freeform 7"/>
            <p:cNvSpPr>
              <a:spLocks noEditPoints="1"/>
            </p:cNvSpPr>
            <p:nvPr userDrawn="1"/>
          </p:nvSpPr>
          <p:spPr bwMode="black">
            <a:xfrm>
              <a:off x="1311275" y="1436688"/>
              <a:ext cx="6524625" cy="4152900"/>
            </a:xfrm>
            <a:custGeom>
              <a:avLst/>
              <a:gdLst>
                <a:gd name="T0" fmla="*/ 3947 w 4110"/>
                <a:gd name="T1" fmla="*/ 1670 h 2616"/>
                <a:gd name="T2" fmla="*/ 3459 w 4110"/>
                <a:gd name="T3" fmla="*/ 1403 h 2616"/>
                <a:gd name="T4" fmla="*/ 3294 w 4110"/>
                <a:gd name="T5" fmla="*/ 1199 h 2616"/>
                <a:gd name="T6" fmla="*/ 3062 w 4110"/>
                <a:gd name="T7" fmla="*/ 1048 h 2616"/>
                <a:gd name="T8" fmla="*/ 2897 w 4110"/>
                <a:gd name="T9" fmla="*/ 789 h 2616"/>
                <a:gd name="T10" fmla="*/ 2734 w 4110"/>
                <a:gd name="T11" fmla="*/ 314 h 2616"/>
                <a:gd name="T12" fmla="*/ 2417 w 4110"/>
                <a:gd name="T13" fmla="*/ 63 h 2616"/>
                <a:gd name="T14" fmla="*/ 2077 w 4110"/>
                <a:gd name="T15" fmla="*/ 19 h 2616"/>
                <a:gd name="T16" fmla="*/ 2204 w 4110"/>
                <a:gd name="T17" fmla="*/ 197 h 2616"/>
                <a:gd name="T18" fmla="*/ 2175 w 4110"/>
                <a:gd name="T19" fmla="*/ 357 h 2616"/>
                <a:gd name="T20" fmla="*/ 2041 w 4110"/>
                <a:gd name="T21" fmla="*/ 433 h 2616"/>
                <a:gd name="T22" fmla="*/ 1818 w 4110"/>
                <a:gd name="T23" fmla="*/ 362 h 2616"/>
                <a:gd name="T24" fmla="*/ 1518 w 4110"/>
                <a:gd name="T25" fmla="*/ 159 h 2616"/>
                <a:gd name="T26" fmla="*/ 1213 w 4110"/>
                <a:gd name="T27" fmla="*/ 130 h 2616"/>
                <a:gd name="T28" fmla="*/ 1198 w 4110"/>
                <a:gd name="T29" fmla="*/ 209 h 2616"/>
                <a:gd name="T30" fmla="*/ 1401 w 4110"/>
                <a:gd name="T31" fmla="*/ 481 h 2616"/>
                <a:gd name="T32" fmla="*/ 1555 w 4110"/>
                <a:gd name="T33" fmla="*/ 708 h 2616"/>
                <a:gd name="T34" fmla="*/ 1672 w 4110"/>
                <a:gd name="T35" fmla="*/ 796 h 2616"/>
                <a:gd name="T36" fmla="*/ 1405 w 4110"/>
                <a:gd name="T37" fmla="*/ 787 h 2616"/>
                <a:gd name="T38" fmla="*/ 1102 w 4110"/>
                <a:gd name="T39" fmla="*/ 558 h 2616"/>
                <a:gd name="T40" fmla="*/ 821 w 4110"/>
                <a:gd name="T41" fmla="*/ 395 h 2616"/>
                <a:gd name="T42" fmla="*/ 531 w 4110"/>
                <a:gd name="T43" fmla="*/ 426 h 2616"/>
                <a:gd name="T44" fmla="*/ 748 w 4110"/>
                <a:gd name="T45" fmla="*/ 537 h 2616"/>
                <a:gd name="T46" fmla="*/ 762 w 4110"/>
                <a:gd name="T47" fmla="*/ 704 h 2616"/>
                <a:gd name="T48" fmla="*/ 608 w 4110"/>
                <a:gd name="T49" fmla="*/ 689 h 2616"/>
                <a:gd name="T50" fmla="*/ 387 w 4110"/>
                <a:gd name="T51" fmla="*/ 529 h 2616"/>
                <a:gd name="T52" fmla="*/ 103 w 4110"/>
                <a:gd name="T53" fmla="*/ 499 h 2616"/>
                <a:gd name="T54" fmla="*/ 157 w 4110"/>
                <a:gd name="T55" fmla="*/ 597 h 2616"/>
                <a:gd name="T56" fmla="*/ 397 w 4110"/>
                <a:gd name="T57" fmla="*/ 913 h 2616"/>
                <a:gd name="T58" fmla="*/ 578 w 4110"/>
                <a:gd name="T59" fmla="*/ 1190 h 2616"/>
                <a:gd name="T60" fmla="*/ 954 w 4110"/>
                <a:gd name="T61" fmla="*/ 1253 h 2616"/>
                <a:gd name="T62" fmla="*/ 1184 w 4110"/>
                <a:gd name="T63" fmla="*/ 1316 h 2616"/>
                <a:gd name="T64" fmla="*/ 1250 w 4110"/>
                <a:gd name="T65" fmla="*/ 1526 h 2616"/>
                <a:gd name="T66" fmla="*/ 1365 w 4110"/>
                <a:gd name="T67" fmla="*/ 1691 h 2616"/>
                <a:gd name="T68" fmla="*/ 1601 w 4110"/>
                <a:gd name="T69" fmla="*/ 1766 h 2616"/>
                <a:gd name="T70" fmla="*/ 1384 w 4110"/>
                <a:gd name="T71" fmla="*/ 1823 h 2616"/>
                <a:gd name="T72" fmla="*/ 965 w 4110"/>
                <a:gd name="T73" fmla="*/ 1706 h 2616"/>
                <a:gd name="T74" fmla="*/ 971 w 4110"/>
                <a:gd name="T75" fmla="*/ 1890 h 2616"/>
                <a:gd name="T76" fmla="*/ 1173 w 4110"/>
                <a:gd name="T77" fmla="*/ 2136 h 2616"/>
                <a:gd name="T78" fmla="*/ 1534 w 4110"/>
                <a:gd name="T79" fmla="*/ 2226 h 2616"/>
                <a:gd name="T80" fmla="*/ 1883 w 4110"/>
                <a:gd name="T81" fmla="*/ 2182 h 2616"/>
                <a:gd name="T82" fmla="*/ 1985 w 4110"/>
                <a:gd name="T83" fmla="*/ 2299 h 2616"/>
                <a:gd name="T84" fmla="*/ 2154 w 4110"/>
                <a:gd name="T85" fmla="*/ 2418 h 2616"/>
                <a:gd name="T86" fmla="*/ 2476 w 4110"/>
                <a:gd name="T87" fmla="*/ 2413 h 2616"/>
                <a:gd name="T88" fmla="*/ 2797 w 4110"/>
                <a:gd name="T89" fmla="*/ 2585 h 2616"/>
                <a:gd name="T90" fmla="*/ 2803 w 4110"/>
                <a:gd name="T91" fmla="*/ 2395 h 2616"/>
                <a:gd name="T92" fmla="*/ 2594 w 4110"/>
                <a:gd name="T93" fmla="*/ 2119 h 2616"/>
                <a:gd name="T94" fmla="*/ 2403 w 4110"/>
                <a:gd name="T95" fmla="*/ 1960 h 2616"/>
                <a:gd name="T96" fmla="*/ 2426 w 4110"/>
                <a:gd name="T97" fmla="*/ 1890 h 2616"/>
                <a:gd name="T98" fmla="*/ 2663 w 4110"/>
                <a:gd name="T99" fmla="*/ 1996 h 2616"/>
                <a:gd name="T100" fmla="*/ 3012 w 4110"/>
                <a:gd name="T101" fmla="*/ 2088 h 2616"/>
                <a:gd name="T102" fmla="*/ 3156 w 4110"/>
                <a:gd name="T103" fmla="*/ 2125 h 2616"/>
                <a:gd name="T104" fmla="*/ 3035 w 4110"/>
                <a:gd name="T105" fmla="*/ 1900 h 2616"/>
                <a:gd name="T106" fmla="*/ 2837 w 4110"/>
                <a:gd name="T107" fmla="*/ 1698 h 2616"/>
                <a:gd name="T108" fmla="*/ 3185 w 4110"/>
                <a:gd name="T109" fmla="*/ 1746 h 2616"/>
                <a:gd name="T110" fmla="*/ 3440 w 4110"/>
                <a:gd name="T111" fmla="*/ 1741 h 2616"/>
                <a:gd name="T112" fmla="*/ 3596 w 4110"/>
                <a:gd name="T113" fmla="*/ 1842 h 2616"/>
                <a:gd name="T114" fmla="*/ 3951 w 4110"/>
                <a:gd name="T115" fmla="*/ 1816 h 2616"/>
                <a:gd name="T116" fmla="*/ 2246 w 4110"/>
                <a:gd name="T117" fmla="*/ 1449 h 2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10" h="2616">
                  <a:moveTo>
                    <a:pt x="4110" y="1887"/>
                  </a:moveTo>
                  <a:lnTo>
                    <a:pt x="4095" y="1858"/>
                  </a:lnTo>
                  <a:lnTo>
                    <a:pt x="4080" y="1829"/>
                  </a:lnTo>
                  <a:lnTo>
                    <a:pt x="4062" y="1802"/>
                  </a:lnTo>
                  <a:lnTo>
                    <a:pt x="4045" y="1777"/>
                  </a:lnTo>
                  <a:lnTo>
                    <a:pt x="4028" y="1754"/>
                  </a:lnTo>
                  <a:lnTo>
                    <a:pt x="4009" y="1731"/>
                  </a:lnTo>
                  <a:lnTo>
                    <a:pt x="3989" y="1710"/>
                  </a:lnTo>
                  <a:lnTo>
                    <a:pt x="3968" y="1689"/>
                  </a:lnTo>
                  <a:lnTo>
                    <a:pt x="3947" y="1670"/>
                  </a:lnTo>
                  <a:lnTo>
                    <a:pt x="3926" y="1652"/>
                  </a:lnTo>
                  <a:lnTo>
                    <a:pt x="3903" y="1635"/>
                  </a:lnTo>
                  <a:lnTo>
                    <a:pt x="3882" y="1618"/>
                  </a:lnTo>
                  <a:lnTo>
                    <a:pt x="3834" y="1589"/>
                  </a:lnTo>
                  <a:lnTo>
                    <a:pt x="3788" y="1560"/>
                  </a:lnTo>
                  <a:lnTo>
                    <a:pt x="3690" y="1512"/>
                  </a:lnTo>
                  <a:lnTo>
                    <a:pt x="3594" y="1468"/>
                  </a:lnTo>
                  <a:lnTo>
                    <a:pt x="3548" y="1447"/>
                  </a:lnTo>
                  <a:lnTo>
                    <a:pt x="3504" y="1426"/>
                  </a:lnTo>
                  <a:lnTo>
                    <a:pt x="3459" y="1403"/>
                  </a:lnTo>
                  <a:lnTo>
                    <a:pt x="3419" y="1378"/>
                  </a:lnTo>
                  <a:lnTo>
                    <a:pt x="3402" y="1364"/>
                  </a:lnTo>
                  <a:lnTo>
                    <a:pt x="3385" y="1351"/>
                  </a:lnTo>
                  <a:lnTo>
                    <a:pt x="3369" y="1336"/>
                  </a:lnTo>
                  <a:lnTo>
                    <a:pt x="3356" y="1318"/>
                  </a:lnTo>
                  <a:lnTo>
                    <a:pt x="3342" y="1299"/>
                  </a:lnTo>
                  <a:lnTo>
                    <a:pt x="3331" y="1282"/>
                  </a:lnTo>
                  <a:lnTo>
                    <a:pt x="3319" y="1263"/>
                  </a:lnTo>
                  <a:lnTo>
                    <a:pt x="3310" y="1242"/>
                  </a:lnTo>
                  <a:lnTo>
                    <a:pt x="3294" y="1199"/>
                  </a:lnTo>
                  <a:lnTo>
                    <a:pt x="3281" y="1157"/>
                  </a:lnTo>
                  <a:lnTo>
                    <a:pt x="3271" y="1115"/>
                  </a:lnTo>
                  <a:lnTo>
                    <a:pt x="3264" y="1073"/>
                  </a:lnTo>
                  <a:lnTo>
                    <a:pt x="3223" y="1076"/>
                  </a:lnTo>
                  <a:lnTo>
                    <a:pt x="3179" y="1076"/>
                  </a:lnTo>
                  <a:lnTo>
                    <a:pt x="3156" y="1075"/>
                  </a:lnTo>
                  <a:lnTo>
                    <a:pt x="3133" y="1071"/>
                  </a:lnTo>
                  <a:lnTo>
                    <a:pt x="3110" y="1065"/>
                  </a:lnTo>
                  <a:lnTo>
                    <a:pt x="3087" y="1057"/>
                  </a:lnTo>
                  <a:lnTo>
                    <a:pt x="3062" y="1048"/>
                  </a:lnTo>
                  <a:lnTo>
                    <a:pt x="3039" y="1034"/>
                  </a:lnTo>
                  <a:lnTo>
                    <a:pt x="3018" y="1019"/>
                  </a:lnTo>
                  <a:lnTo>
                    <a:pt x="2997" y="1000"/>
                  </a:lnTo>
                  <a:lnTo>
                    <a:pt x="2976" y="979"/>
                  </a:lnTo>
                  <a:lnTo>
                    <a:pt x="2956" y="952"/>
                  </a:lnTo>
                  <a:lnTo>
                    <a:pt x="2939" y="921"/>
                  </a:lnTo>
                  <a:lnTo>
                    <a:pt x="2924" y="886"/>
                  </a:lnTo>
                  <a:lnTo>
                    <a:pt x="2912" y="856"/>
                  </a:lnTo>
                  <a:lnTo>
                    <a:pt x="2905" y="823"/>
                  </a:lnTo>
                  <a:lnTo>
                    <a:pt x="2897" y="789"/>
                  </a:lnTo>
                  <a:lnTo>
                    <a:pt x="2889" y="752"/>
                  </a:lnTo>
                  <a:lnTo>
                    <a:pt x="2874" y="675"/>
                  </a:lnTo>
                  <a:lnTo>
                    <a:pt x="2857" y="593"/>
                  </a:lnTo>
                  <a:lnTo>
                    <a:pt x="2845" y="550"/>
                  </a:lnTo>
                  <a:lnTo>
                    <a:pt x="2834" y="508"/>
                  </a:lnTo>
                  <a:lnTo>
                    <a:pt x="2816" y="464"/>
                  </a:lnTo>
                  <a:lnTo>
                    <a:pt x="2797" y="422"/>
                  </a:lnTo>
                  <a:lnTo>
                    <a:pt x="2776" y="378"/>
                  </a:lnTo>
                  <a:lnTo>
                    <a:pt x="2749" y="335"/>
                  </a:lnTo>
                  <a:lnTo>
                    <a:pt x="2734" y="314"/>
                  </a:lnTo>
                  <a:lnTo>
                    <a:pt x="2718" y="293"/>
                  </a:lnTo>
                  <a:lnTo>
                    <a:pt x="2701" y="272"/>
                  </a:lnTo>
                  <a:lnTo>
                    <a:pt x="2682" y="251"/>
                  </a:lnTo>
                  <a:lnTo>
                    <a:pt x="2647" y="216"/>
                  </a:lnTo>
                  <a:lnTo>
                    <a:pt x="2611" y="184"/>
                  </a:lnTo>
                  <a:lnTo>
                    <a:pt x="2572" y="153"/>
                  </a:lnTo>
                  <a:lnTo>
                    <a:pt x="2534" y="126"/>
                  </a:lnTo>
                  <a:lnTo>
                    <a:pt x="2496" y="101"/>
                  </a:lnTo>
                  <a:lnTo>
                    <a:pt x="2457" y="80"/>
                  </a:lnTo>
                  <a:lnTo>
                    <a:pt x="2417" y="63"/>
                  </a:lnTo>
                  <a:lnTo>
                    <a:pt x="2377" y="46"/>
                  </a:lnTo>
                  <a:lnTo>
                    <a:pt x="2336" y="32"/>
                  </a:lnTo>
                  <a:lnTo>
                    <a:pt x="2296" y="21"/>
                  </a:lnTo>
                  <a:lnTo>
                    <a:pt x="2256" y="13"/>
                  </a:lnTo>
                  <a:lnTo>
                    <a:pt x="2215" y="5"/>
                  </a:lnTo>
                  <a:lnTo>
                    <a:pt x="2175" y="1"/>
                  </a:lnTo>
                  <a:lnTo>
                    <a:pt x="2135" y="0"/>
                  </a:lnTo>
                  <a:lnTo>
                    <a:pt x="2094" y="0"/>
                  </a:lnTo>
                  <a:lnTo>
                    <a:pt x="2054" y="1"/>
                  </a:lnTo>
                  <a:lnTo>
                    <a:pt x="2077" y="19"/>
                  </a:lnTo>
                  <a:lnTo>
                    <a:pt x="2098" y="34"/>
                  </a:lnTo>
                  <a:lnTo>
                    <a:pt x="2117" y="51"/>
                  </a:lnTo>
                  <a:lnTo>
                    <a:pt x="2135" y="71"/>
                  </a:lnTo>
                  <a:lnTo>
                    <a:pt x="2150" y="88"/>
                  </a:lnTo>
                  <a:lnTo>
                    <a:pt x="2163" y="105"/>
                  </a:lnTo>
                  <a:lnTo>
                    <a:pt x="2175" y="124"/>
                  </a:lnTo>
                  <a:lnTo>
                    <a:pt x="2185" y="142"/>
                  </a:lnTo>
                  <a:lnTo>
                    <a:pt x="2192" y="161"/>
                  </a:lnTo>
                  <a:lnTo>
                    <a:pt x="2200" y="178"/>
                  </a:lnTo>
                  <a:lnTo>
                    <a:pt x="2204" y="197"/>
                  </a:lnTo>
                  <a:lnTo>
                    <a:pt x="2208" y="215"/>
                  </a:lnTo>
                  <a:lnTo>
                    <a:pt x="2210" y="232"/>
                  </a:lnTo>
                  <a:lnTo>
                    <a:pt x="2210" y="249"/>
                  </a:lnTo>
                  <a:lnTo>
                    <a:pt x="2208" y="266"/>
                  </a:lnTo>
                  <a:lnTo>
                    <a:pt x="2206" y="284"/>
                  </a:lnTo>
                  <a:lnTo>
                    <a:pt x="2202" y="299"/>
                  </a:lnTo>
                  <a:lnTo>
                    <a:pt x="2198" y="314"/>
                  </a:lnTo>
                  <a:lnTo>
                    <a:pt x="2190" y="330"/>
                  </a:lnTo>
                  <a:lnTo>
                    <a:pt x="2183" y="343"/>
                  </a:lnTo>
                  <a:lnTo>
                    <a:pt x="2175" y="357"/>
                  </a:lnTo>
                  <a:lnTo>
                    <a:pt x="2165" y="370"/>
                  </a:lnTo>
                  <a:lnTo>
                    <a:pt x="2156" y="382"/>
                  </a:lnTo>
                  <a:lnTo>
                    <a:pt x="2144" y="391"/>
                  </a:lnTo>
                  <a:lnTo>
                    <a:pt x="2131" y="401"/>
                  </a:lnTo>
                  <a:lnTo>
                    <a:pt x="2117" y="410"/>
                  </a:lnTo>
                  <a:lnTo>
                    <a:pt x="2104" y="418"/>
                  </a:lnTo>
                  <a:lnTo>
                    <a:pt x="2089" y="424"/>
                  </a:lnTo>
                  <a:lnTo>
                    <a:pt x="2073" y="428"/>
                  </a:lnTo>
                  <a:lnTo>
                    <a:pt x="2058" y="431"/>
                  </a:lnTo>
                  <a:lnTo>
                    <a:pt x="2041" y="433"/>
                  </a:lnTo>
                  <a:lnTo>
                    <a:pt x="2023" y="435"/>
                  </a:lnTo>
                  <a:lnTo>
                    <a:pt x="1998" y="433"/>
                  </a:lnTo>
                  <a:lnTo>
                    <a:pt x="1975" y="431"/>
                  </a:lnTo>
                  <a:lnTo>
                    <a:pt x="1954" y="428"/>
                  </a:lnTo>
                  <a:lnTo>
                    <a:pt x="1933" y="422"/>
                  </a:lnTo>
                  <a:lnTo>
                    <a:pt x="1912" y="414"/>
                  </a:lnTo>
                  <a:lnTo>
                    <a:pt x="1893" y="407"/>
                  </a:lnTo>
                  <a:lnTo>
                    <a:pt x="1874" y="397"/>
                  </a:lnTo>
                  <a:lnTo>
                    <a:pt x="1854" y="385"/>
                  </a:lnTo>
                  <a:lnTo>
                    <a:pt x="1818" y="362"/>
                  </a:lnTo>
                  <a:lnTo>
                    <a:pt x="1781" y="335"/>
                  </a:lnTo>
                  <a:lnTo>
                    <a:pt x="1747" y="307"/>
                  </a:lnTo>
                  <a:lnTo>
                    <a:pt x="1710" y="278"/>
                  </a:lnTo>
                  <a:lnTo>
                    <a:pt x="1672" y="247"/>
                  </a:lnTo>
                  <a:lnTo>
                    <a:pt x="1632" y="220"/>
                  </a:lnTo>
                  <a:lnTo>
                    <a:pt x="1610" y="207"/>
                  </a:lnTo>
                  <a:lnTo>
                    <a:pt x="1589" y="193"/>
                  </a:lnTo>
                  <a:lnTo>
                    <a:pt x="1566" y="180"/>
                  </a:lnTo>
                  <a:lnTo>
                    <a:pt x="1543" y="168"/>
                  </a:lnTo>
                  <a:lnTo>
                    <a:pt x="1518" y="159"/>
                  </a:lnTo>
                  <a:lnTo>
                    <a:pt x="1491" y="149"/>
                  </a:lnTo>
                  <a:lnTo>
                    <a:pt x="1465" y="142"/>
                  </a:lnTo>
                  <a:lnTo>
                    <a:pt x="1436" y="134"/>
                  </a:lnTo>
                  <a:lnTo>
                    <a:pt x="1405" y="128"/>
                  </a:lnTo>
                  <a:lnTo>
                    <a:pt x="1374" y="124"/>
                  </a:lnTo>
                  <a:lnTo>
                    <a:pt x="1342" y="120"/>
                  </a:lnTo>
                  <a:lnTo>
                    <a:pt x="1305" y="120"/>
                  </a:lnTo>
                  <a:lnTo>
                    <a:pt x="1273" y="120"/>
                  </a:lnTo>
                  <a:lnTo>
                    <a:pt x="1242" y="124"/>
                  </a:lnTo>
                  <a:lnTo>
                    <a:pt x="1213" y="130"/>
                  </a:lnTo>
                  <a:lnTo>
                    <a:pt x="1184" y="138"/>
                  </a:lnTo>
                  <a:lnTo>
                    <a:pt x="1159" y="147"/>
                  </a:lnTo>
                  <a:lnTo>
                    <a:pt x="1134" y="157"/>
                  </a:lnTo>
                  <a:lnTo>
                    <a:pt x="1113" y="168"/>
                  </a:lnTo>
                  <a:lnTo>
                    <a:pt x="1092" y="180"/>
                  </a:lnTo>
                  <a:lnTo>
                    <a:pt x="1113" y="182"/>
                  </a:lnTo>
                  <a:lnTo>
                    <a:pt x="1130" y="186"/>
                  </a:lnTo>
                  <a:lnTo>
                    <a:pt x="1150" y="192"/>
                  </a:lnTo>
                  <a:lnTo>
                    <a:pt x="1167" y="195"/>
                  </a:lnTo>
                  <a:lnTo>
                    <a:pt x="1198" y="209"/>
                  </a:lnTo>
                  <a:lnTo>
                    <a:pt x="1226" y="224"/>
                  </a:lnTo>
                  <a:lnTo>
                    <a:pt x="1251" y="243"/>
                  </a:lnTo>
                  <a:lnTo>
                    <a:pt x="1274" y="264"/>
                  </a:lnTo>
                  <a:lnTo>
                    <a:pt x="1296" y="286"/>
                  </a:lnTo>
                  <a:lnTo>
                    <a:pt x="1315" y="311"/>
                  </a:lnTo>
                  <a:lnTo>
                    <a:pt x="1332" y="337"/>
                  </a:lnTo>
                  <a:lnTo>
                    <a:pt x="1347" y="364"/>
                  </a:lnTo>
                  <a:lnTo>
                    <a:pt x="1363" y="391"/>
                  </a:lnTo>
                  <a:lnTo>
                    <a:pt x="1376" y="422"/>
                  </a:lnTo>
                  <a:lnTo>
                    <a:pt x="1401" y="481"/>
                  </a:lnTo>
                  <a:lnTo>
                    <a:pt x="1426" y="541"/>
                  </a:lnTo>
                  <a:lnTo>
                    <a:pt x="1436" y="564"/>
                  </a:lnTo>
                  <a:lnTo>
                    <a:pt x="1447" y="585"/>
                  </a:lnTo>
                  <a:lnTo>
                    <a:pt x="1461" y="606"/>
                  </a:lnTo>
                  <a:lnTo>
                    <a:pt x="1474" y="625"/>
                  </a:lnTo>
                  <a:lnTo>
                    <a:pt x="1488" y="645"/>
                  </a:lnTo>
                  <a:lnTo>
                    <a:pt x="1503" y="662"/>
                  </a:lnTo>
                  <a:lnTo>
                    <a:pt x="1520" y="677"/>
                  </a:lnTo>
                  <a:lnTo>
                    <a:pt x="1538" y="693"/>
                  </a:lnTo>
                  <a:lnTo>
                    <a:pt x="1555" y="708"/>
                  </a:lnTo>
                  <a:lnTo>
                    <a:pt x="1576" y="721"/>
                  </a:lnTo>
                  <a:lnTo>
                    <a:pt x="1595" y="733"/>
                  </a:lnTo>
                  <a:lnTo>
                    <a:pt x="1616" y="744"/>
                  </a:lnTo>
                  <a:lnTo>
                    <a:pt x="1639" y="754"/>
                  </a:lnTo>
                  <a:lnTo>
                    <a:pt x="1662" y="764"/>
                  </a:lnTo>
                  <a:lnTo>
                    <a:pt x="1687" y="771"/>
                  </a:lnTo>
                  <a:lnTo>
                    <a:pt x="1714" y="779"/>
                  </a:lnTo>
                  <a:lnTo>
                    <a:pt x="1703" y="785"/>
                  </a:lnTo>
                  <a:lnTo>
                    <a:pt x="1687" y="790"/>
                  </a:lnTo>
                  <a:lnTo>
                    <a:pt x="1672" y="796"/>
                  </a:lnTo>
                  <a:lnTo>
                    <a:pt x="1651" y="802"/>
                  </a:lnTo>
                  <a:lnTo>
                    <a:pt x="1630" y="806"/>
                  </a:lnTo>
                  <a:lnTo>
                    <a:pt x="1605" y="810"/>
                  </a:lnTo>
                  <a:lnTo>
                    <a:pt x="1578" y="812"/>
                  </a:lnTo>
                  <a:lnTo>
                    <a:pt x="1551" y="812"/>
                  </a:lnTo>
                  <a:lnTo>
                    <a:pt x="1518" y="812"/>
                  </a:lnTo>
                  <a:lnTo>
                    <a:pt x="1490" y="808"/>
                  </a:lnTo>
                  <a:lnTo>
                    <a:pt x="1461" y="802"/>
                  </a:lnTo>
                  <a:lnTo>
                    <a:pt x="1432" y="796"/>
                  </a:lnTo>
                  <a:lnTo>
                    <a:pt x="1405" y="787"/>
                  </a:lnTo>
                  <a:lnTo>
                    <a:pt x="1378" y="777"/>
                  </a:lnTo>
                  <a:lnTo>
                    <a:pt x="1353" y="765"/>
                  </a:lnTo>
                  <a:lnTo>
                    <a:pt x="1328" y="752"/>
                  </a:lnTo>
                  <a:lnTo>
                    <a:pt x="1303" y="737"/>
                  </a:lnTo>
                  <a:lnTo>
                    <a:pt x="1280" y="721"/>
                  </a:lnTo>
                  <a:lnTo>
                    <a:pt x="1257" y="702"/>
                  </a:lnTo>
                  <a:lnTo>
                    <a:pt x="1234" y="685"/>
                  </a:lnTo>
                  <a:lnTo>
                    <a:pt x="1188" y="643"/>
                  </a:lnTo>
                  <a:lnTo>
                    <a:pt x="1142" y="598"/>
                  </a:lnTo>
                  <a:lnTo>
                    <a:pt x="1102" y="558"/>
                  </a:lnTo>
                  <a:lnTo>
                    <a:pt x="1059" y="518"/>
                  </a:lnTo>
                  <a:lnTo>
                    <a:pt x="1036" y="501"/>
                  </a:lnTo>
                  <a:lnTo>
                    <a:pt x="1013" y="483"/>
                  </a:lnTo>
                  <a:lnTo>
                    <a:pt x="990" y="466"/>
                  </a:lnTo>
                  <a:lnTo>
                    <a:pt x="965" y="451"/>
                  </a:lnTo>
                  <a:lnTo>
                    <a:pt x="938" y="435"/>
                  </a:lnTo>
                  <a:lnTo>
                    <a:pt x="912" y="424"/>
                  </a:lnTo>
                  <a:lnTo>
                    <a:pt x="883" y="412"/>
                  </a:lnTo>
                  <a:lnTo>
                    <a:pt x="854" y="403"/>
                  </a:lnTo>
                  <a:lnTo>
                    <a:pt x="821" y="395"/>
                  </a:lnTo>
                  <a:lnTo>
                    <a:pt x="789" y="389"/>
                  </a:lnTo>
                  <a:lnTo>
                    <a:pt x="754" y="385"/>
                  </a:lnTo>
                  <a:lnTo>
                    <a:pt x="718" y="385"/>
                  </a:lnTo>
                  <a:lnTo>
                    <a:pt x="683" y="385"/>
                  </a:lnTo>
                  <a:lnTo>
                    <a:pt x="649" y="389"/>
                  </a:lnTo>
                  <a:lnTo>
                    <a:pt x="620" y="395"/>
                  </a:lnTo>
                  <a:lnTo>
                    <a:pt x="591" y="403"/>
                  </a:lnTo>
                  <a:lnTo>
                    <a:pt x="568" y="410"/>
                  </a:lnTo>
                  <a:lnTo>
                    <a:pt x="547" y="418"/>
                  </a:lnTo>
                  <a:lnTo>
                    <a:pt x="531" y="426"/>
                  </a:lnTo>
                  <a:lnTo>
                    <a:pt x="520" y="433"/>
                  </a:lnTo>
                  <a:lnTo>
                    <a:pt x="562" y="441"/>
                  </a:lnTo>
                  <a:lnTo>
                    <a:pt x="608" y="455"/>
                  </a:lnTo>
                  <a:lnTo>
                    <a:pt x="631" y="464"/>
                  </a:lnTo>
                  <a:lnTo>
                    <a:pt x="652" y="474"/>
                  </a:lnTo>
                  <a:lnTo>
                    <a:pt x="675" y="483"/>
                  </a:lnTo>
                  <a:lnTo>
                    <a:pt x="695" y="495"/>
                  </a:lnTo>
                  <a:lnTo>
                    <a:pt x="716" y="508"/>
                  </a:lnTo>
                  <a:lnTo>
                    <a:pt x="733" y="522"/>
                  </a:lnTo>
                  <a:lnTo>
                    <a:pt x="748" y="537"/>
                  </a:lnTo>
                  <a:lnTo>
                    <a:pt x="764" y="554"/>
                  </a:lnTo>
                  <a:lnTo>
                    <a:pt x="773" y="572"/>
                  </a:lnTo>
                  <a:lnTo>
                    <a:pt x="783" y="591"/>
                  </a:lnTo>
                  <a:lnTo>
                    <a:pt x="789" y="610"/>
                  </a:lnTo>
                  <a:lnTo>
                    <a:pt x="791" y="631"/>
                  </a:lnTo>
                  <a:lnTo>
                    <a:pt x="789" y="648"/>
                  </a:lnTo>
                  <a:lnTo>
                    <a:pt x="785" y="666"/>
                  </a:lnTo>
                  <a:lnTo>
                    <a:pt x="779" y="679"/>
                  </a:lnTo>
                  <a:lnTo>
                    <a:pt x="771" y="693"/>
                  </a:lnTo>
                  <a:lnTo>
                    <a:pt x="762" y="704"/>
                  </a:lnTo>
                  <a:lnTo>
                    <a:pt x="750" y="714"/>
                  </a:lnTo>
                  <a:lnTo>
                    <a:pt x="739" y="719"/>
                  </a:lnTo>
                  <a:lnTo>
                    <a:pt x="723" y="725"/>
                  </a:lnTo>
                  <a:lnTo>
                    <a:pt x="710" y="727"/>
                  </a:lnTo>
                  <a:lnTo>
                    <a:pt x="693" y="727"/>
                  </a:lnTo>
                  <a:lnTo>
                    <a:pt x="677" y="725"/>
                  </a:lnTo>
                  <a:lnTo>
                    <a:pt x="660" y="721"/>
                  </a:lnTo>
                  <a:lnTo>
                    <a:pt x="643" y="714"/>
                  </a:lnTo>
                  <a:lnTo>
                    <a:pt x="626" y="702"/>
                  </a:lnTo>
                  <a:lnTo>
                    <a:pt x="608" y="689"/>
                  </a:lnTo>
                  <a:lnTo>
                    <a:pt x="591" y="673"/>
                  </a:lnTo>
                  <a:lnTo>
                    <a:pt x="572" y="654"/>
                  </a:lnTo>
                  <a:lnTo>
                    <a:pt x="553" y="635"/>
                  </a:lnTo>
                  <a:lnTo>
                    <a:pt x="531" y="618"/>
                  </a:lnTo>
                  <a:lnTo>
                    <a:pt x="508" y="600"/>
                  </a:lnTo>
                  <a:lnTo>
                    <a:pt x="485" y="583"/>
                  </a:lnTo>
                  <a:lnTo>
                    <a:pt x="462" y="568"/>
                  </a:lnTo>
                  <a:lnTo>
                    <a:pt x="439" y="554"/>
                  </a:lnTo>
                  <a:lnTo>
                    <a:pt x="414" y="541"/>
                  </a:lnTo>
                  <a:lnTo>
                    <a:pt x="387" y="529"/>
                  </a:lnTo>
                  <a:lnTo>
                    <a:pt x="361" y="520"/>
                  </a:lnTo>
                  <a:lnTo>
                    <a:pt x="334" y="510"/>
                  </a:lnTo>
                  <a:lnTo>
                    <a:pt x="307" y="503"/>
                  </a:lnTo>
                  <a:lnTo>
                    <a:pt x="278" y="497"/>
                  </a:lnTo>
                  <a:lnTo>
                    <a:pt x="249" y="491"/>
                  </a:lnTo>
                  <a:lnTo>
                    <a:pt x="220" y="489"/>
                  </a:lnTo>
                  <a:lnTo>
                    <a:pt x="192" y="489"/>
                  </a:lnTo>
                  <a:lnTo>
                    <a:pt x="161" y="489"/>
                  </a:lnTo>
                  <a:lnTo>
                    <a:pt x="132" y="493"/>
                  </a:lnTo>
                  <a:lnTo>
                    <a:pt x="103" y="499"/>
                  </a:lnTo>
                  <a:lnTo>
                    <a:pt x="78" y="504"/>
                  </a:lnTo>
                  <a:lnTo>
                    <a:pt x="53" y="514"/>
                  </a:lnTo>
                  <a:lnTo>
                    <a:pt x="32" y="524"/>
                  </a:lnTo>
                  <a:lnTo>
                    <a:pt x="13" y="535"/>
                  </a:lnTo>
                  <a:lnTo>
                    <a:pt x="0" y="547"/>
                  </a:lnTo>
                  <a:lnTo>
                    <a:pt x="34" y="550"/>
                  </a:lnTo>
                  <a:lnTo>
                    <a:pt x="67" y="558"/>
                  </a:lnTo>
                  <a:lnTo>
                    <a:pt x="98" y="570"/>
                  </a:lnTo>
                  <a:lnTo>
                    <a:pt x="128" y="581"/>
                  </a:lnTo>
                  <a:lnTo>
                    <a:pt x="157" y="597"/>
                  </a:lnTo>
                  <a:lnTo>
                    <a:pt x="184" y="616"/>
                  </a:lnTo>
                  <a:lnTo>
                    <a:pt x="211" y="637"/>
                  </a:lnTo>
                  <a:lnTo>
                    <a:pt x="236" y="660"/>
                  </a:lnTo>
                  <a:lnTo>
                    <a:pt x="261" y="687"/>
                  </a:lnTo>
                  <a:lnTo>
                    <a:pt x="284" y="718"/>
                  </a:lnTo>
                  <a:lnTo>
                    <a:pt x="307" y="750"/>
                  </a:lnTo>
                  <a:lnTo>
                    <a:pt x="330" y="785"/>
                  </a:lnTo>
                  <a:lnTo>
                    <a:pt x="353" y="825"/>
                  </a:lnTo>
                  <a:lnTo>
                    <a:pt x="374" y="867"/>
                  </a:lnTo>
                  <a:lnTo>
                    <a:pt x="397" y="913"/>
                  </a:lnTo>
                  <a:lnTo>
                    <a:pt x="418" y="961"/>
                  </a:lnTo>
                  <a:lnTo>
                    <a:pt x="432" y="990"/>
                  </a:lnTo>
                  <a:lnTo>
                    <a:pt x="445" y="1019"/>
                  </a:lnTo>
                  <a:lnTo>
                    <a:pt x="460" y="1046"/>
                  </a:lnTo>
                  <a:lnTo>
                    <a:pt x="476" y="1073"/>
                  </a:lnTo>
                  <a:lnTo>
                    <a:pt x="493" y="1100"/>
                  </a:lnTo>
                  <a:lnTo>
                    <a:pt x="512" y="1124"/>
                  </a:lnTo>
                  <a:lnTo>
                    <a:pt x="531" y="1148"/>
                  </a:lnTo>
                  <a:lnTo>
                    <a:pt x="554" y="1169"/>
                  </a:lnTo>
                  <a:lnTo>
                    <a:pt x="578" y="1190"/>
                  </a:lnTo>
                  <a:lnTo>
                    <a:pt x="604" y="1207"/>
                  </a:lnTo>
                  <a:lnTo>
                    <a:pt x="633" y="1222"/>
                  </a:lnTo>
                  <a:lnTo>
                    <a:pt x="664" y="1236"/>
                  </a:lnTo>
                  <a:lnTo>
                    <a:pt x="698" y="1247"/>
                  </a:lnTo>
                  <a:lnTo>
                    <a:pt x="735" y="1255"/>
                  </a:lnTo>
                  <a:lnTo>
                    <a:pt x="775" y="1261"/>
                  </a:lnTo>
                  <a:lnTo>
                    <a:pt x="818" y="1263"/>
                  </a:lnTo>
                  <a:lnTo>
                    <a:pt x="860" y="1263"/>
                  </a:lnTo>
                  <a:lnTo>
                    <a:pt x="906" y="1257"/>
                  </a:lnTo>
                  <a:lnTo>
                    <a:pt x="954" y="1253"/>
                  </a:lnTo>
                  <a:lnTo>
                    <a:pt x="1000" y="1249"/>
                  </a:lnTo>
                  <a:lnTo>
                    <a:pt x="1025" y="1249"/>
                  </a:lnTo>
                  <a:lnTo>
                    <a:pt x="1048" y="1251"/>
                  </a:lnTo>
                  <a:lnTo>
                    <a:pt x="1071" y="1253"/>
                  </a:lnTo>
                  <a:lnTo>
                    <a:pt x="1092" y="1257"/>
                  </a:lnTo>
                  <a:lnTo>
                    <a:pt x="1113" y="1265"/>
                  </a:lnTo>
                  <a:lnTo>
                    <a:pt x="1134" y="1274"/>
                  </a:lnTo>
                  <a:lnTo>
                    <a:pt x="1154" y="1286"/>
                  </a:lnTo>
                  <a:lnTo>
                    <a:pt x="1171" y="1299"/>
                  </a:lnTo>
                  <a:lnTo>
                    <a:pt x="1184" y="1316"/>
                  </a:lnTo>
                  <a:lnTo>
                    <a:pt x="1198" y="1332"/>
                  </a:lnTo>
                  <a:lnTo>
                    <a:pt x="1207" y="1349"/>
                  </a:lnTo>
                  <a:lnTo>
                    <a:pt x="1215" y="1366"/>
                  </a:lnTo>
                  <a:lnTo>
                    <a:pt x="1223" y="1384"/>
                  </a:lnTo>
                  <a:lnTo>
                    <a:pt x="1228" y="1401"/>
                  </a:lnTo>
                  <a:lnTo>
                    <a:pt x="1232" y="1418"/>
                  </a:lnTo>
                  <a:lnTo>
                    <a:pt x="1236" y="1435"/>
                  </a:lnTo>
                  <a:lnTo>
                    <a:pt x="1242" y="1472"/>
                  </a:lnTo>
                  <a:lnTo>
                    <a:pt x="1248" y="1508"/>
                  </a:lnTo>
                  <a:lnTo>
                    <a:pt x="1250" y="1526"/>
                  </a:lnTo>
                  <a:lnTo>
                    <a:pt x="1255" y="1543"/>
                  </a:lnTo>
                  <a:lnTo>
                    <a:pt x="1259" y="1560"/>
                  </a:lnTo>
                  <a:lnTo>
                    <a:pt x="1267" y="1578"/>
                  </a:lnTo>
                  <a:lnTo>
                    <a:pt x="1276" y="1597"/>
                  </a:lnTo>
                  <a:lnTo>
                    <a:pt x="1288" y="1616"/>
                  </a:lnTo>
                  <a:lnTo>
                    <a:pt x="1299" y="1633"/>
                  </a:lnTo>
                  <a:lnTo>
                    <a:pt x="1313" y="1649"/>
                  </a:lnTo>
                  <a:lnTo>
                    <a:pt x="1328" y="1664"/>
                  </a:lnTo>
                  <a:lnTo>
                    <a:pt x="1346" y="1677"/>
                  </a:lnTo>
                  <a:lnTo>
                    <a:pt x="1365" y="1691"/>
                  </a:lnTo>
                  <a:lnTo>
                    <a:pt x="1386" y="1702"/>
                  </a:lnTo>
                  <a:lnTo>
                    <a:pt x="1407" y="1712"/>
                  </a:lnTo>
                  <a:lnTo>
                    <a:pt x="1432" y="1721"/>
                  </a:lnTo>
                  <a:lnTo>
                    <a:pt x="1457" y="1729"/>
                  </a:lnTo>
                  <a:lnTo>
                    <a:pt x="1486" y="1737"/>
                  </a:lnTo>
                  <a:lnTo>
                    <a:pt x="1514" y="1743"/>
                  </a:lnTo>
                  <a:lnTo>
                    <a:pt x="1547" y="1746"/>
                  </a:lnTo>
                  <a:lnTo>
                    <a:pt x="1580" y="1750"/>
                  </a:lnTo>
                  <a:lnTo>
                    <a:pt x="1616" y="1754"/>
                  </a:lnTo>
                  <a:lnTo>
                    <a:pt x="1601" y="1766"/>
                  </a:lnTo>
                  <a:lnTo>
                    <a:pt x="1584" y="1777"/>
                  </a:lnTo>
                  <a:lnTo>
                    <a:pt x="1564" y="1787"/>
                  </a:lnTo>
                  <a:lnTo>
                    <a:pt x="1545" y="1794"/>
                  </a:lnTo>
                  <a:lnTo>
                    <a:pt x="1524" y="1802"/>
                  </a:lnTo>
                  <a:lnTo>
                    <a:pt x="1503" y="1808"/>
                  </a:lnTo>
                  <a:lnTo>
                    <a:pt x="1480" y="1814"/>
                  </a:lnTo>
                  <a:lnTo>
                    <a:pt x="1457" y="1817"/>
                  </a:lnTo>
                  <a:lnTo>
                    <a:pt x="1434" y="1821"/>
                  </a:lnTo>
                  <a:lnTo>
                    <a:pt x="1409" y="1823"/>
                  </a:lnTo>
                  <a:lnTo>
                    <a:pt x="1384" y="1823"/>
                  </a:lnTo>
                  <a:lnTo>
                    <a:pt x="1359" y="1823"/>
                  </a:lnTo>
                  <a:lnTo>
                    <a:pt x="1309" y="1821"/>
                  </a:lnTo>
                  <a:lnTo>
                    <a:pt x="1257" y="1816"/>
                  </a:lnTo>
                  <a:lnTo>
                    <a:pt x="1207" y="1806"/>
                  </a:lnTo>
                  <a:lnTo>
                    <a:pt x="1157" y="1793"/>
                  </a:lnTo>
                  <a:lnTo>
                    <a:pt x="1109" y="1777"/>
                  </a:lnTo>
                  <a:lnTo>
                    <a:pt x="1063" y="1760"/>
                  </a:lnTo>
                  <a:lnTo>
                    <a:pt x="1021" y="1739"/>
                  </a:lnTo>
                  <a:lnTo>
                    <a:pt x="983" y="1718"/>
                  </a:lnTo>
                  <a:lnTo>
                    <a:pt x="965" y="1706"/>
                  </a:lnTo>
                  <a:lnTo>
                    <a:pt x="950" y="1693"/>
                  </a:lnTo>
                  <a:lnTo>
                    <a:pt x="935" y="1679"/>
                  </a:lnTo>
                  <a:lnTo>
                    <a:pt x="921" y="1668"/>
                  </a:lnTo>
                  <a:lnTo>
                    <a:pt x="923" y="1700"/>
                  </a:lnTo>
                  <a:lnTo>
                    <a:pt x="927" y="1733"/>
                  </a:lnTo>
                  <a:lnTo>
                    <a:pt x="933" y="1766"/>
                  </a:lnTo>
                  <a:lnTo>
                    <a:pt x="940" y="1798"/>
                  </a:lnTo>
                  <a:lnTo>
                    <a:pt x="948" y="1829"/>
                  </a:lnTo>
                  <a:lnTo>
                    <a:pt x="960" y="1860"/>
                  </a:lnTo>
                  <a:lnTo>
                    <a:pt x="971" y="1890"/>
                  </a:lnTo>
                  <a:lnTo>
                    <a:pt x="985" y="1919"/>
                  </a:lnTo>
                  <a:lnTo>
                    <a:pt x="998" y="1948"/>
                  </a:lnTo>
                  <a:lnTo>
                    <a:pt x="1015" y="1975"/>
                  </a:lnTo>
                  <a:lnTo>
                    <a:pt x="1033" y="2002"/>
                  </a:lnTo>
                  <a:lnTo>
                    <a:pt x="1052" y="2027"/>
                  </a:lnTo>
                  <a:lnTo>
                    <a:pt x="1073" y="2052"/>
                  </a:lnTo>
                  <a:lnTo>
                    <a:pt x="1096" y="2075"/>
                  </a:lnTo>
                  <a:lnTo>
                    <a:pt x="1121" y="2096"/>
                  </a:lnTo>
                  <a:lnTo>
                    <a:pt x="1146" y="2117"/>
                  </a:lnTo>
                  <a:lnTo>
                    <a:pt x="1173" y="2136"/>
                  </a:lnTo>
                  <a:lnTo>
                    <a:pt x="1202" y="2153"/>
                  </a:lnTo>
                  <a:lnTo>
                    <a:pt x="1232" y="2169"/>
                  </a:lnTo>
                  <a:lnTo>
                    <a:pt x="1265" y="2182"/>
                  </a:lnTo>
                  <a:lnTo>
                    <a:pt x="1298" y="2196"/>
                  </a:lnTo>
                  <a:lnTo>
                    <a:pt x="1334" y="2205"/>
                  </a:lnTo>
                  <a:lnTo>
                    <a:pt x="1370" y="2215"/>
                  </a:lnTo>
                  <a:lnTo>
                    <a:pt x="1409" y="2221"/>
                  </a:lnTo>
                  <a:lnTo>
                    <a:pt x="1447" y="2224"/>
                  </a:lnTo>
                  <a:lnTo>
                    <a:pt x="1490" y="2226"/>
                  </a:lnTo>
                  <a:lnTo>
                    <a:pt x="1534" y="2226"/>
                  </a:lnTo>
                  <a:lnTo>
                    <a:pt x="1578" y="2224"/>
                  </a:lnTo>
                  <a:lnTo>
                    <a:pt x="1624" y="2219"/>
                  </a:lnTo>
                  <a:lnTo>
                    <a:pt x="1672" y="2213"/>
                  </a:lnTo>
                  <a:lnTo>
                    <a:pt x="1722" y="2201"/>
                  </a:lnTo>
                  <a:lnTo>
                    <a:pt x="1772" y="2190"/>
                  </a:lnTo>
                  <a:lnTo>
                    <a:pt x="1808" y="2182"/>
                  </a:lnTo>
                  <a:lnTo>
                    <a:pt x="1839" y="2178"/>
                  </a:lnTo>
                  <a:lnTo>
                    <a:pt x="1854" y="2178"/>
                  </a:lnTo>
                  <a:lnTo>
                    <a:pt x="1870" y="2180"/>
                  </a:lnTo>
                  <a:lnTo>
                    <a:pt x="1883" y="2182"/>
                  </a:lnTo>
                  <a:lnTo>
                    <a:pt x="1897" y="2186"/>
                  </a:lnTo>
                  <a:lnTo>
                    <a:pt x="1908" y="2192"/>
                  </a:lnTo>
                  <a:lnTo>
                    <a:pt x="1920" y="2199"/>
                  </a:lnTo>
                  <a:lnTo>
                    <a:pt x="1931" y="2207"/>
                  </a:lnTo>
                  <a:lnTo>
                    <a:pt x="1941" y="2217"/>
                  </a:lnTo>
                  <a:lnTo>
                    <a:pt x="1950" y="2228"/>
                  </a:lnTo>
                  <a:lnTo>
                    <a:pt x="1960" y="2244"/>
                  </a:lnTo>
                  <a:lnTo>
                    <a:pt x="1968" y="2259"/>
                  </a:lnTo>
                  <a:lnTo>
                    <a:pt x="1975" y="2276"/>
                  </a:lnTo>
                  <a:lnTo>
                    <a:pt x="1985" y="2299"/>
                  </a:lnTo>
                  <a:lnTo>
                    <a:pt x="1996" y="2320"/>
                  </a:lnTo>
                  <a:lnTo>
                    <a:pt x="2010" y="2340"/>
                  </a:lnTo>
                  <a:lnTo>
                    <a:pt x="2025" y="2357"/>
                  </a:lnTo>
                  <a:lnTo>
                    <a:pt x="2041" y="2370"/>
                  </a:lnTo>
                  <a:lnTo>
                    <a:pt x="2058" y="2384"/>
                  </a:lnTo>
                  <a:lnTo>
                    <a:pt x="2075" y="2393"/>
                  </a:lnTo>
                  <a:lnTo>
                    <a:pt x="2094" y="2403"/>
                  </a:lnTo>
                  <a:lnTo>
                    <a:pt x="2114" y="2409"/>
                  </a:lnTo>
                  <a:lnTo>
                    <a:pt x="2133" y="2414"/>
                  </a:lnTo>
                  <a:lnTo>
                    <a:pt x="2154" y="2418"/>
                  </a:lnTo>
                  <a:lnTo>
                    <a:pt x="2175" y="2420"/>
                  </a:lnTo>
                  <a:lnTo>
                    <a:pt x="2196" y="2420"/>
                  </a:lnTo>
                  <a:lnTo>
                    <a:pt x="2217" y="2420"/>
                  </a:lnTo>
                  <a:lnTo>
                    <a:pt x="2238" y="2420"/>
                  </a:lnTo>
                  <a:lnTo>
                    <a:pt x="2259" y="2418"/>
                  </a:lnTo>
                  <a:lnTo>
                    <a:pt x="2307" y="2413"/>
                  </a:lnTo>
                  <a:lnTo>
                    <a:pt x="2354" y="2409"/>
                  </a:lnTo>
                  <a:lnTo>
                    <a:pt x="2396" y="2409"/>
                  </a:lnTo>
                  <a:lnTo>
                    <a:pt x="2438" y="2411"/>
                  </a:lnTo>
                  <a:lnTo>
                    <a:pt x="2476" y="2413"/>
                  </a:lnTo>
                  <a:lnTo>
                    <a:pt x="2515" y="2418"/>
                  </a:lnTo>
                  <a:lnTo>
                    <a:pt x="2549" y="2428"/>
                  </a:lnTo>
                  <a:lnTo>
                    <a:pt x="2584" y="2438"/>
                  </a:lnTo>
                  <a:lnTo>
                    <a:pt x="2618" y="2451"/>
                  </a:lnTo>
                  <a:lnTo>
                    <a:pt x="2649" y="2466"/>
                  </a:lnTo>
                  <a:lnTo>
                    <a:pt x="2680" y="2485"/>
                  </a:lnTo>
                  <a:lnTo>
                    <a:pt x="2711" y="2505"/>
                  </a:lnTo>
                  <a:lnTo>
                    <a:pt x="2739" y="2530"/>
                  </a:lnTo>
                  <a:lnTo>
                    <a:pt x="2768" y="2555"/>
                  </a:lnTo>
                  <a:lnTo>
                    <a:pt x="2797" y="2585"/>
                  </a:lnTo>
                  <a:lnTo>
                    <a:pt x="2826" y="2616"/>
                  </a:lnTo>
                  <a:lnTo>
                    <a:pt x="2828" y="2589"/>
                  </a:lnTo>
                  <a:lnTo>
                    <a:pt x="2830" y="2562"/>
                  </a:lnTo>
                  <a:lnTo>
                    <a:pt x="2828" y="2537"/>
                  </a:lnTo>
                  <a:lnTo>
                    <a:pt x="2828" y="2510"/>
                  </a:lnTo>
                  <a:lnTo>
                    <a:pt x="2824" y="2487"/>
                  </a:lnTo>
                  <a:lnTo>
                    <a:pt x="2820" y="2462"/>
                  </a:lnTo>
                  <a:lnTo>
                    <a:pt x="2816" y="2439"/>
                  </a:lnTo>
                  <a:lnTo>
                    <a:pt x="2809" y="2416"/>
                  </a:lnTo>
                  <a:lnTo>
                    <a:pt x="2803" y="2395"/>
                  </a:lnTo>
                  <a:lnTo>
                    <a:pt x="2795" y="2374"/>
                  </a:lnTo>
                  <a:lnTo>
                    <a:pt x="2786" y="2353"/>
                  </a:lnTo>
                  <a:lnTo>
                    <a:pt x="2776" y="2334"/>
                  </a:lnTo>
                  <a:lnTo>
                    <a:pt x="2755" y="2295"/>
                  </a:lnTo>
                  <a:lnTo>
                    <a:pt x="2732" y="2261"/>
                  </a:lnTo>
                  <a:lnTo>
                    <a:pt x="2707" y="2226"/>
                  </a:lnTo>
                  <a:lnTo>
                    <a:pt x="2680" y="2198"/>
                  </a:lnTo>
                  <a:lnTo>
                    <a:pt x="2651" y="2169"/>
                  </a:lnTo>
                  <a:lnTo>
                    <a:pt x="2622" y="2144"/>
                  </a:lnTo>
                  <a:lnTo>
                    <a:pt x="2594" y="2119"/>
                  </a:lnTo>
                  <a:lnTo>
                    <a:pt x="2567" y="2098"/>
                  </a:lnTo>
                  <a:lnTo>
                    <a:pt x="2540" y="2080"/>
                  </a:lnTo>
                  <a:lnTo>
                    <a:pt x="2513" y="2063"/>
                  </a:lnTo>
                  <a:lnTo>
                    <a:pt x="2490" y="2048"/>
                  </a:lnTo>
                  <a:lnTo>
                    <a:pt x="2471" y="2032"/>
                  </a:lnTo>
                  <a:lnTo>
                    <a:pt x="2453" y="2019"/>
                  </a:lnTo>
                  <a:lnTo>
                    <a:pt x="2438" y="2004"/>
                  </a:lnTo>
                  <a:lnTo>
                    <a:pt x="2425" y="1988"/>
                  </a:lnTo>
                  <a:lnTo>
                    <a:pt x="2413" y="1973"/>
                  </a:lnTo>
                  <a:lnTo>
                    <a:pt x="2403" y="1960"/>
                  </a:lnTo>
                  <a:lnTo>
                    <a:pt x="2396" y="1944"/>
                  </a:lnTo>
                  <a:lnTo>
                    <a:pt x="2390" y="1931"/>
                  </a:lnTo>
                  <a:lnTo>
                    <a:pt x="2384" y="1915"/>
                  </a:lnTo>
                  <a:lnTo>
                    <a:pt x="2380" y="1902"/>
                  </a:lnTo>
                  <a:lnTo>
                    <a:pt x="2377" y="1888"/>
                  </a:lnTo>
                  <a:lnTo>
                    <a:pt x="2375" y="1862"/>
                  </a:lnTo>
                  <a:lnTo>
                    <a:pt x="2373" y="1837"/>
                  </a:lnTo>
                  <a:lnTo>
                    <a:pt x="2390" y="1856"/>
                  </a:lnTo>
                  <a:lnTo>
                    <a:pt x="2407" y="1873"/>
                  </a:lnTo>
                  <a:lnTo>
                    <a:pt x="2426" y="1890"/>
                  </a:lnTo>
                  <a:lnTo>
                    <a:pt x="2446" y="1906"/>
                  </a:lnTo>
                  <a:lnTo>
                    <a:pt x="2467" y="1919"/>
                  </a:lnTo>
                  <a:lnTo>
                    <a:pt x="2486" y="1931"/>
                  </a:lnTo>
                  <a:lnTo>
                    <a:pt x="2507" y="1942"/>
                  </a:lnTo>
                  <a:lnTo>
                    <a:pt x="2528" y="1954"/>
                  </a:lnTo>
                  <a:lnTo>
                    <a:pt x="2549" y="1963"/>
                  </a:lnTo>
                  <a:lnTo>
                    <a:pt x="2572" y="1971"/>
                  </a:lnTo>
                  <a:lnTo>
                    <a:pt x="2594" y="1979"/>
                  </a:lnTo>
                  <a:lnTo>
                    <a:pt x="2617" y="1986"/>
                  </a:lnTo>
                  <a:lnTo>
                    <a:pt x="2663" y="1996"/>
                  </a:lnTo>
                  <a:lnTo>
                    <a:pt x="2709" y="2004"/>
                  </a:lnTo>
                  <a:lnTo>
                    <a:pt x="2747" y="2009"/>
                  </a:lnTo>
                  <a:lnTo>
                    <a:pt x="2786" y="2017"/>
                  </a:lnTo>
                  <a:lnTo>
                    <a:pt x="2822" y="2025"/>
                  </a:lnTo>
                  <a:lnTo>
                    <a:pt x="2858" y="2032"/>
                  </a:lnTo>
                  <a:lnTo>
                    <a:pt x="2891" y="2042"/>
                  </a:lnTo>
                  <a:lnTo>
                    <a:pt x="2924" y="2052"/>
                  </a:lnTo>
                  <a:lnTo>
                    <a:pt x="2954" y="2063"/>
                  </a:lnTo>
                  <a:lnTo>
                    <a:pt x="2983" y="2075"/>
                  </a:lnTo>
                  <a:lnTo>
                    <a:pt x="3012" y="2088"/>
                  </a:lnTo>
                  <a:lnTo>
                    <a:pt x="3037" y="2102"/>
                  </a:lnTo>
                  <a:lnTo>
                    <a:pt x="3062" y="2117"/>
                  </a:lnTo>
                  <a:lnTo>
                    <a:pt x="3085" y="2134"/>
                  </a:lnTo>
                  <a:lnTo>
                    <a:pt x="3106" y="2151"/>
                  </a:lnTo>
                  <a:lnTo>
                    <a:pt x="3125" y="2169"/>
                  </a:lnTo>
                  <a:lnTo>
                    <a:pt x="3143" y="2188"/>
                  </a:lnTo>
                  <a:lnTo>
                    <a:pt x="3160" y="2209"/>
                  </a:lnTo>
                  <a:lnTo>
                    <a:pt x="3160" y="2180"/>
                  </a:lnTo>
                  <a:lnTo>
                    <a:pt x="3160" y="2151"/>
                  </a:lnTo>
                  <a:lnTo>
                    <a:pt x="3156" y="2125"/>
                  </a:lnTo>
                  <a:lnTo>
                    <a:pt x="3152" y="2100"/>
                  </a:lnTo>
                  <a:lnTo>
                    <a:pt x="3146" y="2075"/>
                  </a:lnTo>
                  <a:lnTo>
                    <a:pt x="3139" y="2052"/>
                  </a:lnTo>
                  <a:lnTo>
                    <a:pt x="3129" y="2029"/>
                  </a:lnTo>
                  <a:lnTo>
                    <a:pt x="3120" y="2008"/>
                  </a:lnTo>
                  <a:lnTo>
                    <a:pt x="3106" y="1988"/>
                  </a:lnTo>
                  <a:lnTo>
                    <a:pt x="3095" y="1969"/>
                  </a:lnTo>
                  <a:lnTo>
                    <a:pt x="3081" y="1950"/>
                  </a:lnTo>
                  <a:lnTo>
                    <a:pt x="3066" y="1933"/>
                  </a:lnTo>
                  <a:lnTo>
                    <a:pt x="3035" y="1900"/>
                  </a:lnTo>
                  <a:lnTo>
                    <a:pt x="3004" y="1871"/>
                  </a:lnTo>
                  <a:lnTo>
                    <a:pt x="2937" y="1817"/>
                  </a:lnTo>
                  <a:lnTo>
                    <a:pt x="2876" y="1769"/>
                  </a:lnTo>
                  <a:lnTo>
                    <a:pt x="2849" y="1746"/>
                  </a:lnTo>
                  <a:lnTo>
                    <a:pt x="2828" y="1721"/>
                  </a:lnTo>
                  <a:lnTo>
                    <a:pt x="2818" y="1710"/>
                  </a:lnTo>
                  <a:lnTo>
                    <a:pt x="2810" y="1698"/>
                  </a:lnTo>
                  <a:lnTo>
                    <a:pt x="2803" y="1685"/>
                  </a:lnTo>
                  <a:lnTo>
                    <a:pt x="2799" y="1673"/>
                  </a:lnTo>
                  <a:lnTo>
                    <a:pt x="2837" y="1698"/>
                  </a:lnTo>
                  <a:lnTo>
                    <a:pt x="2876" y="1718"/>
                  </a:lnTo>
                  <a:lnTo>
                    <a:pt x="2910" y="1735"/>
                  </a:lnTo>
                  <a:lnTo>
                    <a:pt x="2947" y="1746"/>
                  </a:lnTo>
                  <a:lnTo>
                    <a:pt x="2983" y="1756"/>
                  </a:lnTo>
                  <a:lnTo>
                    <a:pt x="3020" y="1760"/>
                  </a:lnTo>
                  <a:lnTo>
                    <a:pt x="3058" y="1762"/>
                  </a:lnTo>
                  <a:lnTo>
                    <a:pt x="3098" y="1760"/>
                  </a:lnTo>
                  <a:lnTo>
                    <a:pt x="3125" y="1758"/>
                  </a:lnTo>
                  <a:lnTo>
                    <a:pt x="3156" y="1752"/>
                  </a:lnTo>
                  <a:lnTo>
                    <a:pt x="3185" y="1746"/>
                  </a:lnTo>
                  <a:lnTo>
                    <a:pt x="3216" y="1739"/>
                  </a:lnTo>
                  <a:lnTo>
                    <a:pt x="3244" y="1733"/>
                  </a:lnTo>
                  <a:lnTo>
                    <a:pt x="3275" y="1727"/>
                  </a:lnTo>
                  <a:lnTo>
                    <a:pt x="3306" y="1723"/>
                  </a:lnTo>
                  <a:lnTo>
                    <a:pt x="3337" y="1721"/>
                  </a:lnTo>
                  <a:lnTo>
                    <a:pt x="3367" y="1721"/>
                  </a:lnTo>
                  <a:lnTo>
                    <a:pt x="3396" y="1725"/>
                  </a:lnTo>
                  <a:lnTo>
                    <a:pt x="3411" y="1729"/>
                  </a:lnTo>
                  <a:lnTo>
                    <a:pt x="3427" y="1735"/>
                  </a:lnTo>
                  <a:lnTo>
                    <a:pt x="3440" y="1741"/>
                  </a:lnTo>
                  <a:lnTo>
                    <a:pt x="3456" y="1746"/>
                  </a:lnTo>
                  <a:lnTo>
                    <a:pt x="3469" y="1756"/>
                  </a:lnTo>
                  <a:lnTo>
                    <a:pt x="3484" y="1766"/>
                  </a:lnTo>
                  <a:lnTo>
                    <a:pt x="3498" y="1777"/>
                  </a:lnTo>
                  <a:lnTo>
                    <a:pt x="3511" y="1791"/>
                  </a:lnTo>
                  <a:lnTo>
                    <a:pt x="3525" y="1806"/>
                  </a:lnTo>
                  <a:lnTo>
                    <a:pt x="3538" y="1823"/>
                  </a:lnTo>
                  <a:lnTo>
                    <a:pt x="3552" y="1840"/>
                  </a:lnTo>
                  <a:lnTo>
                    <a:pt x="3563" y="1862"/>
                  </a:lnTo>
                  <a:lnTo>
                    <a:pt x="3596" y="1842"/>
                  </a:lnTo>
                  <a:lnTo>
                    <a:pt x="3630" y="1827"/>
                  </a:lnTo>
                  <a:lnTo>
                    <a:pt x="3665" y="1814"/>
                  </a:lnTo>
                  <a:lnTo>
                    <a:pt x="3699" y="1804"/>
                  </a:lnTo>
                  <a:lnTo>
                    <a:pt x="3736" y="1798"/>
                  </a:lnTo>
                  <a:lnTo>
                    <a:pt x="3772" y="1794"/>
                  </a:lnTo>
                  <a:lnTo>
                    <a:pt x="3809" y="1794"/>
                  </a:lnTo>
                  <a:lnTo>
                    <a:pt x="3843" y="1796"/>
                  </a:lnTo>
                  <a:lnTo>
                    <a:pt x="3880" y="1800"/>
                  </a:lnTo>
                  <a:lnTo>
                    <a:pt x="3916" y="1808"/>
                  </a:lnTo>
                  <a:lnTo>
                    <a:pt x="3951" y="1816"/>
                  </a:lnTo>
                  <a:lnTo>
                    <a:pt x="3986" y="1827"/>
                  </a:lnTo>
                  <a:lnTo>
                    <a:pt x="4018" y="1839"/>
                  </a:lnTo>
                  <a:lnTo>
                    <a:pt x="4051" y="1854"/>
                  </a:lnTo>
                  <a:lnTo>
                    <a:pt x="4080" y="1869"/>
                  </a:lnTo>
                  <a:lnTo>
                    <a:pt x="4110" y="1887"/>
                  </a:lnTo>
                  <a:close/>
                  <a:moveTo>
                    <a:pt x="2246" y="1449"/>
                  </a:moveTo>
                  <a:lnTo>
                    <a:pt x="1862" y="1449"/>
                  </a:lnTo>
                  <a:lnTo>
                    <a:pt x="1862" y="1063"/>
                  </a:lnTo>
                  <a:lnTo>
                    <a:pt x="2246" y="1063"/>
                  </a:lnTo>
                  <a:lnTo>
                    <a:pt x="2246" y="1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ctr" anchorCtr="0" compatLnSpc="1">
              <a:prstTxWarp prst="textNoShape">
                <a:avLst/>
              </a:prstTxWarp>
            </a:bodyPr>
            <a:lstStyle/>
            <a:p>
              <a:endParaRPr lang="fi-FI"/>
            </a:p>
          </p:txBody>
        </p:sp>
      </p:grpSp>
      <p:sp>
        <p:nvSpPr>
          <p:cNvPr id="16" name="Text Placeholder 2"/>
          <p:cNvSpPr txBox="1">
            <a:spLocks/>
          </p:cNvSpPr>
          <p:nvPr userDrawn="1"/>
        </p:nvSpPr>
        <p:spPr bwMode="auto">
          <a:xfrm>
            <a:off x="2968404" y="6188400"/>
            <a:ext cx="3744000" cy="576064"/>
          </a:xfrm>
          <a:prstGeom prst="rect">
            <a:avLst/>
          </a:prstGeom>
          <a:noFill/>
          <a:ln w="9525">
            <a:noFill/>
            <a:miter lim="800000"/>
            <a:headEnd/>
            <a:tailEnd/>
          </a:ln>
        </p:spPr>
        <p:txBody>
          <a:bodyPr lIns="0" tIns="0" rIns="0" bIns="0" anchor="b" anchorCtr="0"/>
          <a:lstStyle>
            <a:defPPr>
              <a:defRPr lang="fi-FI"/>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lgn="l"/>
            <a:r>
              <a:rPr lang="fi-FI" sz="900" kern="1200" dirty="0" smtClean="0">
                <a:solidFill>
                  <a:schemeClr val="tx1"/>
                </a:solidFill>
                <a:latin typeface="Arial" charset="0"/>
                <a:ea typeface="ＭＳ Ｐゴシック" charset="0"/>
                <a:cs typeface="Arial"/>
              </a:rPr>
              <a:t>Valtiotieteellinen tiedekunta</a:t>
            </a:r>
          </a:p>
        </p:txBody>
      </p:sp>
    </p:spTree>
    <p:extLst>
      <p:ext uri="{BB962C8B-B14F-4D97-AF65-F5344CB8AC3E}">
        <p14:creationId xmlns:p14="http://schemas.microsoft.com/office/powerpoint/2010/main" val="3374587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7" r:id="rId14"/>
    <p:sldLayoutId id="2147483678" r:id="rId15"/>
  </p:sldLayoutIdLst>
  <p:hf hdr="0"/>
  <p:txStyles>
    <p:title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p:titleStyle>
    <p:bodyStyle>
      <a:lvl1pPr marL="342900" indent="-342900" algn="l" rtl="0" eaLnBrk="1" fontAlgn="base" hangingPunct="1">
        <a:spcBef>
          <a:spcPct val="0"/>
        </a:spcBef>
        <a:spcAft>
          <a:spcPct val="50000"/>
        </a:spcAft>
        <a:buClr>
          <a:schemeClr val="accent1"/>
        </a:buClr>
        <a:buSzPct val="100000"/>
        <a:defRPr sz="2200" kern="1200">
          <a:solidFill>
            <a:schemeClr val="tx1"/>
          </a:solidFill>
          <a:latin typeface="+mn-lt"/>
          <a:ea typeface="+mn-ea"/>
          <a:cs typeface="+mn-cs"/>
        </a:defRPr>
      </a:lvl1pPr>
      <a:lvl2pPr marL="382588" indent="3175" algn="l" rtl="0" eaLnBrk="1" fontAlgn="base" hangingPunct="1">
        <a:spcBef>
          <a:spcPct val="0"/>
        </a:spcBef>
        <a:spcAft>
          <a:spcPct val="50000"/>
        </a:spcAft>
        <a:buClr>
          <a:schemeClr val="tx1"/>
        </a:buClr>
        <a:buSzPct val="100000"/>
        <a:defRPr sz="2000" kern="1200">
          <a:solidFill>
            <a:schemeClr val="tx1"/>
          </a:solidFill>
          <a:latin typeface="+mn-lt"/>
          <a:ea typeface="+mn-ea"/>
          <a:cs typeface="+mn-cs"/>
        </a:defRPr>
      </a:lvl2pPr>
      <a:lvl3pPr marL="952500" indent="-187325" algn="l" rtl="0" eaLnBrk="1" fontAlgn="base" hangingPunct="1">
        <a:spcBef>
          <a:spcPct val="0"/>
        </a:spcBef>
        <a:spcAft>
          <a:spcPct val="50000"/>
        </a:spcAft>
        <a:buFont typeface="Arial" charset="0"/>
        <a:buChar char="‒"/>
        <a:defRPr kern="1200">
          <a:solidFill>
            <a:schemeClr val="tx1"/>
          </a:solidFill>
          <a:latin typeface="+mn-lt"/>
          <a:ea typeface="+mn-ea"/>
          <a:cs typeface="+mn-cs"/>
        </a:defRPr>
      </a:lvl3pPr>
      <a:lvl4pPr marL="1428750" indent="-187325" algn="l" rtl="0" eaLnBrk="1" fontAlgn="base" hangingPunct="1">
        <a:spcBef>
          <a:spcPct val="0"/>
        </a:spcBef>
        <a:spcAft>
          <a:spcPct val="50000"/>
        </a:spcAft>
        <a:buFont typeface="Arial" charset="0"/>
        <a:buChar char="‒"/>
        <a:defRPr sz="1600" kern="1200">
          <a:solidFill>
            <a:schemeClr val="tx1"/>
          </a:solidFill>
          <a:latin typeface="+mn-lt"/>
          <a:ea typeface="+mn-ea"/>
          <a:cs typeface="+mn-cs"/>
        </a:defRPr>
      </a:lvl4pPr>
      <a:lvl5pPr marL="1905000" indent="-187325" algn="l" rtl="0" eaLnBrk="1" fontAlgn="base" hangingPunct="1">
        <a:spcBef>
          <a:spcPct val="0"/>
        </a:spcBef>
        <a:spcAft>
          <a:spcPct val="5000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laotsikko 10"/>
          <p:cNvSpPr>
            <a:spLocks noGrp="1"/>
          </p:cNvSpPr>
          <p:nvPr>
            <p:ph type="subTitle" idx="1"/>
          </p:nvPr>
        </p:nvSpPr>
        <p:spPr>
          <a:xfrm>
            <a:off x="1018032" y="4797711"/>
            <a:ext cx="10363200" cy="1371600"/>
          </a:xfrm>
        </p:spPr>
        <p:txBody>
          <a:bodyPr/>
          <a:lstStyle/>
          <a:p>
            <a:r>
              <a:rPr lang="fi-FI" dirty="0"/>
              <a:t>Pekka Sulkunen</a:t>
            </a:r>
          </a:p>
          <a:p>
            <a:r>
              <a:rPr lang="fi-FI" dirty="0"/>
              <a:t>Prof. Emeritus</a:t>
            </a:r>
          </a:p>
          <a:p>
            <a:r>
              <a:rPr lang="fi-FI" dirty="0"/>
              <a:t>CEACG, Department of </a:t>
            </a:r>
            <a:r>
              <a:rPr lang="fi-FI" dirty="0" err="1"/>
              <a:t>Social</a:t>
            </a:r>
            <a:r>
              <a:rPr lang="fi-FI" dirty="0"/>
              <a:t> </a:t>
            </a:r>
            <a:r>
              <a:rPr lang="fi-FI" dirty="0" err="1"/>
              <a:t>Research</a:t>
            </a:r>
            <a:endParaRPr lang="fi-FI" dirty="0"/>
          </a:p>
          <a:p>
            <a:r>
              <a:rPr lang="fi-FI" dirty="0" err="1"/>
              <a:t>University</a:t>
            </a:r>
            <a:r>
              <a:rPr lang="fi-FI" dirty="0"/>
              <a:t> of Helsinki</a:t>
            </a:r>
          </a:p>
          <a:p>
            <a:endParaRPr lang="fi-FI" dirty="0"/>
          </a:p>
        </p:txBody>
      </p:sp>
      <p:sp>
        <p:nvSpPr>
          <p:cNvPr id="10" name="Otsikko 9"/>
          <p:cNvSpPr>
            <a:spLocks noGrp="1"/>
          </p:cNvSpPr>
          <p:nvPr>
            <p:ph type="ctrTitle"/>
          </p:nvPr>
        </p:nvSpPr>
        <p:spPr>
          <a:xfrm>
            <a:off x="1280160" y="2212847"/>
            <a:ext cx="10101072" cy="2084833"/>
          </a:xfrm>
        </p:spPr>
        <p:txBody>
          <a:bodyPr/>
          <a:lstStyle/>
          <a:p>
            <a:r>
              <a:rPr lang="en-US" sz="3200" dirty="0" smtClean="0"/>
              <a:t/>
            </a:r>
            <a:br>
              <a:rPr lang="en-US" sz="3200" dirty="0" smtClean="0"/>
            </a:br>
            <a:r>
              <a:rPr lang="en-US" sz="3200" dirty="0" smtClean="0"/>
              <a:t>Epidemiological foundations of gambling policy.</a:t>
            </a:r>
            <a:r>
              <a:rPr lang="en-US" sz="2400" dirty="0" smtClean="0"/>
              <a:t/>
            </a:r>
            <a:br>
              <a:rPr lang="en-US" sz="2400" dirty="0" smtClean="0"/>
            </a:br>
            <a:r>
              <a:rPr lang="en-US" sz="2400" dirty="0" smtClean="0"/>
              <a:t/>
            </a:r>
            <a:br>
              <a:rPr lang="en-US" sz="2400" dirty="0" smtClean="0"/>
            </a:br>
            <a:r>
              <a:rPr lang="en-US" sz="2400" dirty="0" smtClean="0"/>
              <a:t>Lecture</a:t>
            </a:r>
            <a:r>
              <a:rPr lang="en-US" sz="2400" cap="none" dirty="0" smtClean="0"/>
              <a:t/>
            </a:r>
            <a:br>
              <a:rPr lang="en-US" sz="2400" cap="none" dirty="0" smtClean="0"/>
            </a:br>
            <a:r>
              <a:rPr lang="en-US" sz="2400" cap="none" dirty="0" smtClean="0"/>
              <a:t>4</a:t>
            </a:r>
            <a:r>
              <a:rPr lang="en-US" sz="2400" cap="none" baseline="30000" dirty="0" smtClean="0"/>
              <a:t>th</a:t>
            </a:r>
            <a:r>
              <a:rPr lang="en-US" sz="2400" cap="none" dirty="0" smtClean="0"/>
              <a:t> Capacity </a:t>
            </a:r>
            <a:r>
              <a:rPr lang="en-US" sz="2400" cap="none" dirty="0" err="1" smtClean="0"/>
              <a:t>Buildibg</a:t>
            </a:r>
            <a:r>
              <a:rPr lang="en-US" sz="2400" cap="none" dirty="0" smtClean="0"/>
              <a:t> Program of Green Crescent</a:t>
            </a:r>
            <a:r>
              <a:rPr lang="en-US" sz="2400" cap="none" dirty="0" smtClean="0"/>
              <a:t>, </a:t>
            </a:r>
            <a:r>
              <a:rPr lang="en-US" sz="2400" cap="none" dirty="0" smtClean="0"/>
              <a:t>Istanbul, 5 December 2019</a:t>
            </a:r>
            <a:endParaRPr lang="fi-FI" sz="1800" cap="none" dirty="0"/>
          </a:p>
        </p:txBody>
      </p:sp>
      <p:sp>
        <p:nvSpPr>
          <p:cNvPr id="4" name="Päivämäärän paikkamerkki 3"/>
          <p:cNvSpPr>
            <a:spLocks noGrp="1"/>
          </p:cNvSpPr>
          <p:nvPr>
            <p:ph type="dt" sz="half"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363D42F-A000-43ED-9F47-56FA6E9C54CA}" type="datetime1">
              <a:rPr kumimoji="0" lang="en-GB" sz="900" b="0" i="0" u="none" strike="noStrike" kern="1200" cap="none" spc="0" normalizeH="0" baseline="0" noProof="0" smtClean="0">
                <a:ln>
                  <a:noFill/>
                </a:ln>
                <a:solidFill>
                  <a:srgbClr val="000000"/>
                </a:solidFill>
                <a:effectLst/>
                <a:uLnTx/>
                <a:uFillTx/>
                <a:latin typeface="Arial" panose="020B0604020202020204"/>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05/12/2019</a:t>
            </a:fld>
            <a:endParaRPr kumimoji="0" lang="fi-FI" sz="900" b="0" i="0" u="none" strike="noStrike" kern="1200" cap="none" spc="0" normalizeH="0" baseline="0" noProof="0">
              <a:ln>
                <a:noFill/>
              </a:ln>
              <a:solidFill>
                <a:srgbClr val="000000"/>
              </a:solidFill>
              <a:effectLst/>
              <a:uLnTx/>
              <a:uFillTx/>
              <a:latin typeface="Arial" panose="020B0604020202020204"/>
              <a:ea typeface="ＭＳ Ｐゴシック" charset="0"/>
            </a:endParaRPr>
          </a:p>
        </p:txBody>
      </p:sp>
      <p:sp>
        <p:nvSpPr>
          <p:cNvPr id="7" name="Alatunnisteen paikkamerkki 6"/>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fi-FI" sz="900" b="0" i="0" u="none" strike="noStrike" kern="1200" cap="none" spc="0" normalizeH="0" baseline="0" noProof="0" smtClean="0">
                <a:ln>
                  <a:noFill/>
                </a:ln>
                <a:solidFill>
                  <a:prstClr val="black"/>
                </a:solidFill>
                <a:effectLst/>
                <a:uLnTx/>
                <a:uFillTx/>
                <a:latin typeface="Arial" panose="020B0604020202020204"/>
                <a:ea typeface="ＭＳ Ｐゴシック" charset="0"/>
              </a:rPr>
              <a:t>Presentation Name / Firstname Lastname</a:t>
            </a:r>
            <a:endParaRPr kumimoji="0" lang="fi-FI" sz="900" b="0" i="0" u="none" strike="noStrike" kern="1200" cap="none" spc="0" normalizeH="0" baseline="0" noProof="0" dirty="0">
              <a:ln>
                <a:noFill/>
              </a:ln>
              <a:solidFill>
                <a:prstClr val="black"/>
              </a:solidFill>
              <a:effectLst/>
              <a:uLnTx/>
              <a:uFillTx/>
              <a:latin typeface="Arial" panose="020B0604020202020204"/>
              <a:ea typeface="ＭＳ Ｐゴシック" charset="0"/>
            </a:endParaRPr>
          </a:p>
        </p:txBody>
      </p:sp>
      <p:sp>
        <p:nvSpPr>
          <p:cNvPr id="6" name="Dian numeron paikkamerkki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669315E-5A66-CF44-AE5D-C333B2F730C4}" type="slidenum">
              <a:rPr kumimoji="0" lang="en-GB" sz="900" b="0" i="0" u="none" strike="noStrike" kern="1200" cap="none" spc="0" normalizeH="0" baseline="0" noProof="0" smtClean="0">
                <a:ln>
                  <a:noFill/>
                </a:ln>
                <a:solidFill>
                  <a:srgbClr val="000000"/>
                </a:solidFill>
                <a:effectLst/>
                <a:uLnTx/>
                <a:uFillTx/>
                <a:latin typeface="Arial" panose="020B0604020202020204"/>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900" b="0" i="0" u="none" strike="noStrike" kern="1200" cap="none" spc="0" normalizeH="0" baseline="0" noProof="0">
              <a:ln>
                <a:noFill/>
              </a:ln>
              <a:solidFill>
                <a:srgbClr val="000000"/>
              </a:solidFill>
              <a:effectLst/>
              <a:uLnTx/>
              <a:uFillTx/>
              <a:latin typeface="Arial" panose="020B0604020202020204"/>
              <a:ea typeface="ＭＳ Ｐゴシック" charset="0"/>
            </a:endParaRPr>
          </a:p>
        </p:txBody>
      </p:sp>
    </p:spTree>
    <p:extLst>
      <p:ext uri="{BB962C8B-B14F-4D97-AF65-F5344CB8AC3E}">
        <p14:creationId xmlns:p14="http://schemas.microsoft.com/office/powerpoint/2010/main" val="1412694772"/>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B7758-116C-4140-B6DB-C1147B26C5EC}" type="datetime1">
              <a:rPr kumimoji="0" lang="en-GB" sz="900" b="0" i="0" u="none" strike="noStrike" kern="1200" cap="none" spc="0" normalizeH="0" baseline="0" noProof="0" smtClean="0">
                <a:ln>
                  <a:noFill/>
                </a:ln>
                <a:solidFill>
                  <a:srgbClr val="000000"/>
                </a:solidFill>
                <a:effectLst/>
                <a:uLnTx/>
                <a:uFillTx/>
                <a:latin typeface="Arial" panose="020B060402020202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05/12/2019</a:t>
            </a:fld>
            <a:endParaRPr kumimoji="0" lang="fi-FI" sz="9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smtClean="0">
                <a:ln>
                  <a:noFill/>
                </a:ln>
                <a:solidFill>
                  <a:prstClr val="black"/>
                </a:solidFill>
                <a:effectLst/>
                <a:uLnTx/>
                <a:uFillTx/>
                <a:latin typeface="Arial" panose="020B0604020202020204"/>
                <a:ea typeface="ＭＳ Ｐゴシック" charset="0"/>
                <a:cs typeface="+mn-cs"/>
              </a:rPr>
              <a:t>Presentation Name / Firstname Lastname</a:t>
            </a:r>
            <a:endParaRPr kumimoji="0" lang="fi-FI" sz="9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9315E-5A66-CF44-AE5D-C333B2F730C4}" type="slidenum">
              <a:rPr kumimoji="0" lang="en-GB" sz="900" b="0" i="0" u="none" strike="noStrike" kern="1200" cap="none" spc="0" normalizeH="0" baseline="0" noProof="0" smtClean="0">
                <a:ln>
                  <a:noFill/>
                </a:ln>
                <a:solidFill>
                  <a:srgbClr val="000000"/>
                </a:solidFill>
                <a:effectLst/>
                <a:uLnTx/>
                <a:uFillTx/>
                <a:latin typeface="Arial" panose="020B060402020202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9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5" name="Title 4"/>
          <p:cNvSpPr>
            <a:spLocks noGrp="1"/>
          </p:cNvSpPr>
          <p:nvPr>
            <p:ph type="title"/>
          </p:nvPr>
        </p:nvSpPr>
        <p:spPr>
          <a:xfrm>
            <a:off x="1973016" y="326053"/>
            <a:ext cx="9761784" cy="1096347"/>
          </a:xfrm>
        </p:spPr>
        <p:txBody>
          <a:bodyPr>
            <a:normAutofit fontScale="90000"/>
          </a:bodyPr>
          <a:lstStyle/>
          <a:p>
            <a:r>
              <a:rPr lang="fi-FI" sz="2400" b="0" cap="none" dirty="0" smtClean="0"/>
              <a:t/>
            </a:r>
            <a:br>
              <a:rPr lang="fi-FI" sz="2400" b="0" cap="none" dirty="0" smtClean="0"/>
            </a:br>
            <a:r>
              <a:rPr lang="fi-FI" sz="2700" b="1" cap="none" dirty="0" smtClean="0"/>
              <a:t>TCM</a:t>
            </a:r>
            <a:r>
              <a:rPr lang="fi-FI" sz="2700" b="1" dirty="0"/>
              <a:t> </a:t>
            </a:r>
            <a:r>
              <a:rPr lang="fi-FI" sz="2700" b="1" dirty="0" smtClean="0"/>
              <a:t>1: </a:t>
            </a:r>
            <a:r>
              <a:rPr lang="fi-FI" sz="2700" dirty="0" smtClean="0"/>
              <a:t>Single </a:t>
            </a:r>
            <a:r>
              <a:rPr lang="fi-FI" sz="2700" dirty="0" err="1" smtClean="0"/>
              <a:t>distribution</a:t>
            </a:r>
            <a:r>
              <a:rPr lang="fi-FI" sz="2700" dirty="0" smtClean="0"/>
              <a:t>. </a:t>
            </a:r>
            <a:r>
              <a:rPr lang="fi-FI" sz="2700" dirty="0" err="1" smtClean="0"/>
              <a:t>Consumption</a:t>
            </a:r>
            <a:r>
              <a:rPr lang="fi-FI" sz="2700" dirty="0" smtClean="0"/>
              <a:t> </a:t>
            </a:r>
            <a:r>
              <a:rPr lang="fi-FI" sz="2700" dirty="0" err="1" smtClean="0"/>
              <a:t>follows</a:t>
            </a:r>
            <a:r>
              <a:rPr lang="fi-FI" sz="2700" dirty="0" smtClean="0"/>
              <a:t> a </a:t>
            </a:r>
            <a:r>
              <a:rPr lang="fi-FI" sz="2700" dirty="0" err="1" smtClean="0"/>
              <a:t>continuous</a:t>
            </a:r>
            <a:r>
              <a:rPr lang="fi-FI" sz="2700" dirty="0" smtClean="0"/>
              <a:t> </a:t>
            </a:r>
            <a:r>
              <a:rPr lang="fi-FI" sz="2700" dirty="0" err="1" smtClean="0"/>
              <a:t>skewed</a:t>
            </a:r>
            <a:r>
              <a:rPr lang="fi-FI" sz="2700" dirty="0" smtClean="0"/>
              <a:t> </a:t>
            </a:r>
            <a:r>
              <a:rPr lang="fi-FI" sz="2700" dirty="0" err="1" smtClean="0"/>
              <a:t>distribution</a:t>
            </a:r>
            <a:r>
              <a:rPr lang="fi-FI" sz="2700" dirty="0" smtClean="0"/>
              <a:t> </a:t>
            </a:r>
            <a:r>
              <a:rPr lang="fi-FI" sz="2700" dirty="0" err="1" smtClean="0"/>
              <a:t>with</a:t>
            </a:r>
            <a:r>
              <a:rPr lang="fi-FI" sz="2700" dirty="0" smtClean="0"/>
              <a:t> a </a:t>
            </a:r>
            <a:r>
              <a:rPr lang="fi-FI" sz="2700" dirty="0" err="1" smtClean="0"/>
              <a:t>high</a:t>
            </a:r>
            <a:r>
              <a:rPr lang="fi-FI" sz="2700" dirty="0" smtClean="0"/>
              <a:t> </a:t>
            </a:r>
            <a:r>
              <a:rPr lang="fi-FI" sz="2700" dirty="0" err="1" smtClean="0"/>
              <a:t>degree</a:t>
            </a:r>
            <a:r>
              <a:rPr lang="fi-FI" sz="2700" dirty="0" smtClean="0"/>
              <a:t> of </a:t>
            </a:r>
            <a:r>
              <a:rPr lang="fi-FI" sz="2700" dirty="0" err="1" smtClean="0"/>
              <a:t>concentration</a:t>
            </a:r>
            <a:endParaRPr lang="fi-FI" sz="2700" b="0" i="1" cap="none" dirty="0"/>
          </a:p>
        </p:txBody>
      </p:sp>
      <p:pic>
        <p:nvPicPr>
          <p:cNvPr id="6" name="Picture 5"/>
          <p:cNvPicPr>
            <a:picLocks noChangeAspect="1"/>
          </p:cNvPicPr>
          <p:nvPr/>
        </p:nvPicPr>
        <p:blipFill>
          <a:blip r:embed="rId2"/>
          <a:stretch>
            <a:fillRect/>
          </a:stretch>
        </p:blipFill>
        <p:spPr>
          <a:xfrm>
            <a:off x="1206500" y="1422400"/>
            <a:ext cx="9637500" cy="4766717"/>
          </a:xfrm>
          <a:prstGeom prst="rect">
            <a:avLst/>
          </a:prstGeom>
        </p:spPr>
      </p:pic>
    </p:spTree>
    <p:extLst>
      <p:ext uri="{BB962C8B-B14F-4D97-AF65-F5344CB8AC3E}">
        <p14:creationId xmlns:p14="http://schemas.microsoft.com/office/powerpoint/2010/main" val="3301085151"/>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9B7758-116C-4140-B6DB-C1147B26C5EC}" type="datetime1">
              <a:rPr kumimoji="0" lang="en-GB" sz="900" b="0" i="0" u="none" strike="noStrike" kern="1200" cap="none" spc="0" normalizeH="0" baseline="0" noProof="0" smtClean="0">
                <a:ln>
                  <a:noFill/>
                </a:ln>
                <a:solidFill>
                  <a:srgbClr val="000000"/>
                </a:solidFill>
                <a:effectLst/>
                <a:uLnTx/>
                <a:uFillTx/>
                <a:latin typeface="Arial" panose="020B060402020202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05/12/2019</a:t>
            </a:fld>
            <a:endParaRPr kumimoji="0" lang="fi-FI" sz="9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smtClean="0">
                <a:ln>
                  <a:noFill/>
                </a:ln>
                <a:solidFill>
                  <a:prstClr val="black"/>
                </a:solidFill>
                <a:effectLst/>
                <a:uLnTx/>
                <a:uFillTx/>
                <a:latin typeface="Arial" panose="020B0604020202020204"/>
                <a:ea typeface="ＭＳ Ｐゴシック" charset="0"/>
                <a:cs typeface="+mn-cs"/>
              </a:rPr>
              <a:t>Presentation Name / Firstname Lastname</a:t>
            </a:r>
            <a:endParaRPr kumimoji="0" lang="fi-FI" sz="900" b="0" i="0" u="none" strike="noStrike" kern="1200" cap="none" spc="0" normalizeH="0" baseline="0" noProof="0" dirty="0">
              <a:ln>
                <a:noFill/>
              </a:ln>
              <a:solidFill>
                <a:prstClr val="black"/>
              </a:solidFill>
              <a:effectLst/>
              <a:uLnTx/>
              <a:uFillTx/>
              <a:latin typeface="Arial" panose="020B0604020202020204"/>
              <a:ea typeface="ＭＳ Ｐゴシック" charset="0"/>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9315E-5A66-CF44-AE5D-C333B2F730C4}" type="slidenum">
              <a:rPr kumimoji="0" lang="en-GB" sz="900" b="0" i="0" u="none" strike="noStrike" kern="1200" cap="none" spc="0" normalizeH="0" baseline="0" noProof="0" smtClean="0">
                <a:ln>
                  <a:noFill/>
                </a:ln>
                <a:solidFill>
                  <a:srgbClr val="000000"/>
                </a:solidFill>
                <a:effectLst/>
                <a:uLnTx/>
                <a:uFillTx/>
                <a:latin typeface="Arial" panose="020B0604020202020204"/>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900" b="0" i="0" u="none" strike="noStrike" kern="1200" cap="none" spc="0" normalizeH="0" baseline="0" noProof="0" dirty="0">
              <a:ln>
                <a:noFill/>
              </a:ln>
              <a:solidFill>
                <a:srgbClr val="000000"/>
              </a:solidFill>
              <a:effectLst/>
              <a:uLnTx/>
              <a:uFillTx/>
              <a:latin typeface="Arial" panose="020B0604020202020204"/>
              <a:ea typeface="ＭＳ Ｐゴシック" charset="0"/>
              <a:cs typeface="+mn-cs"/>
            </a:endParaRPr>
          </a:p>
        </p:txBody>
      </p:sp>
      <p:sp>
        <p:nvSpPr>
          <p:cNvPr id="10" name="Title 4"/>
          <p:cNvSpPr txBox="1">
            <a:spLocks/>
          </p:cNvSpPr>
          <p:nvPr/>
        </p:nvSpPr>
        <p:spPr bwMode="auto">
          <a:xfrm>
            <a:off x="2043128" y="377195"/>
            <a:ext cx="9786084" cy="93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1" fontAlgn="base" hangingPunct="1">
              <a:lnSpc>
                <a:spcPct val="80000"/>
              </a:lnSpc>
              <a:spcBef>
                <a:spcPct val="0"/>
              </a:spcBef>
              <a:spcAft>
                <a:spcPct val="0"/>
              </a:spcAft>
              <a:defRPr sz="3400" b="1" kern="1200" cap="all" baseline="0">
                <a:solidFill>
                  <a:schemeClr val="tx1"/>
                </a:solidFill>
                <a:latin typeface="+mj-lt"/>
                <a:ea typeface="+mj-ea"/>
                <a:cs typeface="Gotham Narrow Bold"/>
              </a:defRPr>
            </a:lvl1pPr>
            <a:lvl2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2pPr>
            <a:lvl3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3pPr>
            <a:lvl4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4pPr>
            <a:lvl5pPr algn="l" rtl="0" eaLnBrk="1" fontAlgn="base" hangingPunct="1">
              <a:lnSpc>
                <a:spcPct val="80000"/>
              </a:lnSpc>
              <a:spcBef>
                <a:spcPct val="0"/>
              </a:spcBef>
              <a:spcAft>
                <a:spcPct val="0"/>
              </a:spcAft>
              <a:defRPr sz="3400" b="1">
                <a:solidFill>
                  <a:schemeClr val="tx1"/>
                </a:solidFill>
                <a:latin typeface="Gotham Narrow Bold" charset="0"/>
                <a:ea typeface="ＭＳ Ｐゴシック" pitchFamily="-72" charset="-128"/>
                <a:cs typeface="ＭＳ Ｐゴシック" pitchFamily="-72" charset="-128"/>
              </a:defRPr>
            </a:lvl5pPr>
            <a:lvl6pPr marL="4572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6pPr>
            <a:lvl7pPr marL="9144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7pPr>
            <a:lvl8pPr marL="13716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8pPr>
            <a:lvl9pPr marL="1828800" algn="l" rtl="0" eaLnBrk="1" fontAlgn="base" hangingPunct="1">
              <a:spcBef>
                <a:spcPct val="0"/>
              </a:spcBef>
              <a:spcAft>
                <a:spcPct val="0"/>
              </a:spcAft>
              <a:defRPr sz="2600" b="1">
                <a:solidFill>
                  <a:schemeClr val="tx1"/>
                </a:solidFill>
                <a:latin typeface="Arial" pitchFamily="-72" charset="0"/>
                <a:ea typeface="ＭＳ Ｐゴシック" pitchFamily="-72" charset="-128"/>
                <a:cs typeface="ＭＳ Ｐゴシック" pitchFamily="-72" charset="-128"/>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fi-FI" sz="3200" b="0" i="0" u="none" strike="noStrike" kern="1200" cap="none" spc="0" normalizeH="0" baseline="0" noProof="0" dirty="0" smtClean="0">
                <a:ln>
                  <a:noFill/>
                </a:ln>
                <a:solidFill>
                  <a:prstClr val="black"/>
                </a:solidFill>
                <a:effectLst/>
                <a:uLnTx/>
                <a:uFillTx/>
                <a:latin typeface="Arial" panose="020B0604020202020204"/>
                <a:ea typeface="+mj-ea"/>
              </a:rPr>
              <a:t/>
            </a:r>
            <a:br>
              <a:rPr kumimoji="0" lang="fi-FI" sz="3200" b="0" i="0" u="none" strike="noStrike" kern="1200" cap="none" spc="0" normalizeH="0" baseline="0" noProof="0" dirty="0" smtClean="0">
                <a:ln>
                  <a:noFill/>
                </a:ln>
                <a:solidFill>
                  <a:prstClr val="black"/>
                </a:solidFill>
                <a:effectLst/>
                <a:uLnTx/>
                <a:uFillTx/>
                <a:latin typeface="Arial" panose="020B0604020202020204"/>
                <a:ea typeface="+mj-ea"/>
              </a:rPr>
            </a:br>
            <a:r>
              <a:rPr kumimoji="0" lang="fi-FI" sz="3200" b="1" i="0" u="none" strike="noStrike" kern="1200" cap="none" spc="0" normalizeH="0" baseline="0" noProof="0" dirty="0" smtClean="0">
                <a:ln>
                  <a:noFill/>
                </a:ln>
                <a:solidFill>
                  <a:prstClr val="black"/>
                </a:solidFill>
                <a:effectLst/>
                <a:uLnTx/>
                <a:uFillTx/>
                <a:latin typeface="Arial" panose="020B0604020202020204"/>
                <a:ea typeface="+mj-ea"/>
              </a:rPr>
              <a:t>TCM 2: </a:t>
            </a:r>
            <a:r>
              <a:rPr kumimoji="0" lang="fi-FI" sz="3200" b="0" i="0" u="none" strike="noStrike" kern="1200" cap="none" spc="0" normalizeH="0" baseline="0" noProof="0" dirty="0" err="1" smtClean="0">
                <a:ln>
                  <a:noFill/>
                </a:ln>
                <a:solidFill>
                  <a:prstClr val="black"/>
                </a:solidFill>
                <a:effectLst/>
                <a:uLnTx/>
                <a:uFillTx/>
                <a:latin typeface="Arial" panose="020B0604020202020204"/>
                <a:ea typeface="+mj-ea"/>
              </a:rPr>
              <a:t>harm</a:t>
            </a:r>
            <a:r>
              <a:rPr kumimoji="0" lang="fi-FI" sz="3200" b="0" i="0" u="none" strike="noStrike" kern="1200" cap="none" spc="0" normalizeH="0" baseline="0" noProof="0" dirty="0" smtClean="0">
                <a:ln>
                  <a:noFill/>
                </a:ln>
                <a:solidFill>
                  <a:prstClr val="black"/>
                </a:solidFill>
                <a:effectLst/>
                <a:uLnTx/>
                <a:uFillTx/>
                <a:latin typeface="Arial" panose="020B0604020202020204"/>
                <a:ea typeface="+mj-ea"/>
              </a:rPr>
              <a:t> in </a:t>
            </a:r>
            <a:r>
              <a:rPr kumimoji="0" lang="fi-FI" sz="3200" b="0" i="0" u="none" strike="noStrike" kern="1200" cap="none" spc="0" normalizeH="0" baseline="0" noProof="0" dirty="0" err="1" smtClean="0">
                <a:ln>
                  <a:noFill/>
                </a:ln>
                <a:solidFill>
                  <a:prstClr val="black"/>
                </a:solidFill>
                <a:effectLst/>
                <a:uLnTx/>
                <a:uFillTx/>
                <a:latin typeface="Arial" panose="020B0604020202020204"/>
                <a:ea typeface="+mj-ea"/>
              </a:rPr>
              <a:t>the</a:t>
            </a:r>
            <a:r>
              <a:rPr kumimoji="0" lang="fi-FI" sz="3200" b="0" i="0" u="none" strike="noStrike" kern="1200" cap="none" spc="0" normalizeH="0" baseline="0" noProof="0" dirty="0" smtClean="0">
                <a:ln>
                  <a:noFill/>
                </a:ln>
                <a:solidFill>
                  <a:prstClr val="black"/>
                </a:solidFill>
                <a:effectLst/>
                <a:uLnTx/>
                <a:uFillTx/>
                <a:latin typeface="Arial" panose="020B0604020202020204"/>
                <a:ea typeface="+mj-ea"/>
              </a:rPr>
              <a:t> </a:t>
            </a:r>
            <a:r>
              <a:rPr kumimoji="0" lang="fi-FI" sz="3200" b="0" i="0" u="none" strike="noStrike" kern="1200" cap="none" spc="0" normalizeH="0" baseline="0" noProof="0" dirty="0" err="1" smtClean="0">
                <a:ln>
                  <a:noFill/>
                </a:ln>
                <a:solidFill>
                  <a:prstClr val="black"/>
                </a:solidFill>
                <a:effectLst/>
                <a:uLnTx/>
                <a:uFillTx/>
                <a:latin typeface="Arial" panose="020B0604020202020204"/>
                <a:ea typeface="+mj-ea"/>
              </a:rPr>
              <a:t>population</a:t>
            </a:r>
            <a:r>
              <a:rPr kumimoji="0" lang="fi-FI" sz="3200" b="0" i="0" u="none" strike="noStrike" kern="1200" cap="none" spc="0" normalizeH="0" baseline="0" noProof="0" dirty="0" smtClean="0">
                <a:ln>
                  <a:noFill/>
                </a:ln>
                <a:solidFill>
                  <a:prstClr val="black"/>
                </a:solidFill>
                <a:effectLst/>
                <a:uLnTx/>
                <a:uFillTx/>
                <a:latin typeface="Arial" panose="020B0604020202020204"/>
                <a:ea typeface="+mj-ea"/>
              </a:rPr>
              <a:t> is </a:t>
            </a:r>
            <a:r>
              <a:rPr kumimoji="0" lang="fi-FI" sz="3200" b="0" i="0" u="none" strike="noStrike" kern="1200" cap="none" spc="0" normalizeH="0" baseline="0" noProof="0" dirty="0" err="1" smtClean="0">
                <a:ln>
                  <a:noFill/>
                </a:ln>
                <a:solidFill>
                  <a:prstClr val="black"/>
                </a:solidFill>
                <a:effectLst/>
                <a:uLnTx/>
                <a:uFillTx/>
                <a:latin typeface="Arial" panose="020B0604020202020204"/>
                <a:ea typeface="+mj-ea"/>
              </a:rPr>
              <a:t>related</a:t>
            </a:r>
            <a:r>
              <a:rPr kumimoji="0" lang="fi-FI" sz="3200" b="0" i="0" u="none" strike="noStrike" kern="1200" cap="none" spc="0" normalizeH="0" baseline="0" noProof="0" dirty="0" smtClean="0">
                <a:ln>
                  <a:noFill/>
                </a:ln>
                <a:solidFill>
                  <a:prstClr val="black"/>
                </a:solidFill>
                <a:effectLst/>
                <a:uLnTx/>
                <a:uFillTx/>
                <a:latin typeface="Arial" panose="020B0604020202020204"/>
                <a:ea typeface="+mj-ea"/>
              </a:rPr>
              <a:t> to </a:t>
            </a:r>
            <a:r>
              <a:rPr kumimoji="0" lang="fi-FI" sz="3200" b="0" i="0" u="none" strike="noStrike" kern="1200" cap="none" spc="0" normalizeH="0" baseline="0" noProof="0" dirty="0" err="1" smtClean="0">
                <a:ln>
                  <a:noFill/>
                </a:ln>
                <a:solidFill>
                  <a:prstClr val="black"/>
                </a:solidFill>
                <a:effectLst/>
                <a:uLnTx/>
                <a:uFillTx/>
                <a:latin typeface="Arial" panose="020B0604020202020204"/>
                <a:ea typeface="+mj-ea"/>
              </a:rPr>
              <a:t>consumption</a:t>
            </a:r>
            <a:endParaRPr kumimoji="0" lang="fi-FI" sz="2400" b="0" i="1" u="none" strike="noStrike" kern="1200" cap="none" spc="0" normalizeH="0" baseline="0" noProof="0" dirty="0">
              <a:ln>
                <a:noFill/>
              </a:ln>
              <a:solidFill>
                <a:prstClr val="black"/>
              </a:solidFill>
              <a:effectLst/>
              <a:uLnTx/>
              <a:uFillTx/>
              <a:latin typeface="Arial" panose="020B0604020202020204"/>
              <a:ea typeface="+mj-ea"/>
            </a:endParaRPr>
          </a:p>
        </p:txBody>
      </p:sp>
      <p:grpSp>
        <p:nvGrpSpPr>
          <p:cNvPr id="5" name="Group 4"/>
          <p:cNvGrpSpPr>
            <a:grpSpLocks noChangeAspect="1"/>
          </p:cNvGrpSpPr>
          <p:nvPr/>
        </p:nvGrpSpPr>
        <p:grpSpPr bwMode="auto">
          <a:xfrm>
            <a:off x="541836" y="1820892"/>
            <a:ext cx="10988313" cy="3360707"/>
            <a:chOff x="654" y="795"/>
            <a:chExt cx="6924" cy="2901"/>
          </a:xfrm>
        </p:grpSpPr>
        <p:sp>
          <p:nvSpPr>
            <p:cNvPr id="7" name="AutoShape 3"/>
            <p:cNvSpPr>
              <a:spLocks noChangeAspect="1" noChangeArrowheads="1" noTextEdit="1"/>
            </p:cNvSpPr>
            <p:nvPr/>
          </p:nvSpPr>
          <p:spPr bwMode="auto">
            <a:xfrm>
              <a:off x="654" y="800"/>
              <a:ext cx="6776" cy="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8" name="Rectangle 5"/>
            <p:cNvSpPr>
              <a:spLocks noChangeArrowheads="1"/>
            </p:cNvSpPr>
            <p:nvPr/>
          </p:nvSpPr>
          <p:spPr bwMode="auto">
            <a:xfrm>
              <a:off x="654" y="795"/>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7"/>
            <p:cNvSpPr>
              <a:spLocks noChangeArrowheads="1"/>
            </p:cNvSpPr>
            <p:nvPr/>
          </p:nvSpPr>
          <p:spPr bwMode="auto">
            <a:xfrm>
              <a:off x="1502" y="795"/>
              <a:ext cx="137" cy="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000" b="1" i="0" u="none" strike="noStrike" cap="none" normalizeH="0" baseline="0" smtClean="0">
                  <a:ln>
                    <a:noFill/>
                  </a:ln>
                  <a:solidFill>
                    <a:srgbClr val="000000"/>
                  </a:solidFill>
                  <a:effectLst/>
                  <a:latin typeface="Times New Roman" panose="02020603050405020304" pitchFamily="18" charset="0"/>
                </a:rPr>
                <a:t>.</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2" name="Rectangle 8"/>
            <p:cNvSpPr>
              <a:spLocks noChangeArrowheads="1"/>
            </p:cNvSpPr>
            <p:nvPr/>
          </p:nvSpPr>
          <p:spPr bwMode="auto">
            <a:xfrm>
              <a:off x="1549" y="800"/>
              <a:ext cx="12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000" b="0" i="0" u="none" strike="noStrike" cap="none" normalizeH="0" baseline="0" smtClean="0">
                  <a:ln>
                    <a:noFill/>
                  </a:ln>
                  <a:solidFill>
                    <a:srgbClr val="000000"/>
                  </a:solidFill>
                  <a:effectLst/>
                  <a:latin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3" name="Rectangle 9"/>
            <p:cNvSpPr>
              <a:spLocks noChangeArrowheads="1"/>
            </p:cNvSpPr>
            <p:nvPr/>
          </p:nvSpPr>
          <p:spPr bwMode="auto">
            <a:xfrm>
              <a:off x="1600" y="8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15" name="Rectangle 11"/>
            <p:cNvSpPr>
              <a:spLocks noChangeArrowheads="1"/>
            </p:cNvSpPr>
            <p:nvPr/>
          </p:nvSpPr>
          <p:spPr bwMode="auto">
            <a:xfrm>
              <a:off x="5248" y="80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16" name="Rectangle 12"/>
            <p:cNvSpPr>
              <a:spLocks noChangeArrowheads="1"/>
            </p:cNvSpPr>
            <p:nvPr/>
          </p:nvSpPr>
          <p:spPr bwMode="auto">
            <a:xfrm>
              <a:off x="654" y="1080"/>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17" name="Rectangle 13"/>
            <p:cNvSpPr>
              <a:spLocks noChangeArrowheads="1"/>
            </p:cNvSpPr>
            <p:nvPr/>
          </p:nvSpPr>
          <p:spPr bwMode="auto">
            <a:xfrm>
              <a:off x="4345" y="1080"/>
              <a:ext cx="12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000" b="0" i="0" u="none" strike="noStrike" cap="none" normalizeH="0" baseline="0" smtClean="0">
                  <a:ln>
                    <a:noFill/>
                  </a:ln>
                  <a:solidFill>
                    <a:srgbClr val="000000"/>
                  </a:solidFill>
                  <a:effectLst/>
                  <a:latin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8" name="Rectangle 14"/>
            <p:cNvSpPr>
              <a:spLocks noChangeArrowheads="1"/>
            </p:cNvSpPr>
            <p:nvPr/>
          </p:nvSpPr>
          <p:spPr bwMode="auto">
            <a:xfrm>
              <a:off x="654" y="1520"/>
              <a:ext cx="129"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3000" b="0" i="0" u="none" strike="noStrike" cap="none" normalizeH="0" baseline="0" smtClean="0">
                  <a:ln>
                    <a:noFill/>
                  </a:ln>
                  <a:solidFill>
                    <a:srgbClr val="000000"/>
                  </a:solidFill>
                  <a:effectLst/>
                  <a:latin typeface="Times New Roman" panose="020206030504050203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sp>
          <p:nvSpPr>
            <p:cNvPr id="19" name="Rectangle 15"/>
            <p:cNvSpPr>
              <a:spLocks noChangeArrowheads="1"/>
            </p:cNvSpPr>
            <p:nvPr/>
          </p:nvSpPr>
          <p:spPr bwMode="auto">
            <a:xfrm>
              <a:off x="7429" y="3326"/>
              <a:ext cx="149" cy="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2800" b="0" i="0" u="none" strike="noStrike" cap="none" normalizeH="0" baseline="0" smtClean="0">
                  <a:ln>
                    <a:noFill/>
                  </a:ln>
                  <a:solidFill>
                    <a:srgbClr val="000000"/>
                  </a:solidFill>
                  <a:effectLst/>
                  <a:latin typeface="Cambria" panose="02040503050406030204" pitchFamily="18" charset="0"/>
                </a:rPr>
                <a:t> </a:t>
              </a:r>
              <a:endParaRPr kumimoji="0" lang="fi-FI" altLang="fi-FI" sz="1800" b="0" i="0" u="none" strike="noStrike" cap="none" normalizeH="0" baseline="0" smtClean="0">
                <a:ln>
                  <a:noFill/>
                </a:ln>
                <a:solidFill>
                  <a:schemeClr val="tx1"/>
                </a:solidFill>
                <a:effectLst/>
                <a:latin typeface="Arial" panose="020B0604020202020204" pitchFamily="34" charset="0"/>
              </a:endParaRPr>
            </a:p>
          </p:txBody>
        </p:sp>
        <p:pic>
          <p:nvPicPr>
            <p:cNvPr id="1040"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 y="1954"/>
              <a:ext cx="6760" cy="1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128163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2526" y="816247"/>
            <a:ext cx="10123714" cy="1009378"/>
          </a:xfrm>
        </p:spPr>
        <p:txBody>
          <a:bodyPr>
            <a:noAutofit/>
          </a:bodyPr>
          <a:lstStyle/>
          <a:p>
            <a:r>
              <a:rPr lang="fi-FI" sz="2800" b="1" dirty="0" smtClean="0"/>
              <a:t>TCM 3: </a:t>
            </a:r>
            <a:r>
              <a:rPr lang="fi-FI" sz="2800" dirty="0" err="1" smtClean="0"/>
              <a:t>Availability</a:t>
            </a:r>
            <a:r>
              <a:rPr lang="fi-FI" sz="2800" dirty="0" smtClean="0"/>
              <a:t> </a:t>
            </a:r>
            <a:r>
              <a:rPr lang="fi-FI" sz="2800" dirty="0" err="1" smtClean="0"/>
              <a:t>theory</a:t>
            </a:r>
            <a:r>
              <a:rPr lang="fi-FI" sz="2800" dirty="0" smtClean="0"/>
              <a:t>: </a:t>
            </a:r>
            <a:r>
              <a:rPr lang="fi-FI" sz="2800" dirty="0" err="1" smtClean="0"/>
              <a:t>regulation</a:t>
            </a:r>
            <a:r>
              <a:rPr lang="fi-FI" sz="2800" dirty="0" smtClean="0"/>
              <a:t> </a:t>
            </a:r>
            <a:r>
              <a:rPr lang="fi-FI" sz="2800" dirty="0" err="1" smtClean="0"/>
              <a:t>influences</a:t>
            </a:r>
            <a:r>
              <a:rPr lang="fi-FI" sz="2800" dirty="0" smtClean="0"/>
              <a:t> </a:t>
            </a:r>
            <a:r>
              <a:rPr lang="fi-FI" sz="2800" dirty="0" err="1" smtClean="0"/>
              <a:t>consumption</a:t>
            </a:r>
            <a:r>
              <a:rPr lang="fi-FI" sz="2800" dirty="0" smtClean="0"/>
              <a:t> and </a:t>
            </a:r>
            <a:r>
              <a:rPr lang="fi-FI" sz="2800" dirty="0" err="1" smtClean="0"/>
              <a:t>affects</a:t>
            </a:r>
            <a:r>
              <a:rPr lang="fi-FI" sz="2800" dirty="0" smtClean="0"/>
              <a:t> </a:t>
            </a:r>
            <a:r>
              <a:rPr lang="fi-FI" sz="2800" dirty="0" err="1" smtClean="0"/>
              <a:t>harm</a:t>
            </a:r>
            <a:r>
              <a:rPr lang="fi-FI" sz="2800" dirty="0" smtClean="0"/>
              <a:t> </a:t>
            </a:r>
            <a:r>
              <a:rPr lang="fi-FI" sz="2800" dirty="0" err="1" smtClean="0"/>
              <a:t>also</a:t>
            </a:r>
            <a:r>
              <a:rPr lang="fi-FI" sz="2800" dirty="0" smtClean="0"/>
              <a:t> </a:t>
            </a:r>
            <a:r>
              <a:rPr lang="fi-FI" sz="2800" dirty="0" err="1" smtClean="0"/>
              <a:t>directly</a:t>
            </a:r>
            <a:endParaRPr lang="fi-FI" sz="2800" dirty="0"/>
          </a:p>
        </p:txBody>
      </p:sp>
      <p:graphicFrame>
        <p:nvGraphicFramePr>
          <p:cNvPr id="9" name="Content Placeholder 8"/>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Right Arrow 12"/>
          <p:cNvSpPr/>
          <p:nvPr/>
        </p:nvSpPr>
        <p:spPr>
          <a:xfrm>
            <a:off x="1600200" y="5410200"/>
            <a:ext cx="7962900" cy="88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i-FI" sz="2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107314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TCM 1-2-3 </a:t>
            </a:r>
            <a:r>
              <a:rPr lang="fi-FI" dirty="0" err="1" smtClean="0"/>
              <a:t>applied</a:t>
            </a:r>
            <a:r>
              <a:rPr lang="fi-FI" dirty="0" smtClean="0"/>
              <a:t> to </a:t>
            </a:r>
            <a:r>
              <a:rPr lang="fi-FI" dirty="0" err="1" smtClean="0"/>
              <a:t>gambling</a:t>
            </a:r>
            <a:r>
              <a:rPr lang="fi-FI" dirty="0" smtClean="0"/>
              <a:t> </a:t>
            </a:r>
            <a:endParaRPr lang="fi-FI" dirty="0"/>
          </a:p>
        </p:txBody>
      </p:sp>
      <p:sp>
        <p:nvSpPr>
          <p:cNvPr id="3" name="Content Placeholder 2"/>
          <p:cNvSpPr>
            <a:spLocks noGrp="1"/>
          </p:cNvSpPr>
          <p:nvPr>
            <p:ph idx="1"/>
          </p:nvPr>
        </p:nvSpPr>
        <p:spPr>
          <a:xfrm>
            <a:off x="838200" y="1876425"/>
            <a:ext cx="10515600" cy="4351338"/>
          </a:xfrm>
        </p:spPr>
        <p:txBody>
          <a:bodyPr/>
          <a:lstStyle/>
          <a:p>
            <a:r>
              <a:rPr lang="fi-FI" b="1" dirty="0" smtClean="0"/>
              <a:t>Single </a:t>
            </a:r>
            <a:r>
              <a:rPr lang="fi-FI" b="1" dirty="0" err="1" smtClean="0"/>
              <a:t>distribution</a:t>
            </a:r>
            <a:r>
              <a:rPr lang="fi-FI" b="1" dirty="0" smtClean="0"/>
              <a:t>: </a:t>
            </a:r>
            <a:r>
              <a:rPr lang="fi-FI" i="1" dirty="0" err="1" smtClean="0"/>
              <a:t>solid</a:t>
            </a:r>
            <a:r>
              <a:rPr lang="fi-FI" i="1" dirty="0" smtClean="0"/>
              <a:t> </a:t>
            </a:r>
            <a:r>
              <a:rPr lang="fi-FI" i="1" dirty="0" err="1" smtClean="0"/>
              <a:t>evidence</a:t>
            </a:r>
            <a:r>
              <a:rPr lang="fi-FI" dirty="0" smtClean="0"/>
              <a:t>, </a:t>
            </a:r>
            <a:r>
              <a:rPr lang="fi-FI" dirty="0" err="1" smtClean="0"/>
              <a:t>except</a:t>
            </a:r>
            <a:r>
              <a:rPr lang="fi-FI" dirty="0" smtClean="0"/>
              <a:t> </a:t>
            </a:r>
            <a:r>
              <a:rPr lang="fi-FI" dirty="0" err="1" smtClean="0"/>
              <a:t>that</a:t>
            </a:r>
            <a:r>
              <a:rPr lang="fi-FI" dirty="0" smtClean="0"/>
              <a:t> </a:t>
            </a:r>
            <a:r>
              <a:rPr lang="fi-FI" dirty="0" err="1" smtClean="0"/>
              <a:t>the</a:t>
            </a:r>
            <a:r>
              <a:rPr lang="fi-FI" dirty="0" smtClean="0"/>
              <a:t> </a:t>
            </a:r>
            <a:r>
              <a:rPr lang="fi-FI" dirty="0" err="1" smtClean="0"/>
              <a:t>high</a:t>
            </a:r>
            <a:r>
              <a:rPr lang="fi-FI" dirty="0" smtClean="0"/>
              <a:t> </a:t>
            </a:r>
            <a:r>
              <a:rPr lang="fi-FI" dirty="0" err="1" smtClean="0"/>
              <a:t>end</a:t>
            </a:r>
            <a:r>
              <a:rPr lang="fi-FI" dirty="0" smtClean="0"/>
              <a:t> of </a:t>
            </a:r>
            <a:r>
              <a:rPr lang="fi-FI" dirty="0" err="1" smtClean="0"/>
              <a:t>the</a:t>
            </a:r>
            <a:r>
              <a:rPr lang="fi-FI" dirty="0" smtClean="0"/>
              <a:t> </a:t>
            </a:r>
            <a:r>
              <a:rPr lang="fi-FI" dirty="0" err="1" smtClean="0"/>
              <a:t>distribution</a:t>
            </a:r>
            <a:r>
              <a:rPr lang="fi-FI" dirty="0" smtClean="0"/>
              <a:t> </a:t>
            </a:r>
            <a:r>
              <a:rPr lang="fi-FI" dirty="0" err="1" smtClean="0"/>
              <a:t>involves</a:t>
            </a:r>
            <a:r>
              <a:rPr lang="fi-FI" dirty="0" smtClean="0"/>
              <a:t> </a:t>
            </a:r>
            <a:r>
              <a:rPr lang="fi-FI" dirty="0" err="1" smtClean="0"/>
              <a:t>high</a:t>
            </a:r>
            <a:r>
              <a:rPr lang="fi-FI" dirty="0" smtClean="0"/>
              <a:t> </a:t>
            </a:r>
            <a:r>
              <a:rPr lang="fi-FI" dirty="0" err="1" smtClean="0"/>
              <a:t>turnover</a:t>
            </a:r>
            <a:endParaRPr lang="fi-FI" dirty="0" smtClean="0"/>
          </a:p>
          <a:p>
            <a:r>
              <a:rPr lang="fi-FI" b="1" dirty="0" err="1" smtClean="0"/>
              <a:t>Harm</a:t>
            </a:r>
            <a:r>
              <a:rPr lang="fi-FI" b="1" dirty="0" smtClean="0"/>
              <a:t>: </a:t>
            </a:r>
            <a:r>
              <a:rPr lang="fi-FI" i="1" dirty="0" err="1" smtClean="0"/>
              <a:t>problematic</a:t>
            </a:r>
            <a:r>
              <a:rPr lang="fi-FI" dirty="0" smtClean="0"/>
              <a:t> to show </a:t>
            </a:r>
            <a:r>
              <a:rPr lang="fi-FI" dirty="0" err="1" smtClean="0"/>
              <a:t>causality</a:t>
            </a:r>
            <a:r>
              <a:rPr lang="fi-FI" dirty="0" smtClean="0"/>
              <a:t> for </a:t>
            </a:r>
            <a:r>
              <a:rPr lang="fi-FI" dirty="0" err="1" smtClean="0"/>
              <a:t>co-morbidities</a:t>
            </a:r>
            <a:r>
              <a:rPr lang="fi-FI" dirty="0" smtClean="0"/>
              <a:t> (</a:t>
            </a:r>
            <a:r>
              <a:rPr lang="fi-FI" dirty="0" err="1" smtClean="0"/>
              <a:t>substance</a:t>
            </a:r>
            <a:r>
              <a:rPr lang="fi-FI" dirty="0" smtClean="0"/>
              <a:t> </a:t>
            </a:r>
            <a:r>
              <a:rPr lang="fi-FI" dirty="0" err="1" smtClean="0"/>
              <a:t>use</a:t>
            </a:r>
            <a:r>
              <a:rPr lang="fi-FI" dirty="0" smtClean="0"/>
              <a:t>, </a:t>
            </a:r>
            <a:r>
              <a:rPr lang="fi-FI" dirty="0" err="1" smtClean="0"/>
              <a:t>mental</a:t>
            </a:r>
            <a:r>
              <a:rPr lang="fi-FI" dirty="0" smtClean="0"/>
              <a:t> </a:t>
            </a:r>
            <a:r>
              <a:rPr lang="fi-FI" dirty="0" err="1" smtClean="0"/>
              <a:t>health</a:t>
            </a:r>
            <a:r>
              <a:rPr lang="fi-FI" dirty="0" smtClean="0"/>
              <a:t>, </a:t>
            </a:r>
            <a:r>
              <a:rPr lang="fi-FI" dirty="0" err="1" smtClean="0"/>
              <a:t>physical</a:t>
            </a:r>
            <a:r>
              <a:rPr lang="fi-FI" dirty="0" smtClean="0"/>
              <a:t> </a:t>
            </a:r>
            <a:r>
              <a:rPr lang="fi-FI" dirty="0" err="1" smtClean="0"/>
              <a:t>health</a:t>
            </a:r>
            <a:r>
              <a:rPr lang="fi-FI" dirty="0" smtClean="0"/>
              <a:t>, </a:t>
            </a:r>
            <a:r>
              <a:rPr lang="fi-FI" dirty="0" err="1" smtClean="0"/>
              <a:t>suicide</a:t>
            </a:r>
            <a:r>
              <a:rPr lang="fi-FI" dirty="0" smtClean="0"/>
              <a:t> </a:t>
            </a:r>
            <a:r>
              <a:rPr lang="fi-FI" dirty="0" err="1" smtClean="0"/>
              <a:t>risk</a:t>
            </a:r>
            <a:r>
              <a:rPr lang="fi-FI" dirty="0" smtClean="0"/>
              <a:t>, </a:t>
            </a:r>
            <a:r>
              <a:rPr lang="fi-FI" dirty="0" err="1" smtClean="0"/>
              <a:t>poverty</a:t>
            </a:r>
            <a:r>
              <a:rPr lang="fi-FI" dirty="0" smtClean="0"/>
              <a:t>, </a:t>
            </a:r>
            <a:r>
              <a:rPr lang="fi-FI" dirty="0" err="1" smtClean="0"/>
              <a:t>crime</a:t>
            </a:r>
            <a:r>
              <a:rPr lang="fi-FI" dirty="0" smtClean="0"/>
              <a:t>)</a:t>
            </a:r>
          </a:p>
          <a:p>
            <a:r>
              <a:rPr lang="fi-FI" b="1" dirty="0" err="1" smtClean="0"/>
              <a:t>Availability</a:t>
            </a:r>
            <a:r>
              <a:rPr lang="fi-FI" b="1" dirty="0" smtClean="0"/>
              <a:t> </a:t>
            </a:r>
            <a:r>
              <a:rPr lang="fi-FI" b="1" dirty="0" err="1" smtClean="0"/>
              <a:t>r</a:t>
            </a:r>
            <a:r>
              <a:rPr lang="fi-FI" b="1" dirty="0" err="1" smtClean="0"/>
              <a:t>egulation</a:t>
            </a:r>
            <a:r>
              <a:rPr lang="fi-FI" b="1" dirty="0" smtClean="0"/>
              <a:t>:</a:t>
            </a:r>
            <a:r>
              <a:rPr lang="fi-FI" i="1" dirty="0"/>
              <a:t> </a:t>
            </a:r>
            <a:r>
              <a:rPr lang="fi-FI" i="1" dirty="0" err="1" smtClean="0"/>
              <a:t>problematic</a:t>
            </a:r>
            <a:r>
              <a:rPr lang="fi-FI" i="1" dirty="0" smtClean="0"/>
              <a:t> </a:t>
            </a:r>
            <a:r>
              <a:rPr lang="fi-FI" dirty="0" smtClean="0"/>
              <a:t>to show </a:t>
            </a:r>
            <a:r>
              <a:rPr lang="fi-FI" dirty="0" err="1" smtClean="0"/>
              <a:t>causality</a:t>
            </a:r>
            <a:r>
              <a:rPr lang="fi-FI" dirty="0" smtClean="0"/>
              <a:t> </a:t>
            </a:r>
            <a:r>
              <a:rPr lang="fi-FI" dirty="0" err="1" smtClean="0"/>
              <a:t>because</a:t>
            </a:r>
            <a:r>
              <a:rPr lang="fi-FI" dirty="0" smtClean="0"/>
              <a:t> of </a:t>
            </a:r>
            <a:r>
              <a:rPr lang="fi-FI" dirty="0" err="1" smtClean="0"/>
              <a:t>other</a:t>
            </a:r>
            <a:r>
              <a:rPr lang="fi-FI" dirty="0" smtClean="0"/>
              <a:t> </a:t>
            </a:r>
            <a:r>
              <a:rPr lang="fi-FI" dirty="0" err="1" smtClean="0"/>
              <a:t>changes</a:t>
            </a:r>
            <a:r>
              <a:rPr lang="fi-FI" dirty="0" smtClean="0"/>
              <a:t> in </a:t>
            </a:r>
            <a:r>
              <a:rPr lang="fi-FI" dirty="0" err="1" smtClean="0"/>
              <a:t>the</a:t>
            </a:r>
            <a:r>
              <a:rPr lang="fi-FI" dirty="0" smtClean="0"/>
              <a:t> </a:t>
            </a:r>
            <a:r>
              <a:rPr lang="fi-FI" dirty="0" err="1" smtClean="0"/>
              <a:t>context</a:t>
            </a:r>
            <a:r>
              <a:rPr lang="fi-FI" dirty="0" smtClean="0"/>
              <a:t>, </a:t>
            </a:r>
            <a:r>
              <a:rPr lang="fi-FI" dirty="0" err="1" smtClean="0"/>
              <a:t>population</a:t>
            </a:r>
            <a:r>
              <a:rPr lang="fi-FI" dirty="0" smtClean="0"/>
              <a:t> mix, </a:t>
            </a:r>
            <a:r>
              <a:rPr lang="fi-FI" dirty="0" err="1" smtClean="0"/>
              <a:t>games</a:t>
            </a:r>
            <a:r>
              <a:rPr lang="fi-FI" dirty="0" smtClean="0"/>
              <a:t> and </a:t>
            </a:r>
            <a:r>
              <a:rPr lang="fi-FI" dirty="0" err="1" smtClean="0"/>
              <a:t>environments</a:t>
            </a:r>
            <a:r>
              <a:rPr lang="fi-FI" dirty="0" smtClean="0"/>
              <a:t>; </a:t>
            </a:r>
            <a:r>
              <a:rPr lang="fi-FI" dirty="0" err="1" smtClean="0"/>
              <a:t>price</a:t>
            </a:r>
            <a:r>
              <a:rPr lang="fi-FI" dirty="0" smtClean="0"/>
              <a:t> of </a:t>
            </a:r>
            <a:r>
              <a:rPr lang="fi-FI" dirty="0" err="1" smtClean="0"/>
              <a:t>the</a:t>
            </a:r>
            <a:r>
              <a:rPr lang="fi-FI" dirty="0" smtClean="0"/>
              <a:t> </a:t>
            </a:r>
            <a:r>
              <a:rPr lang="fi-FI" dirty="0" err="1" smtClean="0"/>
              <a:t>game</a:t>
            </a:r>
            <a:r>
              <a:rPr lang="fi-FI" dirty="0" smtClean="0"/>
              <a:t> is </a:t>
            </a:r>
            <a:r>
              <a:rPr lang="fi-FI" dirty="0" err="1" smtClean="0"/>
              <a:t>ambiguous</a:t>
            </a:r>
            <a:r>
              <a:rPr lang="fi-FI" dirty="0" smtClean="0"/>
              <a:t>, </a:t>
            </a:r>
            <a:r>
              <a:rPr lang="fi-FI" dirty="0" err="1" smtClean="0"/>
              <a:t>substitution</a:t>
            </a:r>
            <a:r>
              <a:rPr lang="fi-FI" dirty="0" smtClean="0"/>
              <a:t> and </a:t>
            </a:r>
            <a:r>
              <a:rPr lang="fi-FI" dirty="0" err="1" smtClean="0"/>
              <a:t>complementarity</a:t>
            </a:r>
            <a:r>
              <a:rPr lang="fi-FI" dirty="0" smtClean="0"/>
              <a:t> </a:t>
            </a:r>
            <a:r>
              <a:rPr lang="fi-FI" dirty="0" err="1" smtClean="0"/>
              <a:t>effects</a:t>
            </a:r>
            <a:r>
              <a:rPr lang="fi-FI" dirty="0" smtClean="0"/>
              <a:t> in </a:t>
            </a:r>
            <a:r>
              <a:rPr lang="fi-FI" dirty="0" err="1" smtClean="0"/>
              <a:t>game</a:t>
            </a:r>
            <a:r>
              <a:rPr lang="fi-FI" dirty="0" smtClean="0"/>
              <a:t> mix </a:t>
            </a:r>
            <a:r>
              <a:rPr lang="fi-FI" dirty="0" err="1" smtClean="0"/>
              <a:t>are</a:t>
            </a:r>
            <a:r>
              <a:rPr lang="fi-FI" dirty="0" smtClean="0"/>
              <a:t> </a:t>
            </a:r>
            <a:r>
              <a:rPr lang="fi-FI" dirty="0" err="1" smtClean="0"/>
              <a:t>not</a:t>
            </a:r>
            <a:r>
              <a:rPr lang="fi-FI" dirty="0" smtClean="0"/>
              <a:t> </a:t>
            </a:r>
            <a:r>
              <a:rPr lang="fi-FI" dirty="0" err="1" smtClean="0"/>
              <a:t>well</a:t>
            </a:r>
            <a:r>
              <a:rPr lang="fi-FI" dirty="0" smtClean="0"/>
              <a:t> </a:t>
            </a:r>
            <a:r>
              <a:rPr lang="fi-FI" dirty="0" err="1" smtClean="0"/>
              <a:t>known</a:t>
            </a:r>
            <a:endParaRPr lang="fi-FI" dirty="0"/>
          </a:p>
        </p:txBody>
      </p:sp>
    </p:spTree>
    <p:extLst>
      <p:ext uri="{BB962C8B-B14F-4D97-AF65-F5344CB8AC3E}">
        <p14:creationId xmlns:p14="http://schemas.microsoft.com/office/powerpoint/2010/main" val="40052706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632" y="528091"/>
            <a:ext cx="9722048" cy="970405"/>
          </a:xfrm>
        </p:spPr>
        <p:txBody>
          <a:bodyPr/>
          <a:lstStyle/>
          <a:p>
            <a:r>
              <a:rPr lang="fi-FI" sz="2400" cap="none" dirty="0" smtClean="0"/>
              <a:t/>
            </a:r>
            <a:br>
              <a:rPr lang="fi-FI" sz="2400" cap="none" dirty="0" smtClean="0"/>
            </a:br>
            <a:r>
              <a:rPr lang="fi-FI" sz="2400" cap="none" dirty="0" smtClean="0"/>
              <a:t>TCM Version 1: </a:t>
            </a:r>
            <a:r>
              <a:rPr lang="fi-FI" sz="2400" cap="none" dirty="0" smtClean="0"/>
              <a:t>Single </a:t>
            </a:r>
            <a:r>
              <a:rPr lang="fi-FI" sz="2400" cap="none" dirty="0" err="1" smtClean="0"/>
              <a:t>Distribution</a:t>
            </a:r>
            <a:r>
              <a:rPr lang="fi-FI" sz="2400" cap="none" dirty="0" smtClean="0"/>
              <a:t> </a:t>
            </a:r>
            <a:r>
              <a:rPr lang="fi-FI" sz="2400" cap="none" dirty="0" err="1" smtClean="0"/>
              <a:t>theory</a:t>
            </a:r>
            <a:r>
              <a:rPr lang="fi-FI" sz="2400" cap="none" dirty="0" smtClean="0"/>
              <a:t> and heavy </a:t>
            </a:r>
            <a:r>
              <a:rPr lang="fi-FI" sz="2400" cap="none" dirty="0" err="1" smtClean="0"/>
              <a:t>gambling</a:t>
            </a:r>
            <a:endParaRPr lang="fi-FI" sz="2400" cap="none" dirty="0"/>
          </a:p>
        </p:txBody>
      </p:sp>
      <p:sp>
        <p:nvSpPr>
          <p:cNvPr id="3" name="Content Placeholder 2"/>
          <p:cNvSpPr>
            <a:spLocks noGrp="1"/>
          </p:cNvSpPr>
          <p:nvPr>
            <p:ph idx="1"/>
          </p:nvPr>
        </p:nvSpPr>
        <p:spPr>
          <a:xfrm>
            <a:off x="692458" y="1498496"/>
            <a:ext cx="11152298" cy="5115368"/>
          </a:xfrm>
        </p:spPr>
        <p:txBody>
          <a:bodyPr/>
          <a:lstStyle/>
          <a:p>
            <a:pPr indent="0">
              <a:buFont typeface="Arial" panose="020B0604020202020204" pitchFamily="34" charset="0"/>
              <a:buChar char="•"/>
            </a:pPr>
            <a:r>
              <a:rPr lang="fi-FI" sz="2000" dirty="0" err="1" smtClean="0"/>
              <a:t>Solid</a:t>
            </a:r>
            <a:r>
              <a:rPr lang="fi-FI" sz="2000" dirty="0" smtClean="0"/>
              <a:t> </a:t>
            </a:r>
            <a:r>
              <a:rPr lang="fi-FI" sz="2000" dirty="0" err="1" smtClean="0"/>
              <a:t>support</a:t>
            </a:r>
            <a:r>
              <a:rPr lang="fi-FI" sz="2000" dirty="0" smtClean="0"/>
              <a:t> for </a:t>
            </a:r>
            <a:r>
              <a:rPr lang="fi-FI" sz="2000" dirty="0" err="1" smtClean="0"/>
              <a:t>the</a:t>
            </a:r>
            <a:r>
              <a:rPr lang="fi-FI" sz="2000" dirty="0" smtClean="0"/>
              <a:t> </a:t>
            </a:r>
            <a:r>
              <a:rPr lang="fi-FI" sz="2000" dirty="0" err="1" smtClean="0"/>
              <a:t>skewed</a:t>
            </a:r>
            <a:r>
              <a:rPr lang="fi-FI" sz="2000" dirty="0" smtClean="0"/>
              <a:t> </a:t>
            </a:r>
            <a:r>
              <a:rPr lang="fi-FI" sz="2000" dirty="0" err="1" smtClean="0"/>
              <a:t>distribution</a:t>
            </a:r>
            <a:r>
              <a:rPr lang="fi-FI" sz="2000" dirty="0" smtClean="0"/>
              <a:t> and </a:t>
            </a:r>
            <a:r>
              <a:rPr lang="fi-FI" sz="2000" dirty="0" err="1" smtClean="0"/>
              <a:t>high</a:t>
            </a:r>
            <a:r>
              <a:rPr lang="fi-FI" sz="2000" dirty="0" smtClean="0"/>
              <a:t> </a:t>
            </a:r>
            <a:r>
              <a:rPr lang="fi-FI" sz="2000" dirty="0" err="1" smtClean="0"/>
              <a:t>concentration</a:t>
            </a:r>
            <a:r>
              <a:rPr lang="fi-FI" sz="2000" dirty="0" smtClean="0"/>
              <a:t> of </a:t>
            </a:r>
            <a:r>
              <a:rPr lang="fi-FI" sz="2000" dirty="0" err="1" smtClean="0"/>
              <a:t>gambling</a:t>
            </a:r>
            <a:r>
              <a:rPr lang="fi-FI" sz="2000" dirty="0" smtClean="0"/>
              <a:t> </a:t>
            </a:r>
            <a:r>
              <a:rPr lang="fi-FI" sz="2000" dirty="0" err="1" smtClean="0"/>
              <a:t>consumption</a:t>
            </a:r>
            <a:r>
              <a:rPr lang="fi-FI" sz="2000" dirty="0" smtClean="0"/>
              <a:t> </a:t>
            </a:r>
            <a:r>
              <a:rPr lang="fi-FI" sz="2000" dirty="0"/>
              <a:t>(</a:t>
            </a:r>
            <a:r>
              <a:rPr lang="en-US" sz="2000" dirty="0" err="1" smtClean="0"/>
              <a:t>Govoni</a:t>
            </a:r>
            <a:r>
              <a:rPr lang="en-US" sz="2000" dirty="0" smtClean="0"/>
              <a:t>, 2000;</a:t>
            </a:r>
            <a:r>
              <a:rPr lang="en-US" sz="2000" dirty="0"/>
              <a:t> </a:t>
            </a:r>
            <a:r>
              <a:rPr lang="en-US" sz="2000" dirty="0" err="1"/>
              <a:t>Grun</a:t>
            </a:r>
            <a:r>
              <a:rPr lang="en-US" sz="2000" dirty="0"/>
              <a:t> and </a:t>
            </a:r>
            <a:r>
              <a:rPr lang="en-US" sz="2000" dirty="0" err="1" smtClean="0"/>
              <a:t>McKeigue</a:t>
            </a:r>
            <a:r>
              <a:rPr lang="en-US" sz="2000" dirty="0" smtClean="0"/>
              <a:t>, 2000; </a:t>
            </a:r>
            <a:r>
              <a:rPr lang="en-US" sz="2000" dirty="0"/>
              <a:t>Lund </a:t>
            </a:r>
            <a:r>
              <a:rPr lang="en-US" sz="2000" dirty="0" smtClean="0"/>
              <a:t>2008; </a:t>
            </a:r>
            <a:r>
              <a:rPr lang="en-US" sz="2000" dirty="0"/>
              <a:t>Hansen and </a:t>
            </a:r>
            <a:r>
              <a:rPr lang="en-US" sz="2000" dirty="0" err="1"/>
              <a:t>Rossow</a:t>
            </a:r>
            <a:r>
              <a:rPr lang="en-US" sz="2000" dirty="0"/>
              <a:t> </a:t>
            </a:r>
            <a:r>
              <a:rPr lang="en-US" sz="2000" dirty="0" smtClean="0"/>
              <a:t>2008; </a:t>
            </a:r>
            <a:r>
              <a:rPr lang="en-US" sz="2000" dirty="0"/>
              <a:t>Hansen and </a:t>
            </a:r>
            <a:r>
              <a:rPr lang="en-US" sz="2000" dirty="0" err="1"/>
              <a:t>Rossow</a:t>
            </a:r>
            <a:r>
              <a:rPr lang="en-US" sz="2000" dirty="0"/>
              <a:t> </a:t>
            </a:r>
            <a:r>
              <a:rPr lang="en-US" sz="2000" dirty="0" smtClean="0"/>
              <a:t>2012) </a:t>
            </a:r>
          </a:p>
          <a:p>
            <a:pPr indent="0">
              <a:buFont typeface="Arial" panose="020B0604020202020204" pitchFamily="34" charset="0"/>
              <a:buChar char="•"/>
            </a:pPr>
            <a:r>
              <a:rPr lang="en-US" sz="2000" dirty="0"/>
              <a:t>A</a:t>
            </a:r>
            <a:r>
              <a:rPr lang="en-US" sz="2000" dirty="0" smtClean="0"/>
              <a:t> </a:t>
            </a:r>
            <a:r>
              <a:rPr lang="en-US" sz="2000" dirty="0"/>
              <a:t>small fraction of gamblers account for a very large fraction of all gambling activities and of all gambling </a:t>
            </a:r>
            <a:r>
              <a:rPr lang="en-US" sz="2000" dirty="0" smtClean="0"/>
              <a:t>expenditures (</a:t>
            </a:r>
            <a:r>
              <a:rPr lang="en-US" sz="2000" dirty="0" err="1" smtClean="0"/>
              <a:t>eg</a:t>
            </a:r>
            <a:r>
              <a:rPr lang="en-US" sz="2000" dirty="0" smtClean="0"/>
              <a:t>. </a:t>
            </a:r>
            <a:r>
              <a:rPr lang="en-US" sz="2000" dirty="0" err="1" smtClean="0"/>
              <a:t>Chipman</a:t>
            </a:r>
            <a:r>
              <a:rPr lang="en-US" sz="2000" dirty="0" smtClean="0"/>
              <a:t> </a:t>
            </a:r>
            <a:r>
              <a:rPr lang="en-US" sz="2000" dirty="0"/>
              <a:t>et al. </a:t>
            </a:r>
            <a:r>
              <a:rPr lang="en-US" sz="2000" dirty="0" smtClean="0"/>
              <a:t>2006; </a:t>
            </a:r>
            <a:r>
              <a:rPr lang="en-US" sz="2000" dirty="0"/>
              <a:t>Williams and Wood </a:t>
            </a:r>
            <a:r>
              <a:rPr lang="en-US" sz="2000" dirty="0" smtClean="0"/>
              <a:t>2004; Livingstone </a:t>
            </a:r>
            <a:r>
              <a:rPr lang="en-US" sz="2000" dirty="0"/>
              <a:t>and Woolley </a:t>
            </a:r>
            <a:r>
              <a:rPr lang="en-US" sz="2000" dirty="0" smtClean="0"/>
              <a:t>2007</a:t>
            </a:r>
            <a:endParaRPr lang="fi-FI" sz="2000" dirty="0" smtClean="0"/>
          </a:p>
          <a:p>
            <a:pPr indent="0">
              <a:buFont typeface="Arial" panose="020B0604020202020204" pitchFamily="34" charset="0"/>
              <a:buChar char="•"/>
            </a:pPr>
            <a:r>
              <a:rPr lang="fi-FI" sz="2000" dirty="0" err="1" smtClean="0"/>
              <a:t>High</a:t>
            </a:r>
            <a:r>
              <a:rPr lang="fi-FI" sz="2000" dirty="0" smtClean="0"/>
              <a:t> </a:t>
            </a:r>
            <a:r>
              <a:rPr lang="fi-FI" sz="2000" dirty="0" err="1" smtClean="0"/>
              <a:t>turnover</a:t>
            </a:r>
            <a:r>
              <a:rPr lang="fi-FI" sz="2000" dirty="0" smtClean="0"/>
              <a:t> at </a:t>
            </a:r>
            <a:r>
              <a:rPr lang="fi-FI" sz="2000" dirty="0" err="1" smtClean="0"/>
              <a:t>the</a:t>
            </a:r>
            <a:r>
              <a:rPr lang="fi-FI" sz="2000" dirty="0" smtClean="0"/>
              <a:t> heavy </a:t>
            </a:r>
            <a:r>
              <a:rPr lang="fi-FI" sz="2000" dirty="0" err="1" smtClean="0"/>
              <a:t>end</a:t>
            </a:r>
            <a:endParaRPr lang="fi-FI" sz="2000" dirty="0" smtClean="0"/>
          </a:p>
          <a:p>
            <a:pPr indent="0">
              <a:buFont typeface="Arial" panose="020B0604020202020204" pitchFamily="34" charset="0"/>
              <a:buChar char="•"/>
            </a:pPr>
            <a:r>
              <a:rPr lang="fi-FI" sz="2000" dirty="0" err="1" smtClean="0"/>
              <a:t>Men</a:t>
            </a:r>
            <a:r>
              <a:rPr lang="fi-FI" sz="2000" dirty="0" smtClean="0"/>
              <a:t>, </a:t>
            </a:r>
            <a:r>
              <a:rPr lang="fi-FI" sz="2000" dirty="0" err="1" smtClean="0"/>
              <a:t>working</a:t>
            </a:r>
            <a:r>
              <a:rPr lang="fi-FI" sz="2000" dirty="0" smtClean="0"/>
              <a:t> </a:t>
            </a:r>
            <a:r>
              <a:rPr lang="fi-FI" sz="2000" dirty="0" err="1" smtClean="0"/>
              <a:t>age</a:t>
            </a:r>
            <a:r>
              <a:rPr lang="fi-FI" sz="2000" dirty="0" smtClean="0"/>
              <a:t> </a:t>
            </a:r>
            <a:r>
              <a:rPr lang="fi-FI" sz="2000" dirty="0" err="1" smtClean="0"/>
              <a:t>spend</a:t>
            </a:r>
            <a:r>
              <a:rPr lang="fi-FI" sz="2000" dirty="0" smtClean="0"/>
              <a:t> </a:t>
            </a:r>
            <a:r>
              <a:rPr lang="fi-FI" sz="2000" dirty="0" err="1" smtClean="0"/>
              <a:t>more</a:t>
            </a:r>
            <a:r>
              <a:rPr lang="fi-FI" sz="2000" dirty="0" smtClean="0"/>
              <a:t> money</a:t>
            </a:r>
          </a:p>
          <a:p>
            <a:pPr indent="0">
              <a:buFont typeface="Arial" panose="020B0604020202020204" pitchFamily="34" charset="0"/>
              <a:buChar char="•"/>
            </a:pPr>
            <a:r>
              <a:rPr lang="fi-FI" sz="2000" dirty="0" err="1" smtClean="0"/>
              <a:t>Regular</a:t>
            </a:r>
            <a:r>
              <a:rPr lang="fi-FI" sz="2000" dirty="0" smtClean="0"/>
              <a:t> </a:t>
            </a:r>
            <a:r>
              <a:rPr lang="fi-FI" sz="2000" dirty="0" err="1" smtClean="0"/>
              <a:t>participation</a:t>
            </a:r>
            <a:r>
              <a:rPr lang="fi-FI" sz="2000" dirty="0" smtClean="0"/>
              <a:t> (</a:t>
            </a:r>
            <a:r>
              <a:rPr lang="fi-FI" sz="2000" dirty="0" err="1" smtClean="0"/>
              <a:t>esp</a:t>
            </a:r>
            <a:r>
              <a:rPr lang="fi-FI" sz="2000" dirty="0" smtClean="0"/>
              <a:t> </a:t>
            </a:r>
            <a:r>
              <a:rPr lang="fi-FI" sz="2000" dirty="0" err="1" smtClean="0"/>
              <a:t>lotteries</a:t>
            </a:r>
            <a:r>
              <a:rPr lang="fi-FI" sz="2000" dirty="0" smtClean="0"/>
              <a:t>) </a:t>
            </a:r>
            <a:r>
              <a:rPr lang="fi-FI" sz="2000" dirty="0" err="1" smtClean="0"/>
              <a:t>incrases</a:t>
            </a:r>
            <a:r>
              <a:rPr lang="fi-FI" sz="2000" dirty="0" smtClean="0"/>
              <a:t> </a:t>
            </a:r>
            <a:r>
              <a:rPr lang="fi-FI" sz="2000" dirty="0" err="1" smtClean="0"/>
              <a:t>with</a:t>
            </a:r>
            <a:r>
              <a:rPr lang="fi-FI" sz="2000" dirty="0" smtClean="0"/>
              <a:t> </a:t>
            </a:r>
            <a:r>
              <a:rPr lang="fi-FI" sz="2000" dirty="0" err="1" smtClean="0"/>
              <a:t>age</a:t>
            </a:r>
            <a:endParaRPr lang="fi-FI" sz="2000" dirty="0" smtClean="0"/>
          </a:p>
          <a:p>
            <a:pPr indent="0">
              <a:buFont typeface="Arial" panose="020B0604020202020204" pitchFamily="34" charset="0"/>
              <a:buChar char="•"/>
            </a:pPr>
            <a:r>
              <a:rPr lang="fi-FI" sz="2000" dirty="0" err="1" smtClean="0"/>
              <a:t>Poker</a:t>
            </a:r>
            <a:r>
              <a:rPr lang="fi-FI" sz="2000" dirty="0"/>
              <a:t> </a:t>
            </a:r>
            <a:r>
              <a:rPr lang="fi-FI" sz="2000" dirty="0" smtClean="0"/>
              <a:t>&amp;  online </a:t>
            </a:r>
            <a:r>
              <a:rPr lang="fi-FI" sz="2000" dirty="0" err="1" smtClean="0"/>
              <a:t>more</a:t>
            </a:r>
            <a:r>
              <a:rPr lang="fi-FI" sz="2000" dirty="0" smtClean="0"/>
              <a:t> </a:t>
            </a:r>
            <a:r>
              <a:rPr lang="fi-FI" sz="2000" dirty="0" err="1" smtClean="0"/>
              <a:t>popular</a:t>
            </a:r>
            <a:r>
              <a:rPr lang="fi-FI" sz="2000" dirty="0" smtClean="0"/>
              <a:t> </a:t>
            </a:r>
            <a:r>
              <a:rPr lang="fi-FI" sz="2000" dirty="0" err="1" smtClean="0"/>
              <a:t>among</a:t>
            </a:r>
            <a:r>
              <a:rPr lang="fi-FI" sz="2000" dirty="0" smtClean="0"/>
              <a:t> </a:t>
            </a:r>
            <a:r>
              <a:rPr lang="fi-FI" sz="2000" dirty="0" err="1" smtClean="0"/>
              <a:t>the</a:t>
            </a:r>
            <a:r>
              <a:rPr lang="fi-FI" sz="2000" dirty="0" smtClean="0"/>
              <a:t> </a:t>
            </a:r>
            <a:r>
              <a:rPr lang="fi-FI" sz="2000" dirty="0" err="1" smtClean="0"/>
              <a:t>young</a:t>
            </a:r>
            <a:endParaRPr lang="fi-FI" sz="2000" dirty="0" smtClean="0"/>
          </a:p>
          <a:p>
            <a:pPr indent="0">
              <a:buFont typeface="Arial" panose="020B0604020202020204" pitchFamily="34" charset="0"/>
              <a:buChar char="•"/>
            </a:pPr>
            <a:r>
              <a:rPr lang="fi-FI" sz="2000" dirty="0" err="1" smtClean="0"/>
              <a:t>High</a:t>
            </a:r>
            <a:r>
              <a:rPr lang="fi-FI" sz="2000" dirty="0" smtClean="0"/>
              <a:t> and </a:t>
            </a:r>
            <a:r>
              <a:rPr lang="fi-FI" sz="2000" dirty="0" err="1" smtClean="0"/>
              <a:t>middle</a:t>
            </a:r>
            <a:r>
              <a:rPr lang="fi-FI" sz="2000" dirty="0" smtClean="0"/>
              <a:t> </a:t>
            </a:r>
            <a:r>
              <a:rPr lang="fi-FI" sz="2000" dirty="0" err="1" smtClean="0"/>
              <a:t>income</a:t>
            </a:r>
            <a:r>
              <a:rPr lang="fi-FI" sz="2000" dirty="0" smtClean="0"/>
              <a:t> </a:t>
            </a:r>
            <a:r>
              <a:rPr lang="fi-FI" sz="2000" dirty="0" err="1" smtClean="0"/>
              <a:t>groups</a:t>
            </a:r>
            <a:r>
              <a:rPr lang="fi-FI" sz="2000" dirty="0" smtClean="0"/>
              <a:t> </a:t>
            </a:r>
            <a:r>
              <a:rPr lang="fi-FI" sz="2000" dirty="0" err="1" smtClean="0"/>
              <a:t>spend</a:t>
            </a:r>
            <a:r>
              <a:rPr lang="fi-FI" sz="2000" dirty="0" smtClean="0"/>
              <a:t> </a:t>
            </a:r>
            <a:r>
              <a:rPr lang="fi-FI" sz="2000" dirty="0" err="1" smtClean="0"/>
              <a:t>more</a:t>
            </a:r>
            <a:r>
              <a:rPr lang="fi-FI" sz="2000" dirty="0" smtClean="0"/>
              <a:t> </a:t>
            </a:r>
            <a:r>
              <a:rPr lang="fi-FI" sz="2000" dirty="0" err="1" smtClean="0"/>
              <a:t>but</a:t>
            </a:r>
            <a:r>
              <a:rPr lang="fi-FI" sz="2000" dirty="0" smtClean="0"/>
              <a:t> </a:t>
            </a:r>
            <a:r>
              <a:rPr lang="fi-FI" sz="2000" dirty="0" err="1" smtClean="0"/>
              <a:t>poor</a:t>
            </a:r>
            <a:r>
              <a:rPr lang="fi-FI" sz="2000" dirty="0"/>
              <a:t> </a:t>
            </a:r>
            <a:r>
              <a:rPr lang="fi-FI" sz="2000" dirty="0" err="1" smtClean="0"/>
              <a:t>gamblers</a:t>
            </a:r>
            <a:r>
              <a:rPr lang="fi-FI" sz="2000" dirty="0" smtClean="0"/>
              <a:t> </a:t>
            </a:r>
            <a:r>
              <a:rPr lang="fi-FI" sz="2000" dirty="0" err="1" smtClean="0"/>
              <a:t>spend</a:t>
            </a:r>
            <a:r>
              <a:rPr lang="fi-FI" sz="2000" dirty="0" smtClean="0"/>
              <a:t> a </a:t>
            </a:r>
            <a:r>
              <a:rPr lang="fi-FI" sz="2000" dirty="0" err="1" smtClean="0"/>
              <a:t>larger</a:t>
            </a:r>
            <a:r>
              <a:rPr lang="fi-FI" sz="2000" dirty="0" smtClean="0"/>
              <a:t> </a:t>
            </a:r>
            <a:r>
              <a:rPr lang="fi-FI" sz="2000" dirty="0" err="1" smtClean="0"/>
              <a:t>share</a:t>
            </a:r>
            <a:r>
              <a:rPr lang="fi-FI" sz="2000" dirty="0" smtClean="0"/>
              <a:t> of </a:t>
            </a:r>
            <a:r>
              <a:rPr lang="fi-FI" sz="2000" dirty="0" err="1" smtClean="0"/>
              <a:t>their</a:t>
            </a:r>
            <a:r>
              <a:rPr lang="fi-FI" sz="2000" dirty="0" smtClean="0"/>
              <a:t> </a:t>
            </a:r>
            <a:r>
              <a:rPr lang="fi-FI" sz="2000" dirty="0" err="1" smtClean="0"/>
              <a:t>income</a:t>
            </a:r>
            <a:endParaRPr lang="fi-FI" sz="2000" dirty="0" smtClean="0"/>
          </a:p>
          <a:p>
            <a:pPr indent="0">
              <a:buFont typeface="Arial" panose="020B0604020202020204" pitchFamily="34" charset="0"/>
              <a:buChar char="•"/>
            </a:pPr>
            <a:r>
              <a:rPr lang="fi-FI" sz="2000" dirty="0" err="1" smtClean="0"/>
              <a:t>Low</a:t>
            </a:r>
            <a:r>
              <a:rPr lang="fi-FI" sz="2000" dirty="0" smtClean="0"/>
              <a:t> </a:t>
            </a:r>
            <a:r>
              <a:rPr lang="fi-FI" sz="2000" dirty="0" err="1" smtClean="0"/>
              <a:t>income</a:t>
            </a:r>
            <a:r>
              <a:rPr lang="fi-FI" sz="2000" dirty="0" smtClean="0"/>
              <a:t> </a:t>
            </a:r>
            <a:r>
              <a:rPr lang="fi-FI" sz="2000" dirty="0" err="1" smtClean="0"/>
              <a:t>groups</a:t>
            </a:r>
            <a:r>
              <a:rPr lang="fi-FI" sz="2000" dirty="0" smtClean="0"/>
              <a:t> </a:t>
            </a:r>
            <a:r>
              <a:rPr lang="fi-FI" sz="2000" dirty="0" err="1" smtClean="0"/>
              <a:t>spend</a:t>
            </a:r>
            <a:r>
              <a:rPr lang="fi-FI" sz="2000" dirty="0" smtClean="0"/>
              <a:t> </a:t>
            </a:r>
            <a:r>
              <a:rPr lang="fi-FI" sz="2000" dirty="0" err="1" smtClean="0"/>
              <a:t>more</a:t>
            </a:r>
            <a:r>
              <a:rPr lang="fi-FI" sz="2000" dirty="0" smtClean="0"/>
              <a:t> on </a:t>
            </a:r>
            <a:r>
              <a:rPr lang="fi-FI" sz="2000" dirty="0" err="1" smtClean="0"/>
              <a:t>lotteries</a:t>
            </a:r>
            <a:r>
              <a:rPr lang="fi-FI" sz="2000" dirty="0" smtClean="0"/>
              <a:t> and </a:t>
            </a:r>
            <a:r>
              <a:rPr lang="fi-FI" sz="2000" dirty="0" err="1" smtClean="0"/>
              <a:t>other</a:t>
            </a:r>
            <a:r>
              <a:rPr lang="fi-FI" sz="2000" dirty="0" smtClean="0"/>
              <a:t> </a:t>
            </a:r>
            <a:r>
              <a:rPr lang="fi-FI" sz="2000" dirty="0" err="1" smtClean="0"/>
              <a:t>low</a:t>
            </a:r>
            <a:r>
              <a:rPr lang="fi-FI" sz="2000" dirty="0" smtClean="0"/>
              <a:t> </a:t>
            </a:r>
            <a:r>
              <a:rPr lang="fi-FI" sz="2000" dirty="0" err="1" smtClean="0"/>
              <a:t>risk</a:t>
            </a:r>
            <a:r>
              <a:rPr lang="fi-FI" sz="2000" dirty="0" smtClean="0"/>
              <a:t> </a:t>
            </a:r>
            <a:r>
              <a:rPr lang="fi-FI" sz="2000" dirty="0" err="1" smtClean="0"/>
              <a:t>games</a:t>
            </a:r>
            <a:endParaRPr lang="fi-FI" sz="2000" dirty="0"/>
          </a:p>
        </p:txBody>
      </p:sp>
    </p:spTree>
    <p:extLst>
      <p:ext uri="{BB962C8B-B14F-4D97-AF65-F5344CB8AC3E}">
        <p14:creationId xmlns:p14="http://schemas.microsoft.com/office/powerpoint/2010/main" val="140588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887986"/>
            <a:ext cx="9722048" cy="970405"/>
          </a:xfrm>
        </p:spPr>
        <p:txBody>
          <a:bodyPr/>
          <a:lstStyle/>
          <a:p>
            <a:r>
              <a:rPr lang="fi-FI" sz="2400" cap="none" dirty="0">
                <a:solidFill>
                  <a:prstClr val="black"/>
                </a:solidFill>
              </a:rPr>
              <a:t>TCM Version 2: </a:t>
            </a:r>
            <a:r>
              <a:rPr lang="fi-FI" sz="2400" cap="none" dirty="0" err="1">
                <a:solidFill>
                  <a:prstClr val="black"/>
                </a:solidFill>
              </a:rPr>
              <a:t>prevalence</a:t>
            </a:r>
            <a:r>
              <a:rPr lang="fi-FI" sz="2400" cap="none" dirty="0">
                <a:solidFill>
                  <a:prstClr val="black"/>
                </a:solidFill>
              </a:rPr>
              <a:t> of </a:t>
            </a:r>
            <a:r>
              <a:rPr lang="fi-FI" sz="2400" cap="none" dirty="0" err="1" smtClean="0">
                <a:solidFill>
                  <a:prstClr val="black"/>
                </a:solidFill>
              </a:rPr>
              <a:t>problem</a:t>
            </a:r>
            <a:r>
              <a:rPr lang="fi-FI" sz="2400" cap="none" dirty="0" smtClean="0">
                <a:solidFill>
                  <a:prstClr val="black"/>
                </a:solidFill>
              </a:rPr>
              <a:t> </a:t>
            </a:r>
            <a:r>
              <a:rPr lang="fi-FI" sz="2400" cap="none" dirty="0" err="1" smtClean="0">
                <a:solidFill>
                  <a:prstClr val="black"/>
                </a:solidFill>
              </a:rPr>
              <a:t>gambling</a:t>
            </a:r>
            <a:r>
              <a:rPr lang="fi-FI" sz="2400" cap="none" dirty="0" smtClean="0">
                <a:solidFill>
                  <a:prstClr val="black"/>
                </a:solidFill>
              </a:rPr>
              <a:t> </a:t>
            </a:r>
            <a:r>
              <a:rPr lang="fi-FI" sz="2400" cap="none" dirty="0">
                <a:solidFill>
                  <a:prstClr val="black"/>
                </a:solidFill>
              </a:rPr>
              <a:t>-</a:t>
            </a:r>
            <a:r>
              <a:rPr lang="fi-FI" sz="2400" cap="none" dirty="0" smtClean="0">
                <a:solidFill>
                  <a:prstClr val="black"/>
                </a:solidFill>
              </a:rPr>
              <a:t>1</a:t>
            </a:r>
            <a:endParaRPr lang="fi-FI" dirty="0"/>
          </a:p>
        </p:txBody>
      </p:sp>
      <p:sp>
        <p:nvSpPr>
          <p:cNvPr id="3" name="Content Placeholder 2"/>
          <p:cNvSpPr>
            <a:spLocks noGrp="1"/>
          </p:cNvSpPr>
          <p:nvPr>
            <p:ph idx="1"/>
          </p:nvPr>
        </p:nvSpPr>
        <p:spPr/>
        <p:txBody>
          <a:bodyPr/>
          <a:lstStyle/>
          <a:p>
            <a:pPr>
              <a:spcAft>
                <a:spcPts val="0"/>
              </a:spcAft>
              <a:buFont typeface="Arial" panose="020B0604020202020204" pitchFamily="34" charset="0"/>
              <a:buChar char="•"/>
            </a:pPr>
            <a:r>
              <a:rPr lang="en-US" b="1" dirty="0" smtClean="0"/>
              <a:t>Harm theory works but cannot be limited to Problem Gambling or </a:t>
            </a:r>
            <a:r>
              <a:rPr lang="en-US" b="1" smtClean="0"/>
              <a:t>Gambling Disorder</a:t>
            </a:r>
          </a:p>
          <a:p>
            <a:pPr>
              <a:spcAft>
                <a:spcPts val="0"/>
              </a:spcAft>
              <a:buFont typeface="Arial" panose="020B0604020202020204" pitchFamily="34" charset="0"/>
              <a:buChar char="•"/>
            </a:pPr>
            <a:r>
              <a:rPr lang="en-US" b="1" dirty="0" smtClean="0"/>
              <a:t>Very </a:t>
            </a:r>
            <a:r>
              <a:rPr lang="en-US" b="1" dirty="0"/>
              <a:t>small prevalence </a:t>
            </a:r>
            <a:r>
              <a:rPr lang="en-US" b="1" dirty="0" smtClean="0"/>
              <a:t>rates</a:t>
            </a:r>
          </a:p>
          <a:p>
            <a:pPr lvl="1">
              <a:spcAft>
                <a:spcPts val="0"/>
              </a:spcAft>
              <a:buFont typeface="Arial" panose="020B0604020202020204" pitchFamily="34" charset="0"/>
              <a:buChar char="•"/>
            </a:pPr>
            <a:r>
              <a:rPr lang="en-US" dirty="0" smtClean="0"/>
              <a:t>varying </a:t>
            </a:r>
            <a:r>
              <a:rPr lang="en-US" dirty="0"/>
              <a:t>across populations and in time from 0.5% to </a:t>
            </a:r>
            <a:r>
              <a:rPr lang="en-US" dirty="0" smtClean="0"/>
              <a:t>7.6%</a:t>
            </a:r>
          </a:p>
          <a:p>
            <a:pPr lvl="1">
              <a:spcAft>
                <a:spcPts val="0"/>
              </a:spcAft>
              <a:buFont typeface="Arial" panose="020B0604020202020204" pitchFamily="34" charset="0"/>
              <a:buChar char="•"/>
            </a:pPr>
            <a:r>
              <a:rPr lang="en-US" dirty="0" smtClean="0"/>
              <a:t>cross-country </a:t>
            </a:r>
            <a:r>
              <a:rPr lang="en-US" dirty="0"/>
              <a:t>average of 2.3% of the population (smaller than for alcohol or drugs</a:t>
            </a:r>
            <a:r>
              <a:rPr lang="en-US" dirty="0" smtClean="0"/>
              <a:t>)</a:t>
            </a:r>
          </a:p>
          <a:p>
            <a:pPr lvl="0">
              <a:spcAft>
                <a:spcPts val="0"/>
              </a:spcAft>
              <a:buClr>
                <a:srgbClr val="0E4073"/>
              </a:buClr>
              <a:buFont typeface="Arial" panose="020B0604020202020204" pitchFamily="34" charset="0"/>
              <a:buChar char="•"/>
            </a:pPr>
            <a:endParaRPr lang="fi-FI" b="1" dirty="0" smtClean="0">
              <a:solidFill>
                <a:prstClr val="black"/>
              </a:solidFill>
            </a:endParaRPr>
          </a:p>
          <a:p>
            <a:pPr lvl="0">
              <a:spcAft>
                <a:spcPts val="0"/>
              </a:spcAft>
              <a:buClr>
                <a:srgbClr val="0E4073"/>
              </a:buClr>
              <a:buFont typeface="Arial" panose="020B0604020202020204" pitchFamily="34" charset="0"/>
              <a:buChar char="•"/>
            </a:pPr>
            <a:r>
              <a:rPr lang="fi-FI" b="1" dirty="0" err="1" smtClean="0">
                <a:solidFill>
                  <a:prstClr val="black"/>
                </a:solidFill>
              </a:rPr>
              <a:t>Variable</a:t>
            </a:r>
            <a:r>
              <a:rPr lang="fi-FI" b="1" dirty="0" smtClean="0">
                <a:solidFill>
                  <a:prstClr val="black"/>
                </a:solidFill>
              </a:rPr>
              <a:t> </a:t>
            </a:r>
            <a:r>
              <a:rPr lang="fi-FI" b="1" dirty="0" err="1">
                <a:solidFill>
                  <a:prstClr val="black"/>
                </a:solidFill>
              </a:rPr>
              <a:t>individual</a:t>
            </a:r>
            <a:r>
              <a:rPr lang="fi-FI" b="1" dirty="0">
                <a:solidFill>
                  <a:prstClr val="black"/>
                </a:solidFill>
              </a:rPr>
              <a:t> </a:t>
            </a:r>
            <a:r>
              <a:rPr lang="fi-FI" b="1" dirty="0" err="1">
                <a:solidFill>
                  <a:prstClr val="black"/>
                </a:solidFill>
              </a:rPr>
              <a:t>level</a:t>
            </a:r>
            <a:r>
              <a:rPr lang="fi-FI" b="1" dirty="0">
                <a:solidFill>
                  <a:prstClr val="black"/>
                </a:solidFill>
              </a:rPr>
              <a:t> </a:t>
            </a:r>
            <a:r>
              <a:rPr lang="fi-FI" b="1" dirty="0" err="1">
                <a:solidFill>
                  <a:prstClr val="black"/>
                </a:solidFill>
              </a:rPr>
              <a:t>risk</a:t>
            </a:r>
            <a:r>
              <a:rPr lang="fi-FI" b="1" dirty="0">
                <a:solidFill>
                  <a:prstClr val="black"/>
                </a:solidFill>
              </a:rPr>
              <a:t> </a:t>
            </a:r>
            <a:r>
              <a:rPr lang="fi-FI" b="1" dirty="0" err="1">
                <a:solidFill>
                  <a:prstClr val="black"/>
                </a:solidFill>
              </a:rPr>
              <a:t>curves</a:t>
            </a:r>
            <a:endParaRPr lang="fi-FI" b="1" dirty="0">
              <a:solidFill>
                <a:prstClr val="black"/>
              </a:solidFill>
            </a:endParaRPr>
          </a:p>
          <a:p>
            <a:pPr lvl="1">
              <a:spcAft>
                <a:spcPts val="0"/>
              </a:spcAft>
              <a:buClr>
                <a:srgbClr val="0E4073"/>
              </a:buClr>
              <a:buFont typeface="Arial" panose="020B0604020202020204" pitchFamily="34" charset="0"/>
              <a:buChar char="•"/>
            </a:pPr>
            <a:r>
              <a:rPr lang="fi-FI" dirty="0">
                <a:solidFill>
                  <a:prstClr val="black"/>
                </a:solidFill>
              </a:rPr>
              <a:t> no J-</a:t>
            </a:r>
            <a:r>
              <a:rPr lang="fi-FI" dirty="0" err="1">
                <a:solidFill>
                  <a:prstClr val="black"/>
                </a:solidFill>
              </a:rPr>
              <a:t>curves</a:t>
            </a:r>
            <a:r>
              <a:rPr lang="fi-FI" dirty="0">
                <a:solidFill>
                  <a:prstClr val="black"/>
                </a:solidFill>
              </a:rPr>
              <a:t> (cf. </a:t>
            </a:r>
            <a:r>
              <a:rPr lang="fi-FI" dirty="0" err="1">
                <a:solidFill>
                  <a:prstClr val="black"/>
                </a:solidFill>
              </a:rPr>
              <a:t>alcohol</a:t>
            </a:r>
            <a:r>
              <a:rPr lang="fi-FI" dirty="0">
                <a:solidFill>
                  <a:prstClr val="black"/>
                </a:solidFill>
              </a:rPr>
              <a:t>); </a:t>
            </a:r>
          </a:p>
          <a:p>
            <a:pPr lvl="1">
              <a:spcAft>
                <a:spcPts val="0"/>
              </a:spcAft>
              <a:buClr>
                <a:srgbClr val="0E4073"/>
              </a:buClr>
              <a:buFont typeface="Arial" panose="020B0604020202020204" pitchFamily="34" charset="0"/>
              <a:buChar char="•"/>
            </a:pPr>
            <a:r>
              <a:rPr lang="fi-FI" dirty="0">
                <a:solidFill>
                  <a:prstClr val="black"/>
                </a:solidFill>
              </a:rPr>
              <a:t> r-</a:t>
            </a:r>
            <a:r>
              <a:rPr lang="fi-FI" dirty="0" err="1">
                <a:solidFill>
                  <a:prstClr val="black"/>
                </a:solidFill>
              </a:rPr>
              <a:t>curves</a:t>
            </a:r>
            <a:r>
              <a:rPr lang="fi-FI" dirty="0">
                <a:solidFill>
                  <a:prstClr val="black"/>
                </a:solidFill>
              </a:rPr>
              <a:t> </a:t>
            </a:r>
            <a:r>
              <a:rPr lang="fi-FI" dirty="0" err="1">
                <a:solidFill>
                  <a:prstClr val="black"/>
                </a:solidFill>
              </a:rPr>
              <a:t>frequently</a:t>
            </a:r>
            <a:r>
              <a:rPr lang="fi-FI" dirty="0">
                <a:solidFill>
                  <a:prstClr val="black"/>
                </a:solidFill>
              </a:rPr>
              <a:t> </a:t>
            </a:r>
            <a:r>
              <a:rPr lang="fi-FI" dirty="0" err="1">
                <a:solidFill>
                  <a:prstClr val="black"/>
                </a:solidFill>
              </a:rPr>
              <a:t>observed</a:t>
            </a:r>
            <a:r>
              <a:rPr lang="fi-FI" dirty="0">
                <a:solidFill>
                  <a:prstClr val="black"/>
                </a:solidFill>
              </a:rPr>
              <a:t>; </a:t>
            </a:r>
          </a:p>
          <a:p>
            <a:pPr lvl="1">
              <a:spcAft>
                <a:spcPts val="0"/>
              </a:spcAft>
              <a:buClr>
                <a:srgbClr val="0E4073"/>
              </a:buClr>
              <a:buFont typeface="Arial" panose="020B0604020202020204" pitchFamily="34" charset="0"/>
              <a:buChar char="•"/>
            </a:pPr>
            <a:r>
              <a:rPr lang="fi-FI" dirty="0">
                <a:solidFill>
                  <a:prstClr val="black"/>
                </a:solidFill>
              </a:rPr>
              <a:t> </a:t>
            </a:r>
            <a:r>
              <a:rPr lang="fi-FI" dirty="0" err="1">
                <a:solidFill>
                  <a:prstClr val="black"/>
                </a:solidFill>
              </a:rPr>
              <a:t>linear</a:t>
            </a:r>
            <a:r>
              <a:rPr lang="fi-FI" dirty="0">
                <a:solidFill>
                  <a:prstClr val="black"/>
                </a:solidFill>
              </a:rPr>
              <a:t> </a:t>
            </a:r>
            <a:r>
              <a:rPr lang="fi-FI" dirty="0" err="1">
                <a:solidFill>
                  <a:prstClr val="black"/>
                </a:solidFill>
              </a:rPr>
              <a:t>curves</a:t>
            </a:r>
            <a:r>
              <a:rPr lang="fi-FI" dirty="0">
                <a:solidFill>
                  <a:prstClr val="black"/>
                </a:solidFill>
              </a:rPr>
              <a:t> </a:t>
            </a:r>
            <a:r>
              <a:rPr lang="fi-FI" dirty="0" err="1">
                <a:solidFill>
                  <a:prstClr val="black"/>
                </a:solidFill>
              </a:rPr>
              <a:t>are</a:t>
            </a:r>
            <a:r>
              <a:rPr lang="fi-FI" dirty="0">
                <a:solidFill>
                  <a:prstClr val="black"/>
                </a:solidFill>
              </a:rPr>
              <a:t> </a:t>
            </a:r>
            <a:r>
              <a:rPr lang="fi-FI" dirty="0" err="1">
                <a:solidFill>
                  <a:prstClr val="black"/>
                </a:solidFill>
              </a:rPr>
              <a:t>also</a:t>
            </a:r>
            <a:r>
              <a:rPr lang="fi-FI" dirty="0">
                <a:solidFill>
                  <a:prstClr val="black"/>
                </a:solidFill>
              </a:rPr>
              <a:t> </a:t>
            </a:r>
            <a:r>
              <a:rPr lang="fi-FI" dirty="0" err="1" smtClean="0">
                <a:solidFill>
                  <a:prstClr val="black"/>
                </a:solidFill>
              </a:rPr>
              <a:t>common</a:t>
            </a:r>
            <a:endParaRPr lang="fi-FI" dirty="0" smtClean="0">
              <a:solidFill>
                <a:prstClr val="black"/>
              </a:solidFill>
            </a:endParaRPr>
          </a:p>
          <a:p>
            <a:pPr lvl="1" indent="0">
              <a:spcAft>
                <a:spcPts val="0"/>
              </a:spcAft>
              <a:buClr>
                <a:srgbClr val="0E4073"/>
              </a:buClr>
            </a:pPr>
            <a:endParaRPr lang="fi-FI" dirty="0" smtClean="0">
              <a:solidFill>
                <a:prstClr val="black"/>
              </a:solidFill>
            </a:endParaRPr>
          </a:p>
          <a:p>
            <a:pPr lvl="1" indent="0">
              <a:spcAft>
                <a:spcPts val="0"/>
              </a:spcAft>
              <a:buClr>
                <a:srgbClr val="0E4073"/>
              </a:buClr>
            </a:pPr>
            <a:r>
              <a:rPr lang="fi-FI" b="1" dirty="0" err="1" smtClean="0">
                <a:solidFill>
                  <a:prstClr val="black"/>
                </a:solidFill>
              </a:rPr>
              <a:t>Estimated</a:t>
            </a:r>
            <a:r>
              <a:rPr lang="fi-FI" b="1" dirty="0" smtClean="0">
                <a:solidFill>
                  <a:prstClr val="black"/>
                </a:solidFill>
              </a:rPr>
              <a:t> </a:t>
            </a:r>
            <a:r>
              <a:rPr lang="fi-FI" b="1" dirty="0">
                <a:solidFill>
                  <a:prstClr val="black"/>
                </a:solidFill>
              </a:rPr>
              <a:t>7 to 15 </a:t>
            </a:r>
            <a:r>
              <a:rPr lang="fi-FI" b="1" dirty="0" err="1">
                <a:solidFill>
                  <a:prstClr val="black"/>
                </a:solidFill>
              </a:rPr>
              <a:t>other</a:t>
            </a:r>
            <a:r>
              <a:rPr lang="fi-FI" b="1" dirty="0">
                <a:solidFill>
                  <a:prstClr val="black"/>
                </a:solidFill>
              </a:rPr>
              <a:t> </a:t>
            </a:r>
            <a:r>
              <a:rPr lang="fi-FI" b="1" dirty="0" err="1">
                <a:solidFill>
                  <a:prstClr val="black"/>
                </a:solidFill>
              </a:rPr>
              <a:t>people</a:t>
            </a:r>
            <a:r>
              <a:rPr lang="fi-FI" b="1" dirty="0">
                <a:solidFill>
                  <a:prstClr val="black"/>
                </a:solidFill>
              </a:rPr>
              <a:t> </a:t>
            </a:r>
            <a:r>
              <a:rPr lang="fi-FI" b="1" dirty="0" err="1">
                <a:solidFill>
                  <a:prstClr val="black"/>
                </a:solidFill>
              </a:rPr>
              <a:t>besides</a:t>
            </a:r>
            <a:r>
              <a:rPr lang="fi-FI" b="1" dirty="0">
                <a:solidFill>
                  <a:prstClr val="black"/>
                </a:solidFill>
              </a:rPr>
              <a:t> </a:t>
            </a:r>
            <a:r>
              <a:rPr lang="fi-FI" b="1" dirty="0" err="1">
                <a:solidFill>
                  <a:prstClr val="black"/>
                </a:solidFill>
              </a:rPr>
              <a:t>the</a:t>
            </a:r>
            <a:r>
              <a:rPr lang="fi-FI" b="1" dirty="0">
                <a:solidFill>
                  <a:prstClr val="black"/>
                </a:solidFill>
              </a:rPr>
              <a:t> </a:t>
            </a:r>
            <a:r>
              <a:rPr lang="fi-FI" b="1" dirty="0" err="1">
                <a:solidFill>
                  <a:prstClr val="black"/>
                </a:solidFill>
              </a:rPr>
              <a:t>gambler</a:t>
            </a:r>
            <a:r>
              <a:rPr lang="fi-FI" b="1" dirty="0">
                <a:solidFill>
                  <a:prstClr val="black"/>
                </a:solidFill>
              </a:rPr>
              <a:t> </a:t>
            </a:r>
            <a:r>
              <a:rPr lang="fi-FI" b="1" dirty="0" err="1">
                <a:solidFill>
                  <a:prstClr val="black"/>
                </a:solidFill>
              </a:rPr>
              <a:t>are</a:t>
            </a:r>
            <a:r>
              <a:rPr lang="fi-FI" b="1" dirty="0">
                <a:solidFill>
                  <a:prstClr val="black"/>
                </a:solidFill>
              </a:rPr>
              <a:t> </a:t>
            </a:r>
            <a:r>
              <a:rPr lang="fi-FI" b="1" dirty="0" err="1">
                <a:solidFill>
                  <a:prstClr val="black"/>
                </a:solidFill>
              </a:rPr>
              <a:t>affected</a:t>
            </a:r>
            <a:endParaRPr lang="fi-FI" b="1" dirty="0">
              <a:solidFill>
                <a:prstClr val="black"/>
              </a:solidFill>
            </a:endParaRPr>
          </a:p>
          <a:p>
            <a:pPr lvl="1">
              <a:spcAft>
                <a:spcPts val="0"/>
              </a:spcAft>
              <a:buClr>
                <a:srgbClr val="0E4073"/>
              </a:buClr>
              <a:buFont typeface="Arial" panose="020B0604020202020204" pitchFamily="34" charset="0"/>
              <a:buChar char="•"/>
            </a:pPr>
            <a:endParaRPr lang="fi-FI" dirty="0">
              <a:solidFill>
                <a:prstClr val="black"/>
              </a:solidFill>
            </a:endParaRPr>
          </a:p>
          <a:p>
            <a:pPr>
              <a:buFont typeface="Arial" panose="020B0604020202020204" pitchFamily="34" charset="0"/>
              <a:buChar char="•"/>
            </a:pPr>
            <a:endParaRPr lang="en-US" dirty="0"/>
          </a:p>
          <a:p>
            <a:endParaRPr lang="fi-FI"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E2482F-48F5-4A98-A95D-59BE538E610D}" type="datetime1">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5.12.2019</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22C18-D258-408D-9E07-14ECF9E04848}" type="slidenum">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59550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2272" y="802411"/>
            <a:ext cx="9722048" cy="970405"/>
          </a:xfrm>
        </p:spPr>
        <p:txBody>
          <a:bodyPr/>
          <a:lstStyle/>
          <a:p>
            <a:r>
              <a:rPr lang="fi-FI" sz="2400" dirty="0" err="1"/>
              <a:t>T</a:t>
            </a:r>
            <a:r>
              <a:rPr lang="fi-FI" sz="2400" dirty="0" err="1" smtClean="0"/>
              <a:t>cm</a:t>
            </a:r>
            <a:r>
              <a:rPr lang="fi-FI" sz="2400" dirty="0" smtClean="0"/>
              <a:t> </a:t>
            </a:r>
            <a:r>
              <a:rPr lang="fi-FI" sz="2400" cap="none" dirty="0" smtClean="0"/>
              <a:t>version</a:t>
            </a:r>
            <a:r>
              <a:rPr lang="fi-FI" sz="2400" dirty="0" smtClean="0"/>
              <a:t> 2: </a:t>
            </a:r>
            <a:r>
              <a:rPr lang="fi-FI" sz="2400" dirty="0" err="1" smtClean="0"/>
              <a:t>C</a:t>
            </a:r>
            <a:r>
              <a:rPr lang="fi-FI" sz="2400" cap="none" dirty="0" err="1" smtClean="0"/>
              <a:t>omorbidity</a:t>
            </a:r>
            <a:r>
              <a:rPr lang="fi-FI" sz="2400" cap="none" dirty="0" smtClean="0"/>
              <a:t> -3</a:t>
            </a:r>
            <a:endParaRPr lang="fi-FI" sz="2400" dirty="0"/>
          </a:p>
        </p:txBody>
      </p:sp>
      <p:sp>
        <p:nvSpPr>
          <p:cNvPr id="3" name="Content Placeholder 2"/>
          <p:cNvSpPr>
            <a:spLocks noGrp="1"/>
          </p:cNvSpPr>
          <p:nvPr>
            <p:ph idx="1"/>
          </p:nvPr>
        </p:nvSpPr>
        <p:spPr>
          <a:xfrm>
            <a:off x="1219200" y="1310006"/>
            <a:ext cx="10972800" cy="4966434"/>
          </a:xfrm>
        </p:spPr>
        <p:txBody>
          <a:bodyPr/>
          <a:lstStyle/>
          <a:p>
            <a:r>
              <a:rPr lang="fi-FI" dirty="0" err="1" smtClean="0"/>
              <a:t>Half</a:t>
            </a:r>
            <a:r>
              <a:rPr lang="fi-FI" dirty="0" smtClean="0"/>
              <a:t> of </a:t>
            </a:r>
            <a:r>
              <a:rPr lang="fi-FI" dirty="0" err="1" smtClean="0"/>
              <a:t>the</a:t>
            </a:r>
            <a:r>
              <a:rPr lang="fi-FI" dirty="0" smtClean="0"/>
              <a:t> </a:t>
            </a:r>
            <a:r>
              <a:rPr lang="fi-FI" dirty="0" err="1" smtClean="0"/>
              <a:t>revenue</a:t>
            </a:r>
            <a:r>
              <a:rPr lang="fi-FI" dirty="0" smtClean="0"/>
              <a:t> </a:t>
            </a:r>
            <a:r>
              <a:rPr lang="fi-FI" dirty="0" err="1" smtClean="0"/>
              <a:t>from</a:t>
            </a:r>
            <a:r>
              <a:rPr lang="fi-FI" dirty="0" smtClean="0"/>
              <a:t> </a:t>
            </a:r>
            <a:r>
              <a:rPr lang="fi-FI" dirty="0" err="1" smtClean="0"/>
              <a:t>gambling</a:t>
            </a:r>
            <a:r>
              <a:rPr lang="fi-FI" dirty="0" smtClean="0"/>
              <a:t> </a:t>
            </a:r>
            <a:r>
              <a:rPr lang="fi-FI" dirty="0" err="1" smtClean="0"/>
              <a:t>comes</a:t>
            </a:r>
            <a:r>
              <a:rPr lang="fi-FI" dirty="0" smtClean="0"/>
              <a:t> </a:t>
            </a:r>
            <a:r>
              <a:rPr lang="fi-FI" dirty="0" err="1" smtClean="0"/>
              <a:t>from</a:t>
            </a:r>
            <a:r>
              <a:rPr lang="fi-FI" dirty="0" smtClean="0"/>
              <a:t> a </a:t>
            </a:r>
            <a:r>
              <a:rPr lang="fi-FI" dirty="0" err="1" smtClean="0"/>
              <a:t>very</a:t>
            </a:r>
            <a:r>
              <a:rPr lang="fi-FI" dirty="0" smtClean="0"/>
              <a:t> </a:t>
            </a:r>
            <a:r>
              <a:rPr lang="fi-FI" dirty="0" err="1" smtClean="0"/>
              <a:t>small</a:t>
            </a:r>
            <a:r>
              <a:rPr lang="fi-FI" dirty="0" smtClean="0"/>
              <a:t> </a:t>
            </a:r>
            <a:r>
              <a:rPr lang="fi-FI" dirty="0" err="1" smtClean="0"/>
              <a:t>minority</a:t>
            </a:r>
            <a:r>
              <a:rPr lang="fi-FI" dirty="0" smtClean="0"/>
              <a:t> of heavy </a:t>
            </a:r>
            <a:r>
              <a:rPr lang="fi-FI" dirty="0" err="1" smtClean="0"/>
              <a:t>gamblers</a:t>
            </a:r>
            <a:r>
              <a:rPr lang="fi-FI" dirty="0" smtClean="0"/>
              <a:t> (1 to 2 </a:t>
            </a:r>
            <a:r>
              <a:rPr lang="fi-FI" dirty="0" err="1" smtClean="0"/>
              <a:t>percent</a:t>
            </a:r>
            <a:r>
              <a:rPr lang="fi-FI" dirty="0" smtClean="0"/>
              <a:t> of </a:t>
            </a:r>
            <a:r>
              <a:rPr lang="fi-FI" dirty="0" err="1" smtClean="0"/>
              <a:t>the</a:t>
            </a:r>
            <a:r>
              <a:rPr lang="fi-FI" dirty="0" smtClean="0"/>
              <a:t> </a:t>
            </a:r>
            <a:r>
              <a:rPr lang="fi-FI" dirty="0" err="1" smtClean="0"/>
              <a:t>population</a:t>
            </a:r>
            <a:r>
              <a:rPr lang="fi-FI" dirty="0" smtClean="0"/>
              <a:t>) (</a:t>
            </a:r>
            <a:r>
              <a:rPr lang="fi-FI" dirty="0" err="1" smtClean="0"/>
              <a:t>verified</a:t>
            </a:r>
            <a:r>
              <a:rPr lang="fi-FI" dirty="0" smtClean="0"/>
              <a:t>)</a:t>
            </a:r>
          </a:p>
          <a:p>
            <a:r>
              <a:rPr lang="fi-FI" dirty="0" smtClean="0"/>
              <a:t>About half of this group have one or more of the following</a:t>
            </a:r>
          </a:p>
          <a:p>
            <a:pPr lvl="1"/>
            <a:r>
              <a:rPr lang="fi-FI" dirty="0" err="1" smtClean="0"/>
              <a:t>Poverty</a:t>
            </a:r>
            <a:endParaRPr lang="fi-FI" dirty="0" smtClean="0"/>
          </a:p>
          <a:p>
            <a:pPr lvl="1"/>
            <a:r>
              <a:rPr lang="fi-FI" dirty="0" err="1" smtClean="0"/>
              <a:t>Mental</a:t>
            </a:r>
            <a:r>
              <a:rPr lang="fi-FI" dirty="0" smtClean="0"/>
              <a:t> </a:t>
            </a:r>
            <a:r>
              <a:rPr lang="fi-FI" dirty="0" err="1" smtClean="0"/>
              <a:t>health</a:t>
            </a:r>
            <a:r>
              <a:rPr lang="fi-FI" dirty="0" smtClean="0"/>
              <a:t> </a:t>
            </a:r>
            <a:r>
              <a:rPr lang="fi-FI" dirty="0" err="1" smtClean="0"/>
              <a:t>problem</a:t>
            </a:r>
            <a:endParaRPr lang="fi-FI" dirty="0"/>
          </a:p>
          <a:p>
            <a:pPr lvl="1"/>
            <a:r>
              <a:rPr lang="fi-FI" dirty="0" err="1" smtClean="0"/>
              <a:t>Suicide</a:t>
            </a:r>
            <a:r>
              <a:rPr lang="fi-FI" dirty="0" smtClean="0"/>
              <a:t> </a:t>
            </a:r>
            <a:r>
              <a:rPr lang="fi-FI" dirty="0" err="1" smtClean="0"/>
              <a:t>risk</a:t>
            </a:r>
            <a:endParaRPr lang="fi-FI" dirty="0" smtClean="0"/>
          </a:p>
          <a:p>
            <a:pPr lvl="1"/>
            <a:r>
              <a:rPr lang="fi-FI" dirty="0" err="1" smtClean="0"/>
              <a:t>Physical</a:t>
            </a:r>
            <a:r>
              <a:rPr lang="fi-FI" dirty="0" smtClean="0"/>
              <a:t> </a:t>
            </a:r>
            <a:r>
              <a:rPr lang="fi-FI" dirty="0" err="1" smtClean="0"/>
              <a:t>health</a:t>
            </a:r>
            <a:r>
              <a:rPr lang="fi-FI" dirty="0" smtClean="0"/>
              <a:t> </a:t>
            </a:r>
            <a:r>
              <a:rPr lang="fi-FI" dirty="0" err="1" smtClean="0"/>
              <a:t>problem</a:t>
            </a:r>
            <a:endParaRPr lang="fi-FI" dirty="0" smtClean="0"/>
          </a:p>
          <a:p>
            <a:pPr lvl="1"/>
            <a:r>
              <a:rPr lang="fi-FI" dirty="0" err="1" smtClean="0"/>
              <a:t>Substance</a:t>
            </a:r>
            <a:r>
              <a:rPr lang="fi-FI" dirty="0" smtClean="0"/>
              <a:t> </a:t>
            </a:r>
            <a:r>
              <a:rPr lang="fi-FI" dirty="0" err="1" smtClean="0"/>
              <a:t>use</a:t>
            </a:r>
            <a:r>
              <a:rPr lang="fi-FI" dirty="0" smtClean="0"/>
              <a:t> </a:t>
            </a:r>
            <a:r>
              <a:rPr lang="fi-FI" dirty="0" err="1" smtClean="0"/>
              <a:t>problem</a:t>
            </a:r>
            <a:endParaRPr lang="fi-FI" dirty="0" smtClean="0"/>
          </a:p>
          <a:p>
            <a:pPr lvl="1"/>
            <a:r>
              <a:rPr lang="fi-FI" dirty="0" err="1" smtClean="0"/>
              <a:t>Criminal</a:t>
            </a:r>
            <a:r>
              <a:rPr lang="fi-FI" dirty="0" smtClean="0"/>
              <a:t> </a:t>
            </a:r>
            <a:r>
              <a:rPr lang="fi-FI" dirty="0" err="1" smtClean="0"/>
              <a:t>record</a:t>
            </a:r>
            <a:endParaRPr lang="fi-FI" dirty="0" smtClean="0"/>
          </a:p>
          <a:p>
            <a:pPr marL="800100" lvl="1" indent="-342900">
              <a:buFont typeface="Wingdings" panose="05000000000000000000" pitchFamily="2" charset="2"/>
              <a:buChar char="à"/>
            </a:pPr>
            <a:r>
              <a:rPr lang="fi-FI" b="1" dirty="0" err="1" smtClean="0">
                <a:sym typeface="Wingdings" panose="05000000000000000000" pitchFamily="2" charset="2"/>
              </a:rPr>
              <a:t>causal</a:t>
            </a:r>
            <a:r>
              <a:rPr lang="fi-FI" b="1" dirty="0" smtClean="0">
                <a:sym typeface="Wingdings" panose="05000000000000000000" pitchFamily="2" charset="2"/>
              </a:rPr>
              <a:t> </a:t>
            </a:r>
            <a:r>
              <a:rPr lang="fi-FI" b="1" dirty="0" err="1" smtClean="0">
                <a:sym typeface="Wingdings" panose="05000000000000000000" pitchFamily="2" charset="2"/>
              </a:rPr>
              <a:t>sequencing</a:t>
            </a:r>
            <a:r>
              <a:rPr lang="fi-FI" b="1" dirty="0" smtClean="0">
                <a:sym typeface="Wingdings" panose="05000000000000000000" pitchFamily="2" charset="2"/>
              </a:rPr>
              <a:t> is </a:t>
            </a:r>
            <a:r>
              <a:rPr lang="fi-FI" b="1" dirty="0" err="1" smtClean="0">
                <a:sym typeface="Wingdings" panose="05000000000000000000" pitchFamily="2" charset="2"/>
              </a:rPr>
              <a:t>not</a:t>
            </a:r>
            <a:r>
              <a:rPr lang="fi-FI" b="1" dirty="0" smtClean="0">
                <a:sym typeface="Wingdings" panose="05000000000000000000" pitchFamily="2" charset="2"/>
              </a:rPr>
              <a:t> (?) </a:t>
            </a:r>
            <a:r>
              <a:rPr lang="fi-FI" b="1" dirty="0" err="1" smtClean="0">
                <a:sym typeface="Wingdings" panose="05000000000000000000" pitchFamily="2" charset="2"/>
              </a:rPr>
              <a:t>the</a:t>
            </a:r>
            <a:r>
              <a:rPr lang="fi-FI" b="1" dirty="0" smtClean="0">
                <a:sym typeface="Wingdings" panose="05000000000000000000" pitchFamily="2" charset="2"/>
              </a:rPr>
              <a:t> </a:t>
            </a:r>
            <a:r>
              <a:rPr lang="fi-FI" b="1" dirty="0" err="1" smtClean="0">
                <a:sym typeface="Wingdings" panose="05000000000000000000" pitchFamily="2" charset="2"/>
              </a:rPr>
              <a:t>key</a:t>
            </a:r>
            <a:r>
              <a:rPr lang="fi-FI" b="1" dirty="0" smtClean="0">
                <a:sym typeface="Wingdings" panose="05000000000000000000" pitchFamily="2" charset="2"/>
              </a:rPr>
              <a:t> </a:t>
            </a:r>
            <a:r>
              <a:rPr lang="fi-FI" b="1" dirty="0" err="1" smtClean="0">
                <a:sym typeface="Wingdings" panose="05000000000000000000" pitchFamily="2" charset="2"/>
              </a:rPr>
              <a:t>issue</a:t>
            </a:r>
            <a:r>
              <a:rPr lang="fi-FI" b="1" dirty="0" smtClean="0">
                <a:sym typeface="Wingdings" panose="05000000000000000000" pitchFamily="2" charset="2"/>
              </a:rPr>
              <a:t>!</a:t>
            </a:r>
            <a:r>
              <a:rPr lang="fi-FI" b="1" dirty="0" smtClean="0"/>
              <a:t> </a:t>
            </a:r>
            <a:endParaRPr lang="fi-FI" b="1" dirty="0"/>
          </a:p>
          <a:p>
            <a:pPr marL="457200" lvl="1" indent="0"/>
            <a:r>
              <a:rPr lang="en-US" b="1" dirty="0" smtClean="0"/>
              <a:t>Estimated </a:t>
            </a:r>
            <a:r>
              <a:rPr lang="en-US" b="1" dirty="0"/>
              <a:t>7 to 15 other people besides the gambler are affected</a:t>
            </a:r>
          </a:p>
          <a:p>
            <a:pPr marL="800100" lvl="1" indent="-342900">
              <a:buFont typeface="Wingdings" panose="05000000000000000000" pitchFamily="2" charset="2"/>
              <a:buChar char="à"/>
            </a:pPr>
            <a:endParaRPr lang="fi-FI" b="1" dirty="0"/>
          </a:p>
        </p:txBody>
      </p:sp>
    </p:spTree>
    <p:extLst>
      <p:ext uri="{BB962C8B-B14F-4D97-AF65-F5344CB8AC3E}">
        <p14:creationId xmlns:p14="http://schemas.microsoft.com/office/powerpoint/2010/main" val="2212105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772998" y="1603332"/>
            <a:ext cx="10826104" cy="4489965"/>
          </a:xfrm>
        </p:spPr>
        <p:txBody>
          <a:bodyPr/>
          <a:lstStyle/>
          <a:p>
            <a:r>
              <a:rPr lang="fi-FI" dirty="0" err="1" smtClean="0"/>
              <a:t>Increased</a:t>
            </a:r>
            <a:r>
              <a:rPr lang="fi-FI" dirty="0" smtClean="0"/>
              <a:t> </a:t>
            </a:r>
            <a:r>
              <a:rPr lang="fi-FI" dirty="0" err="1" smtClean="0"/>
              <a:t>availability</a:t>
            </a:r>
            <a:r>
              <a:rPr lang="fi-FI" dirty="0" smtClean="0"/>
              <a:t> </a:t>
            </a:r>
            <a:r>
              <a:rPr lang="fi-FI" dirty="0" err="1" smtClean="0"/>
              <a:t>increases</a:t>
            </a:r>
            <a:r>
              <a:rPr lang="fi-FI" dirty="0" smtClean="0"/>
              <a:t> </a:t>
            </a:r>
            <a:r>
              <a:rPr lang="fi-FI" dirty="0" err="1" smtClean="0"/>
              <a:t>demand</a:t>
            </a:r>
            <a:r>
              <a:rPr lang="fi-FI" dirty="0" smtClean="0"/>
              <a:t> and </a:t>
            </a:r>
            <a:r>
              <a:rPr lang="fi-FI" dirty="0" err="1" smtClean="0"/>
              <a:t>consumption</a:t>
            </a:r>
            <a:endParaRPr lang="fi-FI" dirty="0" smtClean="0"/>
          </a:p>
          <a:p>
            <a:r>
              <a:rPr lang="fi-FI" dirty="0" err="1" smtClean="0"/>
              <a:t>Decreased</a:t>
            </a:r>
            <a:r>
              <a:rPr lang="fi-FI" dirty="0" smtClean="0"/>
              <a:t> </a:t>
            </a:r>
            <a:r>
              <a:rPr lang="fi-FI" dirty="0" err="1" smtClean="0"/>
              <a:t>availability</a:t>
            </a:r>
            <a:r>
              <a:rPr lang="fi-FI" dirty="0" smtClean="0"/>
              <a:t> </a:t>
            </a:r>
            <a:r>
              <a:rPr lang="fi-FI" dirty="0" err="1" smtClean="0"/>
              <a:t>decreases</a:t>
            </a:r>
            <a:r>
              <a:rPr lang="fi-FI" dirty="0" smtClean="0"/>
              <a:t> </a:t>
            </a:r>
            <a:r>
              <a:rPr lang="fi-FI" dirty="0" err="1" smtClean="0"/>
              <a:t>demand</a:t>
            </a:r>
            <a:r>
              <a:rPr lang="fi-FI" dirty="0" smtClean="0"/>
              <a:t> and </a:t>
            </a:r>
            <a:r>
              <a:rPr lang="fi-FI" dirty="0" err="1" smtClean="0"/>
              <a:t>consumption</a:t>
            </a:r>
            <a:endParaRPr lang="fi-FI" dirty="0" smtClean="0"/>
          </a:p>
          <a:p>
            <a:r>
              <a:rPr lang="fi-FI" dirty="0" err="1" smtClean="0"/>
              <a:t>Confounding</a:t>
            </a:r>
            <a:r>
              <a:rPr lang="fi-FI" dirty="0" smtClean="0"/>
              <a:t> </a:t>
            </a:r>
            <a:r>
              <a:rPr lang="fi-FI" dirty="0" err="1" smtClean="0"/>
              <a:t>factors</a:t>
            </a:r>
            <a:endParaRPr lang="fi-FI" dirty="0" smtClean="0"/>
          </a:p>
          <a:p>
            <a:pPr lvl="1"/>
            <a:r>
              <a:rPr lang="fi-FI" dirty="0" err="1" smtClean="0"/>
              <a:t>Few</a:t>
            </a:r>
            <a:r>
              <a:rPr lang="fi-FI" dirty="0" smtClean="0"/>
              <a:t> </a:t>
            </a:r>
            <a:r>
              <a:rPr lang="fi-FI" dirty="0" err="1" smtClean="0"/>
              <a:t>studies</a:t>
            </a:r>
            <a:endParaRPr lang="fi-FI" dirty="0" smtClean="0"/>
          </a:p>
          <a:p>
            <a:pPr lvl="1"/>
            <a:r>
              <a:rPr lang="fi-FI" dirty="0" err="1" smtClean="0"/>
              <a:t>Other</a:t>
            </a:r>
            <a:r>
              <a:rPr lang="fi-FI" dirty="0" smtClean="0"/>
              <a:t> </a:t>
            </a:r>
            <a:r>
              <a:rPr lang="fi-FI" dirty="0" err="1" smtClean="0"/>
              <a:t>changes</a:t>
            </a:r>
            <a:r>
              <a:rPr lang="fi-FI" dirty="0" smtClean="0"/>
              <a:t> in </a:t>
            </a:r>
            <a:r>
              <a:rPr lang="fi-FI" dirty="0" err="1" smtClean="0"/>
              <a:t>the</a:t>
            </a:r>
            <a:r>
              <a:rPr lang="fi-FI" dirty="0" smtClean="0"/>
              <a:t> </a:t>
            </a:r>
            <a:r>
              <a:rPr lang="fi-FI" dirty="0" err="1" smtClean="0"/>
              <a:t>context</a:t>
            </a:r>
            <a:r>
              <a:rPr lang="fi-FI" dirty="0" smtClean="0"/>
              <a:t> and </a:t>
            </a:r>
            <a:r>
              <a:rPr lang="fi-FI" dirty="0" err="1" smtClean="0"/>
              <a:t>population</a:t>
            </a:r>
            <a:r>
              <a:rPr lang="fi-FI" dirty="0" smtClean="0"/>
              <a:t> mix</a:t>
            </a:r>
          </a:p>
          <a:p>
            <a:pPr lvl="1"/>
            <a:r>
              <a:rPr lang="fi-FI" dirty="0" err="1" smtClean="0"/>
              <a:t>Changes</a:t>
            </a:r>
            <a:r>
              <a:rPr lang="fi-FI" dirty="0" smtClean="0"/>
              <a:t> in </a:t>
            </a:r>
            <a:r>
              <a:rPr lang="fi-FI" dirty="0" err="1" smtClean="0"/>
              <a:t>games</a:t>
            </a:r>
            <a:r>
              <a:rPr lang="fi-FI" dirty="0" smtClean="0"/>
              <a:t> and </a:t>
            </a:r>
            <a:r>
              <a:rPr lang="fi-FI" dirty="0" err="1" smtClean="0"/>
              <a:t>environments</a:t>
            </a:r>
            <a:endParaRPr lang="fi-FI" dirty="0" smtClean="0"/>
          </a:p>
          <a:p>
            <a:pPr lvl="1"/>
            <a:r>
              <a:rPr lang="fi-FI" dirty="0" err="1" smtClean="0"/>
              <a:t>The</a:t>
            </a:r>
            <a:r>
              <a:rPr lang="fi-FI" dirty="0" smtClean="0"/>
              <a:t> </a:t>
            </a:r>
            <a:r>
              <a:rPr lang="fi-FI" dirty="0" err="1" smtClean="0"/>
              <a:t>price</a:t>
            </a:r>
            <a:r>
              <a:rPr lang="fi-FI" dirty="0" smtClean="0"/>
              <a:t> </a:t>
            </a:r>
            <a:r>
              <a:rPr lang="fi-FI" dirty="0" err="1" smtClean="0"/>
              <a:t>factor</a:t>
            </a:r>
            <a:r>
              <a:rPr lang="fi-FI" dirty="0" smtClean="0"/>
              <a:t> is </a:t>
            </a:r>
            <a:r>
              <a:rPr lang="fi-FI" dirty="0" err="1" smtClean="0"/>
              <a:t>hard</a:t>
            </a:r>
            <a:r>
              <a:rPr lang="fi-FI" dirty="0" smtClean="0"/>
              <a:t> to </a:t>
            </a:r>
            <a:r>
              <a:rPr lang="fi-FI" dirty="0" err="1" smtClean="0"/>
              <a:t>estimate</a:t>
            </a:r>
            <a:endParaRPr lang="fi-FI" dirty="0" smtClean="0"/>
          </a:p>
          <a:p>
            <a:pPr lvl="1"/>
            <a:r>
              <a:rPr lang="fi-FI" dirty="0" err="1" smtClean="0"/>
              <a:t>Sutbstitution</a:t>
            </a:r>
            <a:r>
              <a:rPr lang="fi-FI" dirty="0" smtClean="0"/>
              <a:t>/</a:t>
            </a:r>
            <a:r>
              <a:rPr lang="fi-FI" dirty="0" err="1" smtClean="0"/>
              <a:t>complentarity</a:t>
            </a:r>
            <a:r>
              <a:rPr lang="fi-FI" dirty="0" smtClean="0"/>
              <a:t> </a:t>
            </a:r>
            <a:r>
              <a:rPr lang="fi-FI" dirty="0" err="1" smtClean="0"/>
              <a:t>relations</a:t>
            </a:r>
            <a:r>
              <a:rPr lang="fi-FI" dirty="0" smtClean="0"/>
              <a:t> </a:t>
            </a:r>
            <a:r>
              <a:rPr lang="fi-FI" dirty="0" err="1" smtClean="0"/>
              <a:t>are</a:t>
            </a:r>
            <a:r>
              <a:rPr lang="fi-FI" dirty="0" smtClean="0"/>
              <a:t> </a:t>
            </a:r>
            <a:r>
              <a:rPr lang="fi-FI" dirty="0" err="1" smtClean="0"/>
              <a:t>not</a:t>
            </a:r>
            <a:r>
              <a:rPr lang="fi-FI" dirty="0" smtClean="0"/>
              <a:t> </a:t>
            </a:r>
            <a:r>
              <a:rPr lang="fi-FI" dirty="0" err="1" smtClean="0"/>
              <a:t>well</a:t>
            </a:r>
            <a:r>
              <a:rPr lang="fi-FI" dirty="0" smtClean="0"/>
              <a:t> </a:t>
            </a:r>
            <a:r>
              <a:rPr lang="fi-FI" dirty="0" err="1" smtClean="0"/>
              <a:t>known</a:t>
            </a:r>
            <a:endParaRPr lang="fi-FI" dirty="0" smtClean="0"/>
          </a:p>
          <a:p>
            <a:r>
              <a:rPr lang="fi-FI" b="1" dirty="0" err="1" smtClean="0"/>
              <a:t>Concusion</a:t>
            </a:r>
            <a:r>
              <a:rPr lang="fi-FI" b="1" dirty="0" smtClean="0"/>
              <a:t> on </a:t>
            </a:r>
            <a:r>
              <a:rPr lang="fi-FI" b="1" dirty="0" err="1" smtClean="0"/>
              <a:t>the</a:t>
            </a:r>
            <a:r>
              <a:rPr lang="fi-FI" b="1" dirty="0" smtClean="0"/>
              <a:t> </a:t>
            </a:r>
            <a:r>
              <a:rPr lang="fi-FI" b="1" dirty="0" err="1" smtClean="0"/>
              <a:t>basis</a:t>
            </a:r>
            <a:r>
              <a:rPr lang="fi-FI" b="1" dirty="0" smtClean="0"/>
              <a:t> of </a:t>
            </a:r>
            <a:r>
              <a:rPr lang="fi-FI" b="1" dirty="0" err="1" smtClean="0"/>
              <a:t>available</a:t>
            </a:r>
            <a:r>
              <a:rPr lang="fi-FI" b="1" dirty="0" smtClean="0"/>
              <a:t> </a:t>
            </a:r>
            <a:r>
              <a:rPr lang="fi-FI" b="1" dirty="0" err="1" smtClean="0"/>
              <a:t>evidence</a:t>
            </a:r>
            <a:r>
              <a:rPr lang="fi-FI" b="1" dirty="0" smtClean="0"/>
              <a:t>: </a:t>
            </a:r>
            <a:r>
              <a:rPr lang="fi-FI" b="1" dirty="0" err="1" smtClean="0"/>
              <a:t>availability</a:t>
            </a:r>
            <a:r>
              <a:rPr lang="fi-FI" b="1" dirty="0" smtClean="0"/>
              <a:t> </a:t>
            </a:r>
            <a:r>
              <a:rPr lang="fi-FI" b="1" dirty="0" err="1" smtClean="0"/>
              <a:t>matters</a:t>
            </a:r>
            <a:r>
              <a:rPr lang="fi-FI" b="1" dirty="0" smtClean="0"/>
              <a:t> </a:t>
            </a:r>
            <a:r>
              <a:rPr lang="fi-FI" b="1" dirty="0" err="1" smtClean="0"/>
              <a:t>but</a:t>
            </a:r>
            <a:r>
              <a:rPr lang="fi-FI" b="1" dirty="0" smtClean="0"/>
              <a:t> it is a </a:t>
            </a:r>
            <a:r>
              <a:rPr lang="fi-FI" b="1" dirty="0" err="1" smtClean="0"/>
              <a:t>complex</a:t>
            </a:r>
            <a:r>
              <a:rPr lang="fi-FI" b="1" dirty="0" smtClean="0"/>
              <a:t> </a:t>
            </a:r>
            <a:r>
              <a:rPr lang="fi-FI" b="1" dirty="0" err="1" smtClean="0"/>
              <a:t>variable</a:t>
            </a:r>
            <a:r>
              <a:rPr lang="fi-FI" b="1" dirty="0" smtClean="0"/>
              <a:t> and </a:t>
            </a:r>
            <a:r>
              <a:rPr lang="fi-FI" b="1" dirty="0" err="1" smtClean="0"/>
              <a:t>its</a:t>
            </a:r>
            <a:r>
              <a:rPr lang="fi-FI" b="1" dirty="0" smtClean="0"/>
              <a:t> </a:t>
            </a:r>
            <a:r>
              <a:rPr lang="fi-FI" b="1" dirty="0" err="1" smtClean="0"/>
              <a:t>effects</a:t>
            </a:r>
            <a:r>
              <a:rPr lang="fi-FI" b="1" dirty="0" smtClean="0"/>
              <a:t> </a:t>
            </a:r>
            <a:r>
              <a:rPr lang="fi-FI" b="1" dirty="0" err="1" smtClean="0"/>
              <a:t>are</a:t>
            </a:r>
            <a:r>
              <a:rPr lang="fi-FI" b="1" dirty="0" smtClean="0"/>
              <a:t> </a:t>
            </a:r>
            <a:r>
              <a:rPr lang="fi-FI" b="1" dirty="0" err="1" smtClean="0"/>
              <a:t>hard</a:t>
            </a:r>
            <a:r>
              <a:rPr lang="fi-FI" b="1" dirty="0" smtClean="0"/>
              <a:t> to </a:t>
            </a:r>
            <a:r>
              <a:rPr lang="fi-FI" b="1" dirty="0" err="1" smtClean="0"/>
              <a:t>measure</a:t>
            </a:r>
            <a:endParaRPr lang="fi-FI" b="1" dirty="0" smtClean="0"/>
          </a:p>
          <a:p>
            <a:pPr marL="382588" lvl="1" indent="0">
              <a:buNone/>
            </a:pPr>
            <a:endParaRPr lang="fi-FI" dirty="0"/>
          </a:p>
        </p:txBody>
      </p:sp>
      <p:sp>
        <p:nvSpPr>
          <p:cNvPr id="2" name="Date Placeholder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3" name="Footer Placeholder 2"/>
          <p:cNvSpPr>
            <a:spLocks noGrp="1"/>
          </p:cNvSpPr>
          <p:nvPr>
            <p:ph type="ftr" sz="quarter" idx="11"/>
          </p:nvPr>
        </p:nvSpPr>
        <p:spPr/>
        <p:txBody>
          <a:bodyPr/>
          <a:lstStyle/>
          <a:p>
            <a:r>
              <a:rPr lang="fi-FI" smtClean="0"/>
              <a:t>Presentation Name / Firstname Lastname</a:t>
            </a:r>
            <a:endParaRPr lang="fi-FI" dirty="0"/>
          </a:p>
        </p:txBody>
      </p:sp>
      <p:sp>
        <p:nvSpPr>
          <p:cNvPr id="4" name="Slide Number Placeholder 3"/>
          <p:cNvSpPr>
            <a:spLocks noGrp="1"/>
          </p:cNvSpPr>
          <p:nvPr>
            <p:ph type="sldNum" sz="quarter" idx="12"/>
          </p:nvPr>
        </p:nvSpPr>
        <p:spPr/>
        <p:txBody>
          <a:bodyPr/>
          <a:lstStyle/>
          <a:p>
            <a:pPr>
              <a:defRPr/>
            </a:pPr>
            <a:fld id="{4669315E-5A66-CF44-AE5D-C333B2F730C4}" type="slidenum">
              <a:rPr lang="en-GB" smtClean="0"/>
              <a:pPr>
                <a:defRPr/>
              </a:pPr>
              <a:t>17</a:t>
            </a:fld>
            <a:endParaRPr lang="en-GB" dirty="0"/>
          </a:p>
        </p:txBody>
      </p:sp>
      <p:sp>
        <p:nvSpPr>
          <p:cNvPr id="5" name="Title 4"/>
          <p:cNvSpPr>
            <a:spLocks noGrp="1"/>
          </p:cNvSpPr>
          <p:nvPr>
            <p:ph type="title"/>
          </p:nvPr>
        </p:nvSpPr>
        <p:spPr/>
        <p:txBody>
          <a:bodyPr/>
          <a:lstStyle/>
          <a:p>
            <a:r>
              <a:rPr lang="fi-FI" sz="2400" cap="none" dirty="0" smtClean="0"/>
              <a:t>TCM Version 3: </a:t>
            </a:r>
            <a:r>
              <a:rPr lang="fi-FI" sz="2400" cap="none" dirty="0" err="1" smtClean="0"/>
              <a:t>Availability</a:t>
            </a:r>
            <a:r>
              <a:rPr lang="fi-FI" sz="2400" cap="none" dirty="0" smtClean="0"/>
              <a:t> </a:t>
            </a:r>
            <a:r>
              <a:rPr lang="fi-FI" sz="2400" cap="none" dirty="0" err="1" smtClean="0"/>
              <a:t>theory</a:t>
            </a:r>
            <a:endParaRPr lang="fi-FI" sz="2400" cap="none" dirty="0"/>
          </a:p>
        </p:txBody>
      </p:sp>
    </p:spTree>
    <p:extLst>
      <p:ext uri="{BB962C8B-B14F-4D97-AF65-F5344CB8AC3E}">
        <p14:creationId xmlns:p14="http://schemas.microsoft.com/office/powerpoint/2010/main" val="4208229895"/>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Problems</a:t>
            </a:r>
            <a:r>
              <a:rPr lang="fi-FI" dirty="0" smtClean="0"/>
              <a:t> </a:t>
            </a:r>
            <a:r>
              <a:rPr lang="fi-FI" dirty="0" err="1" smtClean="0"/>
              <a:t>with</a:t>
            </a:r>
            <a:r>
              <a:rPr lang="fi-FI" dirty="0" smtClean="0"/>
              <a:t> </a:t>
            </a:r>
            <a:r>
              <a:rPr lang="fi-FI" dirty="0" err="1" smtClean="0"/>
              <a:t>causal</a:t>
            </a:r>
            <a:r>
              <a:rPr lang="fi-FI" dirty="0" smtClean="0"/>
              <a:t> </a:t>
            </a:r>
            <a:r>
              <a:rPr lang="fi-FI" dirty="0" err="1" smtClean="0"/>
              <a:t>evidence</a:t>
            </a:r>
            <a:endParaRPr lang="fi-FI" dirty="0"/>
          </a:p>
        </p:txBody>
      </p:sp>
      <p:sp>
        <p:nvSpPr>
          <p:cNvPr id="3" name="Content Placeholder 2"/>
          <p:cNvSpPr>
            <a:spLocks noGrp="1"/>
          </p:cNvSpPr>
          <p:nvPr>
            <p:ph idx="1"/>
          </p:nvPr>
        </p:nvSpPr>
        <p:spPr/>
        <p:txBody>
          <a:bodyPr/>
          <a:lstStyle/>
          <a:p>
            <a:r>
              <a:rPr lang="fi-FI" dirty="0" smtClean="0"/>
              <a:t>Definition and </a:t>
            </a:r>
            <a:r>
              <a:rPr lang="fi-FI" dirty="0" err="1" smtClean="0"/>
              <a:t>measurement</a:t>
            </a:r>
            <a:r>
              <a:rPr lang="fi-FI" dirty="0" smtClean="0"/>
              <a:t> of </a:t>
            </a:r>
            <a:r>
              <a:rPr lang="fi-FI" dirty="0" err="1" smtClean="0"/>
              <a:t>behaviours</a:t>
            </a:r>
            <a:endParaRPr lang="fi-FI" dirty="0" smtClean="0"/>
          </a:p>
          <a:p>
            <a:r>
              <a:rPr lang="fi-FI" dirty="0" smtClean="0"/>
              <a:t>Definition and </a:t>
            </a:r>
            <a:r>
              <a:rPr lang="fi-FI" dirty="0" err="1" smtClean="0"/>
              <a:t>measurement</a:t>
            </a:r>
            <a:r>
              <a:rPr lang="fi-FI" dirty="0" smtClean="0"/>
              <a:t> of </a:t>
            </a:r>
            <a:r>
              <a:rPr lang="fi-FI" dirty="0" err="1" smtClean="0"/>
              <a:t>problems</a:t>
            </a:r>
            <a:r>
              <a:rPr lang="fi-FI" dirty="0" smtClean="0"/>
              <a:t>: </a:t>
            </a:r>
            <a:r>
              <a:rPr lang="fi-FI" dirty="0" err="1" smtClean="0"/>
              <a:t>low</a:t>
            </a:r>
            <a:r>
              <a:rPr lang="fi-FI" dirty="0" smtClean="0"/>
              <a:t> </a:t>
            </a:r>
            <a:r>
              <a:rPr lang="fi-FI" dirty="0" err="1" smtClean="0"/>
              <a:t>rates</a:t>
            </a:r>
            <a:r>
              <a:rPr lang="fi-FI" dirty="0" smtClean="0"/>
              <a:t> of help-</a:t>
            </a:r>
            <a:r>
              <a:rPr lang="fi-FI" dirty="0" err="1" smtClean="0"/>
              <a:t>seeking</a:t>
            </a:r>
            <a:endParaRPr lang="fi-FI" dirty="0" smtClean="0"/>
          </a:p>
          <a:p>
            <a:r>
              <a:rPr lang="fi-FI" dirty="0" smtClean="0">
                <a:solidFill>
                  <a:srgbClr val="7030A0"/>
                </a:solidFill>
              </a:rPr>
              <a:t>Low prevalence rates, low reliability in population surveys, high fluidity</a:t>
            </a:r>
          </a:p>
          <a:p>
            <a:r>
              <a:rPr lang="fi-FI" dirty="0" err="1" smtClean="0">
                <a:solidFill>
                  <a:srgbClr val="7030A0"/>
                </a:solidFill>
              </a:rPr>
              <a:t>Co-morbidities</a:t>
            </a:r>
            <a:r>
              <a:rPr lang="fi-FI" dirty="0" smtClean="0">
                <a:solidFill>
                  <a:srgbClr val="7030A0"/>
                </a:solidFill>
              </a:rPr>
              <a:t> and </a:t>
            </a:r>
            <a:r>
              <a:rPr lang="fi-FI" dirty="0" err="1" smtClean="0">
                <a:solidFill>
                  <a:srgbClr val="7030A0"/>
                </a:solidFill>
              </a:rPr>
              <a:t>adjunct</a:t>
            </a:r>
            <a:r>
              <a:rPr lang="fi-FI" dirty="0" smtClean="0">
                <a:solidFill>
                  <a:srgbClr val="7030A0"/>
                </a:solidFill>
              </a:rPr>
              <a:t> </a:t>
            </a:r>
            <a:r>
              <a:rPr lang="fi-FI" dirty="0" err="1" smtClean="0">
                <a:solidFill>
                  <a:srgbClr val="7030A0"/>
                </a:solidFill>
              </a:rPr>
              <a:t>problems</a:t>
            </a:r>
            <a:endParaRPr lang="fi-FI" dirty="0" smtClean="0">
              <a:solidFill>
                <a:srgbClr val="7030A0"/>
              </a:solidFill>
            </a:endParaRPr>
          </a:p>
          <a:p>
            <a:r>
              <a:rPr lang="fi-FI" dirty="0" smtClean="0"/>
              <a:t>Policy effects cannot be distinguished from other factors unless they are dramatic</a:t>
            </a:r>
          </a:p>
          <a:p>
            <a:endParaRPr lang="fi-FI" dirty="0"/>
          </a:p>
        </p:txBody>
      </p:sp>
    </p:spTree>
    <p:extLst>
      <p:ext uri="{BB962C8B-B14F-4D97-AF65-F5344CB8AC3E}">
        <p14:creationId xmlns:p14="http://schemas.microsoft.com/office/powerpoint/2010/main" val="2895035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z="2400" dirty="0" smtClean="0">
                <a:solidFill>
                  <a:prstClr val="black"/>
                </a:solidFill>
              </a:rPr>
              <a:t/>
            </a:r>
            <a:br>
              <a:rPr lang="fi-FI" sz="2400" dirty="0" smtClean="0">
                <a:solidFill>
                  <a:prstClr val="black"/>
                </a:solidFill>
              </a:rPr>
            </a:br>
            <a:r>
              <a:rPr lang="fi-FI" sz="2400" dirty="0" err="1" smtClean="0">
                <a:solidFill>
                  <a:prstClr val="black"/>
                </a:solidFill>
              </a:rPr>
              <a:t>Preventing</a:t>
            </a:r>
            <a:r>
              <a:rPr lang="fi-FI" sz="2400" dirty="0" smtClean="0">
                <a:solidFill>
                  <a:prstClr val="black"/>
                </a:solidFill>
              </a:rPr>
              <a:t> </a:t>
            </a:r>
            <a:r>
              <a:rPr lang="fi-FI" sz="2400" dirty="0" err="1" smtClean="0">
                <a:solidFill>
                  <a:prstClr val="black"/>
                </a:solidFill>
              </a:rPr>
              <a:t>G</a:t>
            </a:r>
            <a:r>
              <a:rPr lang="fi-FI" sz="2400" cap="none" dirty="0" err="1" smtClean="0">
                <a:solidFill>
                  <a:prstClr val="black"/>
                </a:solidFill>
              </a:rPr>
              <a:t>ambling-related</a:t>
            </a:r>
            <a:r>
              <a:rPr lang="fi-FI" sz="2400" cap="none" dirty="0" smtClean="0">
                <a:solidFill>
                  <a:prstClr val="black"/>
                </a:solidFill>
              </a:rPr>
              <a:t> </a:t>
            </a:r>
            <a:r>
              <a:rPr lang="fi-FI" sz="2400" cap="none" dirty="0" err="1" smtClean="0">
                <a:solidFill>
                  <a:prstClr val="black"/>
                </a:solidFill>
              </a:rPr>
              <a:t>problems</a:t>
            </a:r>
            <a:r>
              <a:rPr lang="fi-FI" sz="2400" cap="none" dirty="0" smtClean="0">
                <a:solidFill>
                  <a:prstClr val="black"/>
                </a:solidFill>
              </a:rPr>
              <a:t>: </a:t>
            </a:r>
            <a:r>
              <a:rPr lang="fi-FI" sz="2400" cap="none" dirty="0" err="1" smtClean="0">
                <a:solidFill>
                  <a:prstClr val="black"/>
                </a:solidFill>
              </a:rPr>
              <a:t>further</a:t>
            </a:r>
            <a:r>
              <a:rPr lang="fi-FI" sz="2400" cap="none" dirty="0" smtClean="0">
                <a:solidFill>
                  <a:prstClr val="black"/>
                </a:solidFill>
              </a:rPr>
              <a:t> </a:t>
            </a:r>
            <a:r>
              <a:rPr lang="fi-FI" sz="2400" cap="none" dirty="0" err="1" smtClean="0">
                <a:solidFill>
                  <a:prstClr val="black"/>
                </a:solidFill>
              </a:rPr>
              <a:t>complexities</a:t>
            </a:r>
            <a:endParaRPr lang="fi-FI" sz="2400" cap="none" dirty="0"/>
          </a:p>
        </p:txBody>
      </p:sp>
      <p:sp>
        <p:nvSpPr>
          <p:cNvPr id="3" name="Content Placeholder 2"/>
          <p:cNvSpPr>
            <a:spLocks noGrp="1"/>
          </p:cNvSpPr>
          <p:nvPr>
            <p:ph idx="1"/>
          </p:nvPr>
        </p:nvSpPr>
        <p:spPr/>
        <p:txBody>
          <a:bodyPr/>
          <a:lstStyle/>
          <a:p>
            <a:pPr>
              <a:buFont typeface="Arial" panose="020B0604020202020204" pitchFamily="34" charset="0"/>
              <a:buChar char="•"/>
            </a:pPr>
            <a:r>
              <a:rPr lang="fi-FI" sz="2400" dirty="0" err="1" smtClean="0"/>
              <a:t>Variety</a:t>
            </a:r>
            <a:r>
              <a:rPr lang="fi-FI" sz="2400" dirty="0" smtClean="0"/>
              <a:t> </a:t>
            </a:r>
            <a:r>
              <a:rPr lang="fi-FI" sz="2400" dirty="0"/>
              <a:t>of </a:t>
            </a:r>
            <a:r>
              <a:rPr lang="fi-FI" sz="2400" dirty="0" err="1"/>
              <a:t>practices</a:t>
            </a:r>
            <a:r>
              <a:rPr lang="fi-FI" sz="2400" dirty="0"/>
              <a:t>, </a:t>
            </a:r>
            <a:r>
              <a:rPr lang="fi-FI" sz="2400" dirty="0" err="1"/>
              <a:t>motivations</a:t>
            </a:r>
            <a:r>
              <a:rPr lang="fi-FI" sz="2400" dirty="0"/>
              <a:t>, </a:t>
            </a:r>
            <a:r>
              <a:rPr lang="fi-FI" sz="2400" dirty="0" err="1"/>
              <a:t>meanings</a:t>
            </a:r>
            <a:r>
              <a:rPr lang="fi-FI" sz="2400" dirty="0"/>
              <a:t>, </a:t>
            </a:r>
            <a:r>
              <a:rPr lang="fi-FI" sz="2400" dirty="0" err="1"/>
              <a:t>norms</a:t>
            </a:r>
            <a:r>
              <a:rPr lang="fi-FI" sz="2400" dirty="0"/>
              <a:t> and </a:t>
            </a:r>
            <a:r>
              <a:rPr lang="fi-FI" sz="2400" dirty="0" err="1"/>
              <a:t>rules</a:t>
            </a:r>
            <a:endParaRPr lang="fi-FI" sz="2400" dirty="0"/>
          </a:p>
          <a:p>
            <a:pPr>
              <a:buFont typeface="Arial" panose="020B0604020202020204" pitchFamily="34" charset="0"/>
              <a:buChar char="•"/>
            </a:pPr>
            <a:r>
              <a:rPr lang="fi-FI" sz="2400" dirty="0">
                <a:solidFill>
                  <a:srgbClr val="7030A0"/>
                </a:solidFill>
              </a:rPr>
              <a:t>No single ”</a:t>
            </a:r>
            <a:r>
              <a:rPr lang="fi-FI" sz="2400" dirty="0" err="1">
                <a:solidFill>
                  <a:srgbClr val="7030A0"/>
                </a:solidFill>
              </a:rPr>
              <a:t>molecule</a:t>
            </a:r>
            <a:r>
              <a:rPr lang="fi-FI" sz="2400" dirty="0">
                <a:solidFill>
                  <a:srgbClr val="7030A0"/>
                </a:solidFill>
              </a:rPr>
              <a:t>” to </a:t>
            </a:r>
            <a:r>
              <a:rPr lang="fi-FI" sz="2400" dirty="0" err="1">
                <a:solidFill>
                  <a:srgbClr val="7030A0"/>
                </a:solidFill>
              </a:rPr>
              <a:t>regulate</a:t>
            </a:r>
            <a:r>
              <a:rPr lang="fi-FI" sz="2400" dirty="0">
                <a:solidFill>
                  <a:srgbClr val="7030A0"/>
                </a:solidFill>
              </a:rPr>
              <a:t>: </a:t>
            </a:r>
            <a:r>
              <a:rPr lang="fi-FI" sz="2400" dirty="0" err="1">
                <a:solidFill>
                  <a:srgbClr val="7030A0"/>
                </a:solidFill>
              </a:rPr>
              <a:t>game</a:t>
            </a:r>
            <a:r>
              <a:rPr lang="fi-FI" sz="2400" dirty="0">
                <a:solidFill>
                  <a:srgbClr val="7030A0"/>
                </a:solidFill>
              </a:rPr>
              <a:t> </a:t>
            </a:r>
            <a:r>
              <a:rPr lang="fi-FI" sz="2400" dirty="0" err="1">
                <a:solidFill>
                  <a:srgbClr val="7030A0"/>
                </a:solidFill>
              </a:rPr>
              <a:t>features</a:t>
            </a:r>
            <a:r>
              <a:rPr lang="fi-FI" sz="2400" dirty="0">
                <a:solidFill>
                  <a:srgbClr val="7030A0"/>
                </a:solidFill>
              </a:rPr>
              <a:t>, </a:t>
            </a:r>
            <a:r>
              <a:rPr lang="fi-FI" sz="2400" dirty="0" err="1">
                <a:solidFill>
                  <a:srgbClr val="7030A0"/>
                </a:solidFill>
              </a:rPr>
              <a:t>environments</a:t>
            </a:r>
            <a:r>
              <a:rPr lang="fi-FI" sz="2400" dirty="0">
                <a:solidFill>
                  <a:srgbClr val="7030A0"/>
                </a:solidFill>
              </a:rPr>
              <a:t>, </a:t>
            </a:r>
            <a:r>
              <a:rPr lang="fi-FI" sz="2400" dirty="0" err="1">
                <a:solidFill>
                  <a:srgbClr val="7030A0"/>
                </a:solidFill>
              </a:rPr>
              <a:t>contexts</a:t>
            </a:r>
            <a:endParaRPr lang="fi-FI" sz="2400" dirty="0">
              <a:solidFill>
                <a:srgbClr val="7030A0"/>
              </a:solidFill>
            </a:endParaRPr>
          </a:p>
          <a:p>
            <a:pPr>
              <a:buFont typeface="Arial" panose="020B0604020202020204" pitchFamily="34" charset="0"/>
              <a:buChar char="•"/>
            </a:pPr>
            <a:r>
              <a:rPr lang="fi-FI" sz="2400" dirty="0" err="1"/>
              <a:t>Consuming</a:t>
            </a:r>
            <a:r>
              <a:rPr lang="fi-FI" sz="2400" dirty="0"/>
              <a:t> </a:t>
            </a:r>
            <a:r>
              <a:rPr lang="fi-FI" sz="2400" dirty="0" err="1"/>
              <a:t>imaginary</a:t>
            </a:r>
            <a:r>
              <a:rPr lang="fi-FI" sz="2400" dirty="0"/>
              <a:t> </a:t>
            </a:r>
            <a:r>
              <a:rPr lang="fi-FI" sz="2400" dirty="0" err="1"/>
              <a:t>goods</a:t>
            </a:r>
            <a:r>
              <a:rPr lang="fi-FI" sz="2400" dirty="0"/>
              <a:t>: </a:t>
            </a:r>
            <a:r>
              <a:rPr lang="fi-FI" sz="2400" dirty="0" err="1"/>
              <a:t>hopes</a:t>
            </a:r>
            <a:r>
              <a:rPr lang="fi-FI" sz="2400" dirty="0"/>
              <a:t>, (magic) </a:t>
            </a:r>
            <a:r>
              <a:rPr lang="fi-FI" sz="2400" dirty="0" err="1"/>
              <a:t>beliefs</a:t>
            </a:r>
            <a:r>
              <a:rPr lang="fi-FI" sz="2400" dirty="0"/>
              <a:t>, </a:t>
            </a:r>
            <a:r>
              <a:rPr lang="fi-FI" sz="2400" dirty="0" err="1"/>
              <a:t>excitement</a:t>
            </a:r>
            <a:r>
              <a:rPr lang="fi-FI" sz="2400" dirty="0"/>
              <a:t>, </a:t>
            </a:r>
            <a:r>
              <a:rPr lang="fi-FI" sz="2400" dirty="0" err="1"/>
              <a:t>sociability</a:t>
            </a:r>
            <a:r>
              <a:rPr lang="fi-FI" sz="2400" dirty="0"/>
              <a:t> (?) </a:t>
            </a:r>
            <a:r>
              <a:rPr lang="fi-FI" sz="2400" dirty="0">
                <a:sym typeface="Wingdings" panose="05000000000000000000" pitchFamily="2" charset="2"/>
              </a:rPr>
              <a:t> </a:t>
            </a:r>
            <a:r>
              <a:rPr lang="fi-FI" sz="2400" dirty="0" err="1">
                <a:sym typeface="Wingdings" panose="05000000000000000000" pitchFamily="2" charset="2"/>
              </a:rPr>
              <a:t>thin</a:t>
            </a:r>
            <a:r>
              <a:rPr lang="fi-FI" sz="2400" dirty="0">
                <a:sym typeface="Wingdings" panose="05000000000000000000" pitchFamily="2" charset="2"/>
              </a:rPr>
              <a:t> </a:t>
            </a:r>
            <a:r>
              <a:rPr lang="fi-FI" sz="2400" dirty="0" err="1">
                <a:sym typeface="Wingdings" panose="05000000000000000000" pitchFamily="2" charset="2"/>
              </a:rPr>
              <a:t>line</a:t>
            </a:r>
            <a:r>
              <a:rPr lang="fi-FI" sz="2400" dirty="0">
                <a:sym typeface="Wingdings" panose="05000000000000000000" pitchFamily="2" charset="2"/>
              </a:rPr>
              <a:t> </a:t>
            </a:r>
            <a:r>
              <a:rPr lang="fi-FI" sz="2400" dirty="0" err="1">
                <a:sym typeface="Wingdings" panose="05000000000000000000" pitchFamily="2" charset="2"/>
              </a:rPr>
              <a:t>between</a:t>
            </a:r>
            <a:r>
              <a:rPr lang="fi-FI" sz="2400" dirty="0">
                <a:sym typeface="Wingdings" panose="05000000000000000000" pitchFamily="2" charset="2"/>
              </a:rPr>
              <a:t> </a:t>
            </a:r>
            <a:r>
              <a:rPr lang="fi-FI" sz="2400" dirty="0" err="1">
                <a:sym typeface="Wingdings" panose="05000000000000000000" pitchFamily="2" charset="2"/>
              </a:rPr>
              <a:t>legitimate</a:t>
            </a:r>
            <a:r>
              <a:rPr lang="fi-FI" sz="2400" dirty="0">
                <a:sym typeface="Wingdings" panose="05000000000000000000" pitchFamily="2" charset="2"/>
              </a:rPr>
              <a:t> ”</a:t>
            </a:r>
            <a:r>
              <a:rPr lang="fi-FI" sz="2400" dirty="0" err="1">
                <a:sym typeface="Wingdings" panose="05000000000000000000" pitchFamily="2" charset="2"/>
              </a:rPr>
              <a:t>customer</a:t>
            </a:r>
            <a:r>
              <a:rPr lang="fi-FI" sz="2400" dirty="0">
                <a:sym typeface="Wingdings" panose="05000000000000000000" pitchFamily="2" charset="2"/>
              </a:rPr>
              <a:t> </a:t>
            </a:r>
            <a:r>
              <a:rPr lang="fi-FI" sz="2400" dirty="0" err="1">
                <a:sym typeface="Wingdings" panose="05000000000000000000" pitchFamily="2" charset="2"/>
              </a:rPr>
              <a:t>experience</a:t>
            </a:r>
            <a:r>
              <a:rPr lang="fi-FI" sz="2400" dirty="0">
                <a:sym typeface="Wingdings" panose="05000000000000000000" pitchFamily="2" charset="2"/>
              </a:rPr>
              <a:t>” and </a:t>
            </a:r>
            <a:r>
              <a:rPr lang="fi-FI" sz="2400" dirty="0" err="1">
                <a:sym typeface="Wingdings" panose="05000000000000000000" pitchFamily="2" charset="2"/>
              </a:rPr>
              <a:t>deception</a:t>
            </a:r>
            <a:endParaRPr lang="fi-FI" sz="2400" dirty="0"/>
          </a:p>
          <a:p>
            <a:pPr>
              <a:buFont typeface="Arial" panose="020B0604020202020204" pitchFamily="34" charset="0"/>
              <a:buChar char="•"/>
            </a:pPr>
            <a:r>
              <a:rPr lang="fi-FI" sz="2400" dirty="0">
                <a:solidFill>
                  <a:srgbClr val="7030A0"/>
                </a:solidFill>
              </a:rPr>
              <a:t>Money as a </a:t>
            </a:r>
            <a:r>
              <a:rPr lang="fi-FI" sz="2400" dirty="0" err="1">
                <a:solidFill>
                  <a:srgbClr val="7030A0"/>
                </a:solidFill>
              </a:rPr>
              <a:t>social</a:t>
            </a:r>
            <a:r>
              <a:rPr lang="fi-FI" sz="2400" dirty="0">
                <a:solidFill>
                  <a:srgbClr val="7030A0"/>
                </a:solidFill>
              </a:rPr>
              <a:t> </a:t>
            </a:r>
            <a:r>
              <a:rPr lang="fi-FI" sz="2400" dirty="0" err="1">
                <a:solidFill>
                  <a:srgbClr val="7030A0"/>
                </a:solidFill>
              </a:rPr>
              <a:t>bond</a:t>
            </a:r>
            <a:r>
              <a:rPr lang="fi-FI" sz="2400" dirty="0">
                <a:solidFill>
                  <a:srgbClr val="7030A0"/>
                </a:solidFill>
              </a:rPr>
              <a:t>: </a:t>
            </a:r>
            <a:r>
              <a:rPr lang="fi-FI" sz="2400" dirty="0" err="1">
                <a:solidFill>
                  <a:srgbClr val="7030A0"/>
                </a:solidFill>
              </a:rPr>
              <a:t>harm</a:t>
            </a:r>
            <a:r>
              <a:rPr lang="fi-FI" sz="2400" dirty="0">
                <a:solidFill>
                  <a:srgbClr val="7030A0"/>
                </a:solidFill>
              </a:rPr>
              <a:t> to </a:t>
            </a:r>
            <a:r>
              <a:rPr lang="fi-FI" sz="2400" dirty="0" err="1">
                <a:solidFill>
                  <a:srgbClr val="7030A0"/>
                </a:solidFill>
              </a:rPr>
              <a:t>others</a:t>
            </a:r>
            <a:endParaRPr lang="fi-FI" sz="2400" dirty="0">
              <a:solidFill>
                <a:srgbClr val="7030A0"/>
              </a:solidFill>
            </a:endParaRPr>
          </a:p>
          <a:p>
            <a:pPr>
              <a:buFont typeface="Arial" panose="020B0604020202020204" pitchFamily="34" charset="0"/>
              <a:buChar char="•"/>
            </a:pPr>
            <a:r>
              <a:rPr lang="fi-FI" sz="2400" dirty="0" err="1"/>
              <a:t>Circulation</a:t>
            </a:r>
            <a:r>
              <a:rPr lang="fi-FI" sz="2400" dirty="0"/>
              <a:t> of money: </a:t>
            </a:r>
            <a:r>
              <a:rPr lang="fi-FI" sz="2400" dirty="0" err="1"/>
              <a:t>the</a:t>
            </a:r>
            <a:r>
              <a:rPr lang="fi-FI" sz="2400" dirty="0"/>
              <a:t> ”</a:t>
            </a:r>
            <a:r>
              <a:rPr lang="fi-FI" sz="2400" dirty="0" err="1"/>
              <a:t>rent</a:t>
            </a:r>
            <a:r>
              <a:rPr lang="fi-FI" sz="2400" dirty="0"/>
              <a:t>” and </a:t>
            </a:r>
            <a:r>
              <a:rPr lang="fi-FI" sz="2400" dirty="0" err="1"/>
              <a:t>the</a:t>
            </a:r>
            <a:r>
              <a:rPr lang="fi-FI" sz="2400" dirty="0"/>
              <a:t> </a:t>
            </a:r>
            <a:r>
              <a:rPr lang="fi-FI" sz="2400" dirty="0" err="1"/>
              <a:t>Two</a:t>
            </a:r>
            <a:r>
              <a:rPr lang="fi-FI" sz="2400" dirty="0"/>
              <a:t> </a:t>
            </a:r>
            <a:r>
              <a:rPr lang="fi-FI" sz="2400" dirty="0" err="1"/>
              <a:t>Loops</a:t>
            </a:r>
            <a:endParaRPr lang="fi-FI" sz="2400" dirty="0"/>
          </a:p>
          <a:p>
            <a:endParaRPr lang="fi-FI" sz="2400"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52EB96-B8E4-4521-8576-05476FA05BD1}" type="datetime1">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5.12.2019</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22C18-D258-408D-9E07-14ECF9E04848}" type="slidenum">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227623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35360" y="1544004"/>
            <a:ext cx="11521280" cy="1225803"/>
          </a:xfrm>
        </p:spPr>
        <p:txBody>
          <a:bodyPr/>
          <a:lstStyle/>
          <a:p>
            <a:pPr algn="l"/>
            <a:r>
              <a:rPr lang="fi-FI" dirty="0" err="1" smtClean="0"/>
              <a:t>Background</a:t>
            </a:r>
            <a:r>
              <a:rPr lang="fi-FI" dirty="0" smtClean="0"/>
              <a:t> and </a:t>
            </a:r>
            <a:r>
              <a:rPr lang="fi-FI" dirty="0" err="1" smtClean="0"/>
              <a:t>the</a:t>
            </a:r>
            <a:r>
              <a:rPr lang="fi-FI" dirty="0" smtClean="0"/>
              <a:t> </a:t>
            </a:r>
            <a:r>
              <a:rPr lang="fi-FI" dirty="0" err="1" smtClean="0"/>
              <a:t>questions</a:t>
            </a:r>
            <a:endParaRPr lang="fi-FI" dirty="0"/>
          </a:p>
        </p:txBody>
      </p:sp>
      <p:sp>
        <p:nvSpPr>
          <p:cNvPr id="8" name="Content Placeholder 7"/>
          <p:cNvSpPr>
            <a:spLocks noGrp="1"/>
          </p:cNvSpPr>
          <p:nvPr>
            <p:ph idx="1"/>
          </p:nvPr>
        </p:nvSpPr>
        <p:spPr/>
        <p:txBody>
          <a:bodyPr/>
          <a:lstStyle/>
          <a:p>
            <a:pPr algn="l"/>
            <a:r>
              <a:rPr lang="fi-FI" dirty="0" smtClean="0"/>
              <a:t>Global </a:t>
            </a:r>
            <a:r>
              <a:rPr lang="fi-FI" dirty="0" err="1" smtClean="0"/>
              <a:t>gambling</a:t>
            </a:r>
            <a:r>
              <a:rPr lang="fi-FI" dirty="0" smtClean="0"/>
              <a:t> as </a:t>
            </a:r>
            <a:r>
              <a:rPr lang="fi-FI" dirty="0" err="1" smtClean="0"/>
              <a:t>measured</a:t>
            </a:r>
            <a:r>
              <a:rPr lang="fi-FI" dirty="0" smtClean="0"/>
              <a:t> </a:t>
            </a:r>
            <a:r>
              <a:rPr lang="fi-FI" dirty="0" err="1" smtClean="0"/>
              <a:t>by</a:t>
            </a:r>
            <a:r>
              <a:rPr lang="fi-FI" dirty="0" smtClean="0"/>
              <a:t> </a:t>
            </a:r>
            <a:r>
              <a:rPr lang="fi-FI" dirty="0" err="1" smtClean="0"/>
              <a:t>the</a:t>
            </a:r>
            <a:r>
              <a:rPr lang="fi-FI" dirty="0" smtClean="0"/>
              <a:t> </a:t>
            </a:r>
            <a:r>
              <a:rPr lang="fi-FI" dirty="0" err="1" smtClean="0"/>
              <a:t>Gross</a:t>
            </a:r>
            <a:r>
              <a:rPr lang="fi-FI" dirty="0" smtClean="0"/>
              <a:t> </a:t>
            </a:r>
            <a:r>
              <a:rPr lang="fi-FI" dirty="0" err="1" smtClean="0"/>
              <a:t>Gambling</a:t>
            </a:r>
            <a:r>
              <a:rPr lang="fi-FI" dirty="0" smtClean="0"/>
              <a:t> </a:t>
            </a:r>
            <a:r>
              <a:rPr lang="fi-FI" dirty="0" err="1" smtClean="0"/>
              <a:t>Revenue</a:t>
            </a:r>
            <a:r>
              <a:rPr lang="fi-FI" dirty="0" smtClean="0"/>
              <a:t> (</a:t>
            </a:r>
            <a:r>
              <a:rPr lang="fi-FI" dirty="0" err="1" smtClean="0"/>
              <a:t>the</a:t>
            </a:r>
            <a:r>
              <a:rPr lang="fi-FI" dirty="0" smtClean="0"/>
              <a:t> </a:t>
            </a:r>
            <a:r>
              <a:rPr lang="fi-FI" dirty="0" err="1" smtClean="0"/>
              <a:t>amount</a:t>
            </a:r>
            <a:r>
              <a:rPr lang="fi-FI" dirty="0" smtClean="0"/>
              <a:t> of money </a:t>
            </a:r>
            <a:r>
              <a:rPr lang="fi-FI" dirty="0" err="1" smtClean="0"/>
              <a:t>that</a:t>
            </a:r>
            <a:r>
              <a:rPr lang="fi-FI" dirty="0" smtClean="0"/>
              <a:t> </a:t>
            </a:r>
            <a:r>
              <a:rPr lang="fi-FI" dirty="0" err="1" smtClean="0"/>
              <a:t>operators</a:t>
            </a:r>
            <a:r>
              <a:rPr lang="fi-FI" dirty="0" smtClean="0"/>
              <a:t> </a:t>
            </a:r>
            <a:r>
              <a:rPr lang="fi-FI" dirty="0" err="1" smtClean="0"/>
              <a:t>collect</a:t>
            </a:r>
            <a:r>
              <a:rPr lang="fi-FI" dirty="0" smtClean="0"/>
              <a:t> </a:t>
            </a:r>
            <a:r>
              <a:rPr lang="fi-FI" dirty="0" err="1" smtClean="0"/>
              <a:t>after</a:t>
            </a:r>
            <a:r>
              <a:rPr lang="fi-FI" dirty="0" smtClean="0"/>
              <a:t> </a:t>
            </a:r>
            <a:r>
              <a:rPr lang="fi-FI" dirty="0" err="1" smtClean="0"/>
              <a:t>gamblers</a:t>
            </a:r>
            <a:r>
              <a:rPr lang="fi-FI" dirty="0" smtClean="0"/>
              <a:t>’ </a:t>
            </a:r>
            <a:r>
              <a:rPr lang="fi-FI" dirty="0" err="1" smtClean="0"/>
              <a:t>winnings</a:t>
            </a:r>
            <a:r>
              <a:rPr lang="fi-FI" dirty="0" smtClean="0"/>
              <a:t> </a:t>
            </a:r>
            <a:r>
              <a:rPr lang="fi-FI" dirty="0" err="1" smtClean="0"/>
              <a:t>are</a:t>
            </a:r>
            <a:r>
              <a:rPr lang="fi-FI" dirty="0" smtClean="0"/>
              <a:t> </a:t>
            </a:r>
            <a:r>
              <a:rPr lang="fi-FI" dirty="0" err="1" smtClean="0"/>
              <a:t>paid</a:t>
            </a:r>
            <a:r>
              <a:rPr lang="fi-FI" dirty="0" smtClean="0"/>
              <a:t> out) </a:t>
            </a:r>
            <a:r>
              <a:rPr lang="fi-FI" dirty="0" err="1" smtClean="0"/>
              <a:t>has</a:t>
            </a:r>
            <a:r>
              <a:rPr lang="fi-FI" dirty="0" smtClean="0"/>
              <a:t> </a:t>
            </a:r>
            <a:r>
              <a:rPr lang="fi-FI" dirty="0" err="1" smtClean="0"/>
              <a:t>doubled</a:t>
            </a:r>
            <a:r>
              <a:rPr lang="fi-FI" dirty="0" smtClean="0"/>
              <a:t> </a:t>
            </a:r>
            <a:r>
              <a:rPr lang="fi-FI" dirty="0" err="1" smtClean="0"/>
              <a:t>since</a:t>
            </a:r>
            <a:r>
              <a:rPr lang="fi-FI" dirty="0" smtClean="0"/>
              <a:t> </a:t>
            </a:r>
            <a:r>
              <a:rPr lang="fi-FI" dirty="0" err="1" smtClean="0"/>
              <a:t>about</a:t>
            </a:r>
            <a:r>
              <a:rPr lang="fi-FI" dirty="0" smtClean="0"/>
              <a:t> 2000 and </a:t>
            </a:r>
            <a:r>
              <a:rPr lang="fi-FI" dirty="0" err="1" smtClean="0"/>
              <a:t>expected</a:t>
            </a:r>
            <a:r>
              <a:rPr lang="fi-FI" dirty="0" smtClean="0"/>
              <a:t> to </a:t>
            </a:r>
            <a:r>
              <a:rPr lang="fi-FI" dirty="0" err="1" smtClean="0"/>
              <a:t>exceed</a:t>
            </a:r>
            <a:r>
              <a:rPr lang="fi-FI" dirty="0" smtClean="0"/>
              <a:t> 400 </a:t>
            </a:r>
            <a:r>
              <a:rPr lang="fi-FI" dirty="0" err="1" smtClean="0"/>
              <a:t>billion</a:t>
            </a:r>
            <a:r>
              <a:rPr lang="fi-FI" dirty="0" smtClean="0"/>
              <a:t> EUR </a:t>
            </a:r>
            <a:r>
              <a:rPr lang="fi-FI" dirty="0" err="1" smtClean="0"/>
              <a:t>very</a:t>
            </a:r>
            <a:r>
              <a:rPr lang="fi-FI" dirty="0" smtClean="0"/>
              <a:t> </a:t>
            </a:r>
            <a:r>
              <a:rPr lang="fi-FI" dirty="0" err="1" smtClean="0"/>
              <a:t>soon</a:t>
            </a:r>
            <a:r>
              <a:rPr lang="fi-FI" dirty="0" smtClean="0"/>
              <a:t>.</a:t>
            </a:r>
          </a:p>
          <a:p>
            <a:pPr marL="549275" indent="-457200" algn="l">
              <a:buAutoNum type="arabicParenR"/>
            </a:pPr>
            <a:r>
              <a:rPr lang="fi-FI" dirty="0" smtClean="0"/>
              <a:t>How is </a:t>
            </a:r>
            <a:r>
              <a:rPr lang="fi-FI" dirty="0" err="1" smtClean="0"/>
              <a:t>this</a:t>
            </a:r>
            <a:r>
              <a:rPr lang="fi-FI" dirty="0" smtClean="0"/>
              <a:t> </a:t>
            </a:r>
            <a:r>
              <a:rPr lang="fi-FI" dirty="0" err="1" smtClean="0"/>
              <a:t>associated</a:t>
            </a:r>
            <a:r>
              <a:rPr lang="fi-FI" dirty="0" smtClean="0"/>
              <a:t> </a:t>
            </a:r>
            <a:r>
              <a:rPr lang="fi-FI" dirty="0" err="1" smtClean="0"/>
              <a:t>with</a:t>
            </a:r>
            <a:r>
              <a:rPr lang="fi-FI" dirty="0" smtClean="0"/>
              <a:t> </a:t>
            </a:r>
            <a:r>
              <a:rPr lang="fi-FI" dirty="0" err="1" smtClean="0"/>
              <a:t>gambling-related</a:t>
            </a:r>
            <a:r>
              <a:rPr lang="fi-FI" dirty="0" smtClean="0"/>
              <a:t> </a:t>
            </a:r>
            <a:r>
              <a:rPr lang="fi-FI" dirty="0" err="1" smtClean="0"/>
              <a:t>burden</a:t>
            </a:r>
            <a:r>
              <a:rPr lang="fi-FI" dirty="0" smtClean="0"/>
              <a:t> of </a:t>
            </a:r>
            <a:r>
              <a:rPr lang="fi-FI" dirty="0" err="1" smtClean="0"/>
              <a:t>disease</a:t>
            </a:r>
            <a:r>
              <a:rPr lang="fi-FI" dirty="0" smtClean="0"/>
              <a:t> and </a:t>
            </a:r>
            <a:r>
              <a:rPr lang="fi-FI" dirty="0" err="1" smtClean="0"/>
              <a:t>other</a:t>
            </a:r>
            <a:r>
              <a:rPr lang="fi-FI" dirty="0" smtClean="0"/>
              <a:t> </a:t>
            </a:r>
            <a:r>
              <a:rPr lang="fi-FI" dirty="0" err="1" smtClean="0"/>
              <a:t>harmful</a:t>
            </a:r>
            <a:r>
              <a:rPr lang="fi-FI" dirty="0" smtClean="0"/>
              <a:t> </a:t>
            </a:r>
            <a:r>
              <a:rPr lang="fi-FI" dirty="0" err="1" smtClean="0"/>
              <a:t>consequences</a:t>
            </a:r>
            <a:r>
              <a:rPr lang="fi-FI" dirty="0" smtClean="0"/>
              <a:t> in </a:t>
            </a:r>
            <a:r>
              <a:rPr lang="fi-FI" dirty="0" err="1" smtClean="0"/>
              <a:t>populations</a:t>
            </a:r>
            <a:r>
              <a:rPr lang="fi-FI" dirty="0" smtClean="0"/>
              <a:t>?</a:t>
            </a:r>
          </a:p>
          <a:p>
            <a:pPr marL="549275" indent="-457200" algn="l">
              <a:buAutoNum type="arabicParenR"/>
            </a:pPr>
            <a:r>
              <a:rPr lang="fi-FI" dirty="0" smtClean="0"/>
              <a:t>Can </a:t>
            </a:r>
            <a:r>
              <a:rPr lang="fi-FI" dirty="0" err="1" smtClean="0"/>
              <a:t>harm</a:t>
            </a:r>
            <a:r>
              <a:rPr lang="fi-FI" dirty="0" smtClean="0"/>
              <a:t> </a:t>
            </a:r>
            <a:r>
              <a:rPr lang="fi-FI" dirty="0" err="1" smtClean="0"/>
              <a:t>be</a:t>
            </a:r>
            <a:r>
              <a:rPr lang="fi-FI" dirty="0" smtClean="0"/>
              <a:t> </a:t>
            </a:r>
            <a:r>
              <a:rPr lang="fi-FI" dirty="0" err="1" smtClean="0"/>
              <a:t>prevented</a:t>
            </a:r>
            <a:r>
              <a:rPr lang="fi-FI" dirty="0" smtClean="0"/>
              <a:t>?</a:t>
            </a:r>
          </a:p>
          <a:p>
            <a:pPr marL="549275" indent="-457200" algn="l">
              <a:buAutoNum type="arabicParenR"/>
            </a:pPr>
            <a:r>
              <a:rPr lang="fi-FI" dirty="0" err="1" smtClean="0"/>
              <a:t>What</a:t>
            </a:r>
            <a:r>
              <a:rPr lang="fi-FI" dirty="0" smtClean="0"/>
              <a:t> </a:t>
            </a:r>
            <a:r>
              <a:rPr lang="fi-FI" dirty="0" err="1" smtClean="0"/>
              <a:t>are</a:t>
            </a:r>
            <a:r>
              <a:rPr lang="fi-FI" dirty="0" smtClean="0"/>
              <a:t> </a:t>
            </a:r>
            <a:r>
              <a:rPr lang="fi-FI" dirty="0" err="1" smtClean="0"/>
              <a:t>the</a:t>
            </a:r>
            <a:r>
              <a:rPr lang="fi-FI" dirty="0" smtClean="0"/>
              <a:t> </a:t>
            </a:r>
            <a:r>
              <a:rPr lang="fi-FI" dirty="0" err="1" smtClean="0"/>
              <a:t>effective</a:t>
            </a:r>
            <a:r>
              <a:rPr lang="fi-FI" dirty="0" smtClean="0"/>
              <a:t> and </a:t>
            </a:r>
            <a:r>
              <a:rPr lang="fi-FI" dirty="0" err="1" smtClean="0"/>
              <a:t>cost-efficient</a:t>
            </a:r>
            <a:r>
              <a:rPr lang="fi-FI" dirty="0" smtClean="0"/>
              <a:t> </a:t>
            </a:r>
            <a:r>
              <a:rPr lang="fi-FI" dirty="0" err="1" smtClean="0"/>
              <a:t>means</a:t>
            </a:r>
            <a:r>
              <a:rPr lang="fi-FI" dirty="0" smtClean="0"/>
              <a:t> to </a:t>
            </a:r>
            <a:r>
              <a:rPr lang="fi-FI" dirty="0" err="1" smtClean="0"/>
              <a:t>do</a:t>
            </a:r>
            <a:r>
              <a:rPr lang="fi-FI" dirty="0" smtClean="0"/>
              <a:t> </a:t>
            </a:r>
            <a:r>
              <a:rPr lang="fi-FI" dirty="0" err="1" smtClean="0"/>
              <a:t>that</a:t>
            </a:r>
            <a:r>
              <a:rPr lang="fi-FI" dirty="0" smtClean="0"/>
              <a:t>?</a:t>
            </a:r>
          </a:p>
          <a:p>
            <a:pPr algn="l"/>
            <a:endParaRPr lang="fi-FI" dirty="0"/>
          </a:p>
          <a:p>
            <a:pPr algn="l"/>
            <a:endParaRPr lang="fi-FI" dirty="0"/>
          </a:p>
        </p:txBody>
      </p:sp>
      <p:sp>
        <p:nvSpPr>
          <p:cNvPr id="4" name="Date Placeholder 3"/>
          <p:cNvSpPr>
            <a:spLocks noGrp="1"/>
          </p:cNvSpPr>
          <p:nvPr>
            <p:ph type="dt" sz="half" idx="10"/>
          </p:nvPr>
        </p:nvSpPr>
        <p:spPr/>
        <p:txBody>
          <a:bodyPr/>
          <a:lstStyle/>
          <a:p>
            <a:pPr>
              <a:defRPr/>
            </a:pPr>
            <a:fld id="{8FC139DF-555F-4884-A52D-5104D268AD44}" type="datetime1">
              <a:rPr lang="en-GB" smtClean="0"/>
              <a:t>05/12/2019</a:t>
            </a:fld>
            <a:endParaRPr lang="fi-FI" dirty="0"/>
          </a:p>
        </p:txBody>
      </p:sp>
      <p:sp>
        <p:nvSpPr>
          <p:cNvPr id="5" name="Footer Placeholder 4"/>
          <p:cNvSpPr>
            <a:spLocks noGrp="1"/>
          </p:cNvSpPr>
          <p:nvPr>
            <p:ph type="ftr" sz="quarter" idx="11"/>
          </p:nvPr>
        </p:nvSpPr>
        <p:spPr/>
        <p:txBody>
          <a:bodyPr/>
          <a:lstStyle/>
          <a:p>
            <a:r>
              <a:rPr lang="fi-FI" smtClean="0"/>
              <a:t>Presentation Name / Firstname Lastname</a:t>
            </a:r>
            <a:endParaRPr lang="fi-FI" dirty="0"/>
          </a:p>
        </p:txBody>
      </p:sp>
      <p:sp>
        <p:nvSpPr>
          <p:cNvPr id="6" name="Slide Number Placeholder 5"/>
          <p:cNvSpPr>
            <a:spLocks noGrp="1"/>
          </p:cNvSpPr>
          <p:nvPr>
            <p:ph type="sldNum" sz="quarter" idx="12"/>
          </p:nvPr>
        </p:nvSpPr>
        <p:spPr/>
        <p:txBody>
          <a:bodyPr/>
          <a:lstStyle/>
          <a:p>
            <a:pPr>
              <a:defRPr/>
            </a:pPr>
            <a:fld id="{4669315E-5A66-CF44-AE5D-C333B2F730C4}" type="slidenum">
              <a:rPr lang="en-GB" smtClean="0"/>
              <a:pPr>
                <a:defRPr/>
              </a:pPr>
              <a:t>2</a:t>
            </a:fld>
            <a:endParaRPr lang="en-GB" dirty="0"/>
          </a:p>
        </p:txBody>
      </p:sp>
    </p:spTree>
    <p:extLst>
      <p:ext uri="{BB962C8B-B14F-4D97-AF65-F5344CB8AC3E}">
        <p14:creationId xmlns:p14="http://schemas.microsoft.com/office/powerpoint/2010/main" val="399855883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Policy</a:t>
            </a:r>
            <a:r>
              <a:rPr lang="fi-FI" dirty="0" smtClean="0"/>
              <a:t> </a:t>
            </a:r>
            <a:r>
              <a:rPr lang="fi-FI" dirty="0" err="1" smtClean="0"/>
              <a:t>potential</a:t>
            </a:r>
            <a:r>
              <a:rPr lang="fi-FI" dirty="0" smtClean="0"/>
              <a:t>: </a:t>
            </a:r>
            <a:r>
              <a:rPr lang="fi-FI" dirty="0" err="1" smtClean="0"/>
              <a:t>the</a:t>
            </a:r>
            <a:r>
              <a:rPr lang="fi-FI" dirty="0" smtClean="0"/>
              <a:t> </a:t>
            </a:r>
            <a:r>
              <a:rPr lang="fi-FI" dirty="0" err="1" smtClean="0"/>
              <a:t>flipside</a:t>
            </a:r>
            <a:r>
              <a:rPr lang="fi-FI" dirty="0" smtClean="0"/>
              <a:t> of </a:t>
            </a:r>
            <a:r>
              <a:rPr lang="fi-FI" dirty="0" err="1" smtClean="0"/>
              <a:t>industry</a:t>
            </a:r>
            <a:r>
              <a:rPr lang="fi-FI" dirty="0" smtClean="0"/>
              <a:t> </a:t>
            </a:r>
            <a:r>
              <a:rPr lang="fi-FI" dirty="0" err="1" smtClean="0"/>
              <a:t>strategies</a:t>
            </a:r>
            <a:endParaRPr lang="fi-FI" dirty="0"/>
          </a:p>
        </p:txBody>
      </p:sp>
      <p:sp>
        <p:nvSpPr>
          <p:cNvPr id="3" name="Content Placeholder 2"/>
          <p:cNvSpPr>
            <a:spLocks noGrp="1"/>
          </p:cNvSpPr>
          <p:nvPr>
            <p:ph idx="1"/>
          </p:nvPr>
        </p:nvSpPr>
        <p:spPr/>
        <p:txBody>
          <a:bodyPr/>
          <a:lstStyle/>
          <a:p>
            <a:pPr marL="457200" indent="-457200">
              <a:buAutoNum type="arabicPeriod"/>
            </a:pPr>
            <a:r>
              <a:rPr lang="fi-FI" dirty="0" smtClean="0"/>
              <a:t>Marketing</a:t>
            </a:r>
          </a:p>
          <a:p>
            <a:pPr marL="457200" indent="-457200">
              <a:buAutoNum type="arabicPeriod"/>
            </a:pPr>
            <a:r>
              <a:rPr lang="fi-FI" dirty="0" err="1" smtClean="0"/>
              <a:t>Game</a:t>
            </a:r>
            <a:r>
              <a:rPr lang="fi-FI" dirty="0" smtClean="0"/>
              <a:t> </a:t>
            </a:r>
            <a:r>
              <a:rPr lang="fi-FI" dirty="0" err="1" smtClean="0"/>
              <a:t>features</a:t>
            </a:r>
            <a:endParaRPr lang="fi-FI" dirty="0" smtClean="0"/>
          </a:p>
          <a:p>
            <a:pPr marL="457200" indent="-457200">
              <a:buAutoNum type="arabicPeriod"/>
            </a:pPr>
            <a:r>
              <a:rPr lang="fi-FI" dirty="0" err="1" smtClean="0"/>
              <a:t>Gambling</a:t>
            </a:r>
            <a:r>
              <a:rPr lang="fi-FI" dirty="0" smtClean="0"/>
              <a:t> </a:t>
            </a:r>
            <a:r>
              <a:rPr lang="fi-FI" dirty="0" err="1" smtClean="0"/>
              <a:t>environments</a:t>
            </a:r>
            <a:endParaRPr lang="fi-FI" dirty="0" smtClean="0"/>
          </a:p>
          <a:p>
            <a:pPr marL="0" indent="0"/>
            <a:endParaRPr lang="fi-FI" dirty="0"/>
          </a:p>
        </p:txBody>
      </p:sp>
      <p:sp>
        <p:nvSpPr>
          <p:cNvPr id="4" name="Date Placeholder 3"/>
          <p:cNvSpPr>
            <a:spLocks noGrp="1"/>
          </p:cNvSpPr>
          <p:nvPr>
            <p:ph type="dt" sz="half" idx="10"/>
          </p:nvPr>
        </p:nvSpPr>
        <p:spPr/>
        <p:txBody>
          <a:bodyPr/>
          <a:lstStyle/>
          <a:p>
            <a:fld id="{40B9F6E1-BD4D-4E3B-B7B7-5099B5534505}" type="datetime1">
              <a:rPr lang="fi-FI" smtClean="0">
                <a:solidFill>
                  <a:prstClr val="black">
                    <a:tint val="75000"/>
                  </a:prstClr>
                </a:solidFill>
              </a:rPr>
              <a:t>5.12.2019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9EB22C18-D258-408D-9E07-14ECF9E04848}" type="slidenum">
              <a:rPr lang="fi-FI" smtClean="0">
                <a:solidFill>
                  <a:prstClr val="black">
                    <a:tint val="75000"/>
                  </a:prstClr>
                </a:solidFill>
              </a:rPr>
              <a:pPr/>
              <a:t>20</a:t>
            </a:fld>
            <a:endParaRPr lang="fi-FI">
              <a:solidFill>
                <a:prstClr val="black">
                  <a:tint val="75000"/>
                </a:prstClr>
              </a:solidFill>
            </a:endParaRPr>
          </a:p>
        </p:txBody>
      </p:sp>
    </p:spTree>
    <p:extLst>
      <p:ext uri="{BB962C8B-B14F-4D97-AF65-F5344CB8AC3E}">
        <p14:creationId xmlns:p14="http://schemas.microsoft.com/office/powerpoint/2010/main" val="14400758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801" y="2286000"/>
            <a:ext cx="10906623" cy="3903017"/>
          </a:xfrm>
        </p:spPr>
        <p:txBody>
          <a:bodyPr/>
          <a:lstStyle/>
          <a:p>
            <a:pPr lvl="1"/>
            <a:r>
              <a:rPr lang="fi-FI" sz="2800" dirty="0" err="1" smtClean="0"/>
              <a:t>Substantial</a:t>
            </a:r>
            <a:r>
              <a:rPr lang="fi-FI" sz="2800" dirty="0" smtClean="0"/>
              <a:t> </a:t>
            </a:r>
            <a:r>
              <a:rPr lang="fi-FI" sz="2800" dirty="0" err="1" smtClean="0"/>
              <a:t>volumes</a:t>
            </a:r>
            <a:r>
              <a:rPr lang="fi-FI" sz="2800" dirty="0" smtClean="0"/>
              <a:t> in </a:t>
            </a:r>
            <a:r>
              <a:rPr lang="fi-FI" sz="2800" dirty="0" err="1" smtClean="0"/>
              <a:t>some</a:t>
            </a:r>
            <a:r>
              <a:rPr lang="fi-FI" sz="2800" dirty="0" smtClean="0"/>
              <a:t> </a:t>
            </a:r>
            <a:r>
              <a:rPr lang="fi-FI" sz="2800" dirty="0" err="1" smtClean="0"/>
              <a:t>countries</a:t>
            </a:r>
            <a:r>
              <a:rPr lang="fi-FI" sz="2800" dirty="0" smtClean="0"/>
              <a:t> (UK, Finland) and on </a:t>
            </a:r>
            <a:r>
              <a:rPr lang="fi-FI" sz="2800" dirty="0" err="1" smtClean="0"/>
              <a:t>some</a:t>
            </a:r>
            <a:r>
              <a:rPr lang="fi-FI" sz="2800" dirty="0" smtClean="0"/>
              <a:t> internet </a:t>
            </a:r>
            <a:r>
              <a:rPr lang="fi-FI" sz="2800" dirty="0" err="1" smtClean="0"/>
              <a:t>sites</a:t>
            </a:r>
            <a:endParaRPr lang="fi-FI" sz="2800" dirty="0" smtClean="0"/>
          </a:p>
          <a:p>
            <a:pPr lvl="1"/>
            <a:r>
              <a:rPr lang="fi-FI" sz="2800" dirty="0" err="1" smtClean="0"/>
              <a:t>Huge</a:t>
            </a:r>
            <a:r>
              <a:rPr lang="fi-FI" sz="2800" dirty="0" smtClean="0"/>
              <a:t> </a:t>
            </a:r>
            <a:r>
              <a:rPr lang="fi-FI" sz="2800" dirty="0" err="1" smtClean="0"/>
              <a:t>jackpots</a:t>
            </a:r>
            <a:r>
              <a:rPr lang="fi-FI" sz="2800" dirty="0" smtClean="0"/>
              <a:t> (&gt;10 </a:t>
            </a:r>
            <a:r>
              <a:rPr lang="fi-FI" sz="2800" dirty="0" err="1" smtClean="0"/>
              <a:t>million</a:t>
            </a:r>
            <a:r>
              <a:rPr lang="fi-FI" sz="2800" dirty="0" smtClean="0"/>
              <a:t> EUR) </a:t>
            </a:r>
            <a:r>
              <a:rPr lang="fi-FI" sz="2800" dirty="0" err="1" smtClean="0"/>
              <a:t>attract</a:t>
            </a:r>
            <a:r>
              <a:rPr lang="fi-FI" sz="2800" dirty="0" smtClean="0"/>
              <a:t> </a:t>
            </a:r>
            <a:r>
              <a:rPr lang="fi-FI" sz="2800" dirty="0" err="1" smtClean="0"/>
              <a:t>gamblers</a:t>
            </a:r>
            <a:r>
              <a:rPr lang="fi-FI" sz="2800" dirty="0" smtClean="0"/>
              <a:t> </a:t>
            </a:r>
          </a:p>
          <a:p>
            <a:pPr lvl="1"/>
            <a:r>
              <a:rPr lang="fi-FI" sz="2800" dirty="0" smtClean="0"/>
              <a:t>”</a:t>
            </a:r>
            <a:r>
              <a:rPr lang="fi-FI" sz="2800" dirty="0" err="1" smtClean="0"/>
              <a:t>Good</a:t>
            </a:r>
            <a:r>
              <a:rPr lang="fi-FI" sz="2800" dirty="0" smtClean="0"/>
              <a:t> </a:t>
            </a:r>
            <a:r>
              <a:rPr lang="fi-FI" sz="2800" dirty="0" err="1" smtClean="0"/>
              <a:t>causes</a:t>
            </a:r>
            <a:r>
              <a:rPr lang="fi-FI" sz="2800" dirty="0" smtClean="0"/>
              <a:t>” in </a:t>
            </a:r>
            <a:r>
              <a:rPr lang="fi-FI" sz="2800" dirty="0" err="1" smtClean="0"/>
              <a:t>the</a:t>
            </a:r>
            <a:r>
              <a:rPr lang="fi-FI" sz="2800" dirty="0" smtClean="0"/>
              <a:t> </a:t>
            </a:r>
            <a:r>
              <a:rPr lang="fi-FI" sz="2800" dirty="0" err="1" smtClean="0"/>
              <a:t>service</a:t>
            </a:r>
            <a:r>
              <a:rPr lang="fi-FI" sz="2800" dirty="0" smtClean="0"/>
              <a:t> of </a:t>
            </a:r>
            <a:r>
              <a:rPr lang="fi-FI" sz="2800" dirty="0" err="1" smtClean="0"/>
              <a:t>marketing</a:t>
            </a:r>
            <a:endParaRPr lang="fi-FI" sz="2800" dirty="0" smtClean="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21</a:t>
            </a:fld>
            <a:endParaRPr lang="en-GB" dirty="0"/>
          </a:p>
        </p:txBody>
      </p:sp>
      <p:sp>
        <p:nvSpPr>
          <p:cNvPr id="6" name="Title 5"/>
          <p:cNvSpPr>
            <a:spLocks noGrp="1"/>
          </p:cNvSpPr>
          <p:nvPr>
            <p:ph type="title"/>
          </p:nvPr>
        </p:nvSpPr>
        <p:spPr>
          <a:xfrm>
            <a:off x="1837678" y="830293"/>
            <a:ext cx="10040650" cy="970405"/>
          </a:xfrm>
        </p:spPr>
        <p:txBody>
          <a:bodyPr/>
          <a:lstStyle/>
          <a:p>
            <a:r>
              <a:rPr lang="fi-FI" sz="2800" dirty="0" smtClean="0"/>
              <a:t/>
            </a:r>
            <a:br>
              <a:rPr lang="fi-FI" sz="2800" dirty="0" smtClean="0"/>
            </a:br>
            <a:r>
              <a:rPr lang="fi-FI" sz="2800" dirty="0" smtClean="0"/>
              <a:t>I</a:t>
            </a:r>
            <a:r>
              <a:rPr lang="fi-FI" sz="2800" cap="none" dirty="0" smtClean="0"/>
              <a:t>ndustry </a:t>
            </a:r>
            <a:r>
              <a:rPr lang="fi-FI" sz="2800" cap="none" dirty="0" err="1" smtClean="0"/>
              <a:t>strategies</a:t>
            </a:r>
            <a:r>
              <a:rPr lang="fi-FI" sz="2800" cap="none" dirty="0" smtClean="0"/>
              <a:t> 1: Marketing</a:t>
            </a:r>
            <a:endParaRPr lang="fi-FI" sz="2800" cap="none" dirty="0"/>
          </a:p>
        </p:txBody>
      </p:sp>
    </p:spTree>
    <p:extLst>
      <p:ext uri="{BB962C8B-B14F-4D97-AF65-F5344CB8AC3E}">
        <p14:creationId xmlns:p14="http://schemas.microsoft.com/office/powerpoint/2010/main" val="3418908243"/>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90550" indent="-342900"/>
            <a:endParaRPr lang="fi-FI" sz="2400" dirty="0" smtClean="0"/>
          </a:p>
          <a:p>
            <a:pPr marL="590550" indent="-342900"/>
            <a:r>
              <a:rPr lang="fi-FI" sz="2400" dirty="0" err="1" smtClean="0"/>
              <a:t>Increasing</a:t>
            </a:r>
            <a:r>
              <a:rPr lang="fi-FI" sz="2400" dirty="0" smtClean="0"/>
              <a:t> </a:t>
            </a:r>
            <a:r>
              <a:rPr lang="fi-FI" sz="2400" dirty="0" err="1"/>
              <a:t>intensity</a:t>
            </a:r>
            <a:r>
              <a:rPr lang="fi-FI" sz="2400" dirty="0"/>
              <a:t> (</a:t>
            </a:r>
            <a:r>
              <a:rPr lang="fi-FI" sz="2400" dirty="0" err="1"/>
              <a:t>well</a:t>
            </a:r>
            <a:r>
              <a:rPr lang="fi-FI" sz="2400" dirty="0"/>
              <a:t> </a:t>
            </a:r>
            <a:r>
              <a:rPr lang="fi-FI" sz="2400" dirty="0" err="1"/>
              <a:t>known</a:t>
            </a:r>
            <a:r>
              <a:rPr lang="fi-FI" sz="2400" dirty="0"/>
              <a:t> </a:t>
            </a:r>
            <a:r>
              <a:rPr lang="fi-FI" sz="2400" dirty="0" err="1"/>
              <a:t>factors</a:t>
            </a:r>
            <a:r>
              <a:rPr lang="fi-FI" sz="2400" dirty="0"/>
              <a:t>):</a:t>
            </a:r>
          </a:p>
          <a:p>
            <a:pPr marL="630238" lvl="1" indent="0">
              <a:buNone/>
            </a:pPr>
            <a:r>
              <a:rPr lang="fi-FI" sz="2400" dirty="0" smtClean="0"/>
              <a:t>1. </a:t>
            </a:r>
            <a:r>
              <a:rPr lang="fi-FI" sz="2400" dirty="0" err="1" smtClean="0"/>
              <a:t>Speed</a:t>
            </a:r>
            <a:r>
              <a:rPr lang="fi-FI" sz="2400" dirty="0"/>
              <a:t>, </a:t>
            </a:r>
            <a:r>
              <a:rPr lang="fi-FI" sz="2400" dirty="0" err="1"/>
              <a:t>small</a:t>
            </a:r>
            <a:r>
              <a:rPr lang="fi-FI" sz="2400" dirty="0"/>
              <a:t> </a:t>
            </a:r>
            <a:r>
              <a:rPr lang="fi-FI" sz="2400" dirty="0" err="1"/>
              <a:t>frequent</a:t>
            </a:r>
            <a:r>
              <a:rPr lang="fi-FI" sz="2400" dirty="0"/>
              <a:t> </a:t>
            </a:r>
            <a:r>
              <a:rPr lang="fi-FI" sz="2400" dirty="0" err="1"/>
              <a:t>wins</a:t>
            </a:r>
            <a:r>
              <a:rPr lang="fi-FI" sz="2400" dirty="0"/>
              <a:t>, </a:t>
            </a:r>
            <a:r>
              <a:rPr lang="fi-FI" sz="2400" dirty="0" err="1"/>
              <a:t>losses</a:t>
            </a:r>
            <a:r>
              <a:rPr lang="fi-FI" sz="2400" dirty="0"/>
              <a:t> </a:t>
            </a:r>
            <a:r>
              <a:rPr lang="fi-FI" sz="2400" dirty="0" err="1"/>
              <a:t>disguised</a:t>
            </a:r>
            <a:r>
              <a:rPr lang="fi-FI" sz="2400" dirty="0"/>
              <a:t> as </a:t>
            </a:r>
            <a:r>
              <a:rPr lang="fi-FI" sz="2400" dirty="0" err="1"/>
              <a:t>wins</a:t>
            </a:r>
            <a:r>
              <a:rPr lang="fi-FI" sz="2400" dirty="0"/>
              <a:t> (LDW), </a:t>
            </a:r>
            <a:r>
              <a:rPr lang="fi-FI" sz="2400" dirty="0" err="1"/>
              <a:t>progressive</a:t>
            </a:r>
            <a:r>
              <a:rPr lang="fi-FI" sz="2400" dirty="0"/>
              <a:t> </a:t>
            </a:r>
            <a:r>
              <a:rPr lang="fi-FI" sz="2400" dirty="0" err="1"/>
              <a:t>jackpots</a:t>
            </a:r>
            <a:endParaRPr lang="fi-FI" sz="2400" dirty="0"/>
          </a:p>
          <a:p>
            <a:pPr marL="630238" lvl="1" indent="0">
              <a:buNone/>
            </a:pPr>
            <a:r>
              <a:rPr lang="fi-FI" sz="2400" dirty="0" smtClean="0"/>
              <a:t>2. Sound, </a:t>
            </a:r>
            <a:r>
              <a:rPr lang="fi-FI" sz="2400" dirty="0" err="1" smtClean="0"/>
              <a:t>other</a:t>
            </a:r>
            <a:r>
              <a:rPr lang="fi-FI" sz="2400" dirty="0" smtClean="0"/>
              <a:t> </a:t>
            </a:r>
            <a:r>
              <a:rPr lang="fi-FI" sz="2400" dirty="0" err="1" smtClean="0"/>
              <a:t>sensory</a:t>
            </a:r>
            <a:r>
              <a:rPr lang="fi-FI" sz="2400" dirty="0" smtClean="0"/>
              <a:t> </a:t>
            </a:r>
            <a:r>
              <a:rPr lang="fi-FI" sz="2400" dirty="0" err="1" smtClean="0"/>
              <a:t>effects</a:t>
            </a:r>
            <a:r>
              <a:rPr lang="fi-FI" sz="2400" dirty="0" smtClean="0"/>
              <a:t>, </a:t>
            </a:r>
            <a:r>
              <a:rPr lang="fi-FI" sz="2400" dirty="0" err="1" smtClean="0"/>
              <a:t>fake</a:t>
            </a:r>
            <a:r>
              <a:rPr lang="fi-FI" sz="2400" dirty="0" smtClean="0"/>
              <a:t> </a:t>
            </a:r>
            <a:r>
              <a:rPr lang="fi-FI" sz="2400" dirty="0" err="1" smtClean="0"/>
              <a:t>interactive</a:t>
            </a:r>
            <a:r>
              <a:rPr lang="fi-FI" sz="2400" dirty="0" smtClean="0"/>
              <a:t> </a:t>
            </a:r>
            <a:r>
              <a:rPr lang="fi-FI" sz="2400" dirty="0" err="1" smtClean="0"/>
              <a:t>features</a:t>
            </a:r>
            <a:r>
              <a:rPr lang="fi-FI" sz="2400" dirty="0" smtClean="0"/>
              <a:t> (</a:t>
            </a:r>
            <a:r>
              <a:rPr lang="fi-FI" sz="2400" dirty="0" err="1" smtClean="0"/>
              <a:t>game</a:t>
            </a:r>
            <a:r>
              <a:rPr lang="fi-FI" sz="2400" dirty="0" smtClean="0"/>
              <a:t> </a:t>
            </a:r>
            <a:r>
              <a:rPr lang="fi-FI" sz="2400" dirty="0" err="1" smtClean="0"/>
              <a:t>controls</a:t>
            </a:r>
            <a:r>
              <a:rPr lang="fi-FI" sz="2400" dirty="0" smtClean="0"/>
              <a:t>)</a:t>
            </a:r>
            <a:endParaRPr lang="fi-FI" sz="2400" dirty="0"/>
          </a:p>
          <a:p>
            <a:pPr lvl="1"/>
            <a:r>
              <a:rPr lang="fi-FI" sz="2400" dirty="0" err="1" smtClean="0"/>
              <a:t>Seeking</a:t>
            </a:r>
            <a:r>
              <a:rPr lang="fi-FI" sz="2400" dirty="0" smtClean="0"/>
              <a:t> </a:t>
            </a:r>
            <a:r>
              <a:rPr lang="fi-FI" sz="2400" dirty="0"/>
              <a:t>a </a:t>
            </a:r>
            <a:r>
              <a:rPr lang="fi-FI" sz="2400" dirty="0" err="1"/>
              <a:t>balance</a:t>
            </a:r>
            <a:r>
              <a:rPr lang="fi-FI" sz="2400" dirty="0"/>
              <a:t> </a:t>
            </a:r>
            <a:r>
              <a:rPr lang="fi-FI" sz="2400" dirty="0" err="1"/>
              <a:t>between</a:t>
            </a:r>
            <a:r>
              <a:rPr lang="fi-FI" sz="2400" dirty="0"/>
              <a:t> </a:t>
            </a:r>
            <a:r>
              <a:rPr lang="fi-FI" sz="2400" dirty="0" err="1"/>
              <a:t>intensity</a:t>
            </a:r>
            <a:r>
              <a:rPr lang="fi-FI" sz="2400" dirty="0"/>
              <a:t>, </a:t>
            </a:r>
            <a:r>
              <a:rPr lang="fi-FI" sz="2400" dirty="0" err="1"/>
              <a:t>time</a:t>
            </a:r>
            <a:r>
              <a:rPr lang="fi-FI" sz="2400" dirty="0"/>
              <a:t> on </a:t>
            </a:r>
            <a:r>
              <a:rPr lang="fi-FI" sz="2400" dirty="0" err="1"/>
              <a:t>device</a:t>
            </a:r>
            <a:r>
              <a:rPr lang="fi-FI" sz="2400" dirty="0"/>
              <a:t> and </a:t>
            </a:r>
            <a:r>
              <a:rPr lang="fi-FI" sz="2400" dirty="0" err="1"/>
              <a:t>spending</a:t>
            </a:r>
            <a:r>
              <a:rPr lang="fi-FI" sz="2400" dirty="0"/>
              <a:t> money: </a:t>
            </a:r>
          </a:p>
          <a:p>
            <a:pPr lvl="2"/>
            <a:r>
              <a:rPr lang="fi-FI" sz="2400" dirty="0" err="1" smtClean="0"/>
              <a:t>speed</a:t>
            </a:r>
            <a:r>
              <a:rPr lang="fi-FI" sz="2400" dirty="0"/>
              <a:t>, </a:t>
            </a:r>
            <a:r>
              <a:rPr lang="fi-FI" sz="2400" dirty="0" err="1"/>
              <a:t>bet</a:t>
            </a:r>
            <a:r>
              <a:rPr lang="fi-FI" sz="2400" dirty="0"/>
              <a:t> </a:t>
            </a:r>
            <a:r>
              <a:rPr lang="fi-FI" sz="2400" dirty="0" err="1"/>
              <a:t>size</a:t>
            </a:r>
            <a:r>
              <a:rPr lang="fi-FI" sz="2400" dirty="0"/>
              <a:t>, jackpot </a:t>
            </a:r>
            <a:r>
              <a:rPr lang="fi-FI" sz="2400" dirty="0" err="1"/>
              <a:t>size</a:t>
            </a:r>
            <a:r>
              <a:rPr lang="fi-FI" sz="2400" dirty="0"/>
              <a:t>, </a:t>
            </a:r>
            <a:r>
              <a:rPr lang="fi-FI" sz="2400" dirty="0" err="1"/>
              <a:t>return</a:t>
            </a:r>
            <a:r>
              <a:rPr lang="fi-FI" sz="2400" dirty="0"/>
              <a:t> </a:t>
            </a:r>
            <a:r>
              <a:rPr lang="fi-FI" sz="2400" dirty="0" err="1"/>
              <a:t>percentages</a:t>
            </a:r>
            <a:r>
              <a:rPr lang="fi-FI" sz="2400" dirty="0"/>
              <a:t> </a:t>
            </a:r>
          </a:p>
          <a:p>
            <a:endParaRPr lang="fi-FI"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22</a:t>
            </a:fld>
            <a:endParaRPr lang="en-GB" dirty="0"/>
          </a:p>
        </p:txBody>
      </p:sp>
      <p:sp>
        <p:nvSpPr>
          <p:cNvPr id="6" name="Title 5"/>
          <p:cNvSpPr>
            <a:spLocks noGrp="1"/>
          </p:cNvSpPr>
          <p:nvPr>
            <p:ph type="title"/>
          </p:nvPr>
        </p:nvSpPr>
        <p:spPr>
          <a:xfrm>
            <a:off x="2063552" y="802411"/>
            <a:ext cx="9738964" cy="916661"/>
          </a:xfrm>
        </p:spPr>
        <p:txBody>
          <a:bodyPr/>
          <a:lstStyle/>
          <a:p>
            <a:r>
              <a:rPr lang="fi-FI" sz="2400" b="0" dirty="0"/>
              <a:t>I</a:t>
            </a:r>
            <a:r>
              <a:rPr lang="fi-FI" sz="2400" cap="none" dirty="0"/>
              <a:t>ndustry </a:t>
            </a:r>
            <a:r>
              <a:rPr lang="fi-FI" sz="2400" cap="none" dirty="0" err="1" smtClean="0"/>
              <a:t>strategies</a:t>
            </a:r>
            <a:r>
              <a:rPr lang="fi-FI" sz="2400" cap="none" dirty="0" smtClean="0"/>
              <a:t> 2: </a:t>
            </a:r>
            <a:r>
              <a:rPr lang="fi-FI" sz="2400" cap="none" dirty="0" err="1"/>
              <a:t>G</a:t>
            </a:r>
            <a:r>
              <a:rPr lang="fi-FI" sz="2400" cap="none" dirty="0" err="1" smtClean="0"/>
              <a:t>ame</a:t>
            </a:r>
            <a:r>
              <a:rPr lang="fi-FI" sz="2400" cap="none" dirty="0" smtClean="0"/>
              <a:t> </a:t>
            </a:r>
            <a:r>
              <a:rPr lang="fi-FI" sz="2400" cap="none" dirty="0" err="1" smtClean="0"/>
              <a:t>features</a:t>
            </a:r>
            <a:endParaRPr lang="fi-FI" sz="2400" dirty="0"/>
          </a:p>
        </p:txBody>
      </p:sp>
    </p:spTree>
    <p:extLst>
      <p:ext uri="{BB962C8B-B14F-4D97-AF65-F5344CB8AC3E}">
        <p14:creationId xmlns:p14="http://schemas.microsoft.com/office/powerpoint/2010/main" val="21970334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2960" y="1772816"/>
            <a:ext cx="10962640" cy="4416200"/>
          </a:xfrm>
        </p:spPr>
        <p:txBody>
          <a:bodyPr/>
          <a:lstStyle/>
          <a:p>
            <a:pPr marL="682625" indent="-342900"/>
            <a:r>
              <a:rPr lang="fi-FI" sz="2000" dirty="0" err="1" smtClean="0"/>
              <a:t>Strong</a:t>
            </a:r>
            <a:r>
              <a:rPr lang="fi-FI" sz="2000" dirty="0" smtClean="0"/>
              <a:t> </a:t>
            </a:r>
            <a:r>
              <a:rPr lang="fi-FI" sz="2000" dirty="0" err="1" smtClean="0"/>
              <a:t>evidence</a:t>
            </a:r>
            <a:r>
              <a:rPr lang="fi-FI" sz="2000" dirty="0" smtClean="0"/>
              <a:t> on:</a:t>
            </a:r>
          </a:p>
          <a:p>
            <a:pPr marL="1065213" lvl="1"/>
            <a:r>
              <a:rPr lang="fi-FI" sz="1800" dirty="0" err="1" smtClean="0"/>
              <a:t>access</a:t>
            </a:r>
            <a:r>
              <a:rPr lang="fi-FI" sz="1800" dirty="0" smtClean="0"/>
              <a:t> to </a:t>
            </a:r>
            <a:r>
              <a:rPr lang="fi-FI" sz="1800" dirty="0" err="1" smtClean="0"/>
              <a:t>cash</a:t>
            </a:r>
            <a:r>
              <a:rPr lang="fi-FI" sz="1800" dirty="0" smtClean="0"/>
              <a:t>, </a:t>
            </a:r>
          </a:p>
          <a:p>
            <a:pPr marL="1065213" lvl="1"/>
            <a:r>
              <a:rPr lang="fi-FI" sz="1800" dirty="0" smtClean="0"/>
              <a:t>no </a:t>
            </a:r>
            <a:r>
              <a:rPr lang="fi-FI" sz="1800" dirty="0" err="1" smtClean="0"/>
              <a:t>daylight</a:t>
            </a:r>
            <a:r>
              <a:rPr lang="fi-FI" sz="1800" dirty="0" smtClean="0"/>
              <a:t> </a:t>
            </a:r>
            <a:r>
              <a:rPr lang="fi-FI" sz="1800" dirty="0" err="1" smtClean="0"/>
              <a:t>or</a:t>
            </a:r>
            <a:r>
              <a:rPr lang="fi-FI" sz="1800" dirty="0" smtClean="0"/>
              <a:t> </a:t>
            </a:r>
            <a:r>
              <a:rPr lang="fi-FI" sz="1800" dirty="0" err="1" smtClean="0"/>
              <a:t>clocks</a:t>
            </a:r>
            <a:r>
              <a:rPr lang="fi-FI" sz="1800" dirty="0" smtClean="0"/>
              <a:t>, </a:t>
            </a:r>
          </a:p>
          <a:p>
            <a:pPr marL="1065213" lvl="1"/>
            <a:r>
              <a:rPr lang="fi-FI" sz="2000" dirty="0" err="1" smtClean="0"/>
              <a:t>inducements</a:t>
            </a:r>
            <a:r>
              <a:rPr lang="fi-FI" sz="2000" dirty="0" smtClean="0"/>
              <a:t>, </a:t>
            </a:r>
          </a:p>
          <a:p>
            <a:pPr marL="1065213" lvl="1"/>
            <a:r>
              <a:rPr lang="fi-FI" sz="2000" dirty="0" err="1" smtClean="0"/>
              <a:t>alcohol</a:t>
            </a:r>
            <a:r>
              <a:rPr lang="fi-FI" sz="2000" dirty="0" smtClean="0"/>
              <a:t> and </a:t>
            </a:r>
            <a:r>
              <a:rPr lang="fi-FI" sz="1800" dirty="0" smtClean="0"/>
              <a:t>smoking </a:t>
            </a:r>
          </a:p>
          <a:p>
            <a:pPr marL="722313" lvl="1" indent="0">
              <a:buNone/>
            </a:pPr>
            <a:endParaRPr lang="fi-FI" sz="1800" dirty="0"/>
          </a:p>
          <a:p>
            <a:pPr marL="682625"/>
            <a:r>
              <a:rPr lang="fi-FI" sz="2000" dirty="0" err="1" smtClean="0"/>
              <a:t>Inconsistent</a:t>
            </a:r>
            <a:r>
              <a:rPr lang="fi-FI" sz="2000" dirty="0" smtClean="0"/>
              <a:t> </a:t>
            </a:r>
            <a:r>
              <a:rPr lang="fi-FI" sz="2000" dirty="0" err="1" smtClean="0"/>
              <a:t>or</a:t>
            </a:r>
            <a:r>
              <a:rPr lang="fi-FI" sz="2000" dirty="0" smtClean="0"/>
              <a:t> </a:t>
            </a:r>
            <a:r>
              <a:rPr lang="fi-FI" sz="2000" dirty="0" err="1" smtClean="0"/>
              <a:t>still</a:t>
            </a:r>
            <a:r>
              <a:rPr lang="fi-FI" sz="2000" dirty="0" smtClean="0"/>
              <a:t> </a:t>
            </a:r>
            <a:r>
              <a:rPr lang="fi-FI" sz="2000" dirty="0" err="1" smtClean="0"/>
              <a:t>insufficent</a:t>
            </a:r>
            <a:r>
              <a:rPr lang="fi-FI" sz="2000" dirty="0" smtClean="0"/>
              <a:t> </a:t>
            </a:r>
            <a:r>
              <a:rPr lang="fi-FI" sz="2000" dirty="0" err="1" smtClean="0"/>
              <a:t>evidence</a:t>
            </a:r>
            <a:r>
              <a:rPr lang="fi-FI" sz="2000" dirty="0" smtClean="0"/>
              <a:t> on</a:t>
            </a:r>
          </a:p>
          <a:p>
            <a:pPr marL="1065213" lvl="1"/>
            <a:r>
              <a:rPr lang="fi-FI" sz="1800" dirty="0" err="1" smtClean="0"/>
              <a:t>Soundscapes</a:t>
            </a:r>
            <a:endParaRPr lang="fi-FI" sz="1800" dirty="0" smtClean="0"/>
          </a:p>
          <a:p>
            <a:pPr marL="1065213" lvl="1"/>
            <a:r>
              <a:rPr lang="fi-FI" sz="1800" dirty="0" err="1" smtClean="0"/>
              <a:t>Interior</a:t>
            </a:r>
            <a:r>
              <a:rPr lang="fi-FI" sz="1800" dirty="0" smtClean="0"/>
              <a:t> </a:t>
            </a:r>
            <a:r>
              <a:rPr lang="fi-FI" sz="1800" dirty="0" err="1" smtClean="0"/>
              <a:t>color</a:t>
            </a:r>
            <a:r>
              <a:rPr lang="fi-FI" sz="1800" dirty="0" smtClean="0"/>
              <a:t> </a:t>
            </a:r>
            <a:r>
              <a:rPr lang="fi-FI" sz="1800" dirty="0" err="1" smtClean="0"/>
              <a:t>or</a:t>
            </a:r>
            <a:r>
              <a:rPr lang="fi-FI" sz="1800" dirty="0" smtClean="0"/>
              <a:t> </a:t>
            </a:r>
            <a:r>
              <a:rPr lang="fi-FI" sz="1800" dirty="0" err="1" smtClean="0"/>
              <a:t>lightning</a:t>
            </a:r>
            <a:endParaRPr lang="fi-FI" sz="1800" dirty="0" smtClean="0"/>
          </a:p>
          <a:p>
            <a:pPr marL="1065213" lvl="1"/>
            <a:r>
              <a:rPr lang="fi-FI" sz="1800" b="1" i="1" dirty="0" err="1" smtClean="0"/>
              <a:t>Merging</a:t>
            </a:r>
            <a:r>
              <a:rPr lang="fi-FI" sz="1800" b="1" i="1" dirty="0" smtClean="0"/>
              <a:t> </a:t>
            </a:r>
            <a:r>
              <a:rPr lang="fi-FI" sz="1800" b="1" i="1" dirty="0" err="1" smtClean="0"/>
              <a:t>different</a:t>
            </a:r>
            <a:r>
              <a:rPr lang="fi-FI" sz="1800" b="1" i="1" dirty="0" smtClean="0"/>
              <a:t> </a:t>
            </a:r>
            <a:r>
              <a:rPr lang="fi-FI" sz="1800" b="1" i="1" dirty="0" err="1" smtClean="0"/>
              <a:t>forms</a:t>
            </a:r>
            <a:r>
              <a:rPr lang="fi-FI" sz="1800" b="1" i="1" dirty="0" smtClean="0"/>
              <a:t> of </a:t>
            </a:r>
            <a:r>
              <a:rPr lang="fi-FI" sz="1800" b="1" i="1" dirty="0" err="1" smtClean="0"/>
              <a:t>games</a:t>
            </a:r>
            <a:r>
              <a:rPr lang="fi-FI" sz="1800" b="1" i="1" dirty="0" smtClean="0"/>
              <a:t> (</a:t>
            </a:r>
            <a:r>
              <a:rPr lang="fi-FI" sz="1800" b="1" i="1" dirty="0" err="1" smtClean="0"/>
              <a:t>eg</a:t>
            </a:r>
            <a:r>
              <a:rPr lang="fi-FI" sz="1800" b="1" i="1" dirty="0" smtClean="0"/>
              <a:t> </a:t>
            </a:r>
            <a:r>
              <a:rPr lang="fi-FI" sz="1800" b="1" i="1" dirty="0" err="1" smtClean="0"/>
              <a:t>virtual</a:t>
            </a:r>
            <a:r>
              <a:rPr lang="fi-FI" sz="1800" b="1" i="1" dirty="0" smtClean="0"/>
              <a:t> </a:t>
            </a:r>
            <a:r>
              <a:rPr lang="fi-FI" sz="1800" b="1" i="1" dirty="0" err="1" smtClean="0"/>
              <a:t>betting</a:t>
            </a:r>
            <a:r>
              <a:rPr lang="fi-FI" sz="1800" b="1" i="1" dirty="0" smtClean="0"/>
              <a:t>; </a:t>
            </a:r>
            <a:r>
              <a:rPr lang="fi-FI" sz="1800" b="1" i="1" dirty="0" err="1" smtClean="0"/>
              <a:t>social</a:t>
            </a:r>
            <a:r>
              <a:rPr lang="fi-FI" sz="1800" b="1" i="1" dirty="0" smtClean="0"/>
              <a:t> </a:t>
            </a:r>
            <a:r>
              <a:rPr lang="fi-FI" sz="1800" b="1" i="1" dirty="0" err="1" smtClean="0"/>
              <a:t>gaming</a:t>
            </a:r>
            <a:r>
              <a:rPr lang="fi-FI" sz="1800" b="1" i="1" dirty="0" smtClean="0"/>
              <a:t> and </a:t>
            </a:r>
            <a:r>
              <a:rPr lang="fi-FI" sz="1800" b="1" i="1" dirty="0" err="1" smtClean="0"/>
              <a:t>gambling</a:t>
            </a:r>
            <a:r>
              <a:rPr lang="fi-FI" sz="1800" b="1" i="1" dirty="0" smtClean="0"/>
              <a:t>)</a:t>
            </a:r>
          </a:p>
          <a:p>
            <a:pPr marL="1065213" lvl="1"/>
            <a:endParaRPr lang="fi-FI" sz="1800" dirty="0"/>
          </a:p>
          <a:p>
            <a:pPr marL="1065213" lvl="1"/>
            <a:endParaRPr lang="fi-FI" sz="1800" dirty="0" smtClean="0"/>
          </a:p>
          <a:p>
            <a:pPr marL="1065213" lvl="1"/>
            <a:endParaRPr lang="fi-FI" sz="1800" dirty="0"/>
          </a:p>
          <a:p>
            <a:pPr marL="1065213" lvl="1"/>
            <a:endParaRPr lang="fi-FI" sz="1800" dirty="0" smtClean="0"/>
          </a:p>
          <a:p>
            <a:pPr marL="1065213" lvl="1"/>
            <a:endParaRPr lang="fi-FI" sz="1800" dirty="0"/>
          </a:p>
          <a:p>
            <a:pPr marL="1065213" lvl="1"/>
            <a:endParaRPr lang="fi-FI" sz="1800" dirty="0" smtClean="0"/>
          </a:p>
          <a:p>
            <a:pPr marL="1065213" lvl="1"/>
            <a:endParaRPr lang="fi-FI" sz="1800" dirty="0"/>
          </a:p>
          <a:p>
            <a:pPr marL="1065213" lvl="1"/>
            <a:endParaRPr lang="fi-FI" sz="1800" dirty="0" smtClean="0"/>
          </a:p>
          <a:p>
            <a:pPr marL="1065213" lvl="1"/>
            <a:endParaRPr lang="fi-FI" sz="1800" dirty="0"/>
          </a:p>
          <a:p>
            <a:pPr marL="1065213" lvl="1"/>
            <a:endParaRPr lang="fi-FI" sz="1800" dirty="0" smtClean="0"/>
          </a:p>
          <a:p>
            <a:pPr marL="1065213" lvl="1"/>
            <a:endParaRPr lang="fi-FI" sz="1800" dirty="0"/>
          </a:p>
          <a:p>
            <a:pPr marL="1065213" lvl="1"/>
            <a:endParaRPr lang="fi-FI" sz="1800" dirty="0" smtClean="0"/>
          </a:p>
          <a:p>
            <a:pPr marL="1065213" lvl="1"/>
            <a:r>
              <a:rPr lang="fi-FI" sz="1800" dirty="0" smtClean="0"/>
              <a:t>) </a:t>
            </a:r>
          </a:p>
          <a:p>
            <a:pPr marL="339725" indent="0">
              <a:buNone/>
            </a:pPr>
            <a:r>
              <a:rPr lang="fi-FI" sz="2000" dirty="0"/>
              <a:t>	</a:t>
            </a:r>
            <a:endParaRPr lang="fi-FI" sz="2000" dirty="0" smtClean="0"/>
          </a:p>
          <a:p>
            <a:pPr marL="339725" indent="0">
              <a:buNone/>
            </a:pPr>
            <a:r>
              <a:rPr lang="fi-FI" sz="2000" dirty="0"/>
              <a:t>	</a:t>
            </a:r>
            <a:r>
              <a:rPr lang="fi-FI" sz="2000" dirty="0" smtClean="0"/>
              <a:t> </a:t>
            </a:r>
            <a:endParaRPr lang="fi-FI" sz="2000"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23</a:t>
            </a:fld>
            <a:endParaRPr lang="en-GB" dirty="0"/>
          </a:p>
        </p:txBody>
      </p:sp>
      <p:sp>
        <p:nvSpPr>
          <p:cNvPr id="6" name="Title 5"/>
          <p:cNvSpPr>
            <a:spLocks noGrp="1"/>
          </p:cNvSpPr>
          <p:nvPr>
            <p:ph type="title"/>
          </p:nvPr>
        </p:nvSpPr>
        <p:spPr>
          <a:xfrm>
            <a:off x="1906976" y="509803"/>
            <a:ext cx="9722048" cy="970405"/>
          </a:xfrm>
        </p:spPr>
        <p:txBody>
          <a:bodyPr/>
          <a:lstStyle/>
          <a:p>
            <a:r>
              <a:rPr lang="fi-FI" dirty="0" smtClean="0"/>
              <a:t/>
            </a:r>
            <a:br>
              <a:rPr lang="fi-FI" dirty="0" smtClean="0"/>
            </a:br>
            <a:r>
              <a:rPr lang="fi-FI" b="0" dirty="0"/>
              <a:t>I</a:t>
            </a:r>
            <a:r>
              <a:rPr lang="fi-FI" sz="2400" cap="none" dirty="0" smtClean="0"/>
              <a:t>ndustry </a:t>
            </a:r>
            <a:r>
              <a:rPr lang="fi-FI" sz="2400" cap="none" dirty="0" err="1" smtClean="0"/>
              <a:t>strategies</a:t>
            </a:r>
            <a:r>
              <a:rPr lang="fi-FI" sz="2400" cap="none" dirty="0" smtClean="0"/>
              <a:t> 3: </a:t>
            </a:r>
            <a:r>
              <a:rPr lang="fi-FI" sz="2400" cap="none" dirty="0" err="1" smtClean="0"/>
              <a:t>venue</a:t>
            </a:r>
            <a:r>
              <a:rPr lang="fi-FI" sz="2400" cap="none" dirty="0" smtClean="0"/>
              <a:t> </a:t>
            </a:r>
            <a:r>
              <a:rPr lang="fi-FI" sz="2400" cap="none" dirty="0" err="1" smtClean="0"/>
              <a:t>characteristics</a:t>
            </a:r>
            <a:r>
              <a:rPr lang="fi-FI" sz="2400" cap="none" dirty="0" smtClean="0"/>
              <a:t> to </a:t>
            </a:r>
            <a:r>
              <a:rPr lang="fi-FI" sz="2400" cap="none" dirty="0" err="1" smtClean="0"/>
              <a:t>attract</a:t>
            </a:r>
            <a:r>
              <a:rPr lang="fi-FI" sz="2400" cap="none" dirty="0" smtClean="0"/>
              <a:t> play</a:t>
            </a:r>
            <a:r>
              <a:rPr lang="fi-FI" sz="1800" cap="none" dirty="0" smtClean="0"/>
              <a:t/>
            </a:r>
            <a:br>
              <a:rPr lang="fi-FI" sz="1800" cap="none" dirty="0" smtClean="0"/>
            </a:br>
            <a:endParaRPr lang="fi-FI" sz="2400" cap="none" dirty="0"/>
          </a:p>
        </p:txBody>
      </p:sp>
    </p:spTree>
    <p:extLst>
      <p:ext uri="{BB962C8B-B14F-4D97-AF65-F5344CB8AC3E}">
        <p14:creationId xmlns:p14="http://schemas.microsoft.com/office/powerpoint/2010/main" val="2510809695"/>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997" y="1565910"/>
            <a:ext cx="11029519" cy="4527387"/>
          </a:xfrm>
        </p:spPr>
        <p:txBody>
          <a:bodyPr/>
          <a:lstStyle/>
          <a:p>
            <a:pPr lvl="1"/>
            <a:r>
              <a:rPr lang="fi-FI" sz="2400" dirty="0" err="1" smtClean="0"/>
              <a:t>The</a:t>
            </a:r>
            <a:r>
              <a:rPr lang="fi-FI" sz="2400" dirty="0" smtClean="0"/>
              <a:t> </a:t>
            </a:r>
            <a:r>
              <a:rPr lang="fi-FI" sz="2400" dirty="0" err="1" smtClean="0"/>
              <a:t>same</a:t>
            </a:r>
            <a:r>
              <a:rPr lang="fi-FI" sz="2400" dirty="0" smtClean="0"/>
              <a:t> </a:t>
            </a:r>
            <a:r>
              <a:rPr lang="fi-FI" sz="2400" dirty="0" err="1"/>
              <a:t>debates</a:t>
            </a:r>
            <a:r>
              <a:rPr lang="fi-FI" sz="2400" dirty="0"/>
              <a:t> </a:t>
            </a:r>
            <a:r>
              <a:rPr lang="fi-FI" sz="2400" dirty="0" err="1"/>
              <a:t>about</a:t>
            </a:r>
            <a:r>
              <a:rPr lang="fi-FI" sz="2400" dirty="0"/>
              <a:t> </a:t>
            </a:r>
            <a:r>
              <a:rPr lang="fi-FI" sz="2400" dirty="0" err="1"/>
              <a:t>effectiveness</a:t>
            </a:r>
            <a:r>
              <a:rPr lang="fi-FI" sz="2400" dirty="0"/>
              <a:t> as on </a:t>
            </a:r>
            <a:r>
              <a:rPr lang="fi-FI" sz="2400" dirty="0" err="1"/>
              <a:t>other</a:t>
            </a:r>
            <a:r>
              <a:rPr lang="fi-FI" sz="2400" dirty="0"/>
              <a:t> </a:t>
            </a:r>
            <a:r>
              <a:rPr lang="fi-FI" sz="2400" dirty="0" err="1"/>
              <a:t>areas</a:t>
            </a:r>
            <a:r>
              <a:rPr lang="fi-FI" sz="2400" dirty="0"/>
              <a:t> of </a:t>
            </a:r>
            <a:r>
              <a:rPr lang="fi-FI" sz="2400" dirty="0" err="1" smtClean="0"/>
              <a:t>advertising</a:t>
            </a:r>
            <a:r>
              <a:rPr lang="fi-FI" sz="2400" dirty="0" smtClean="0"/>
              <a:t> to general </a:t>
            </a:r>
            <a:r>
              <a:rPr lang="fi-FI" sz="2400" dirty="0" err="1" smtClean="0"/>
              <a:t>populations</a:t>
            </a:r>
            <a:endParaRPr lang="fi-FI" sz="2400" dirty="0" smtClean="0"/>
          </a:p>
          <a:p>
            <a:pPr lvl="1"/>
            <a:r>
              <a:rPr lang="fi-FI" sz="2400" dirty="0" err="1" smtClean="0"/>
              <a:t>Distinctions</a:t>
            </a:r>
            <a:r>
              <a:rPr lang="fi-FI" sz="2400" dirty="0" smtClean="0"/>
              <a:t> </a:t>
            </a:r>
            <a:r>
              <a:rPr lang="fi-FI" sz="2400" dirty="0" err="1"/>
              <a:t>between</a:t>
            </a:r>
            <a:r>
              <a:rPr lang="fi-FI" sz="2400" dirty="0"/>
              <a:t> </a:t>
            </a:r>
            <a:r>
              <a:rPr lang="fi-FI" sz="2400" dirty="0" err="1"/>
              <a:t>misleading</a:t>
            </a:r>
            <a:r>
              <a:rPr lang="fi-FI" sz="2400" dirty="0"/>
              <a:t> and </a:t>
            </a:r>
            <a:r>
              <a:rPr lang="fi-FI" sz="2400" dirty="0" err="1"/>
              <a:t>suggestive</a:t>
            </a:r>
            <a:r>
              <a:rPr lang="fi-FI" sz="2400" dirty="0"/>
              <a:t> </a:t>
            </a:r>
            <a:r>
              <a:rPr lang="fi-FI" sz="2400" dirty="0" err="1"/>
              <a:t>content</a:t>
            </a:r>
            <a:r>
              <a:rPr lang="fi-FI" sz="2400" dirty="0"/>
              <a:t> </a:t>
            </a:r>
            <a:r>
              <a:rPr lang="fi-FI" sz="2400" dirty="0" err="1"/>
              <a:t>are</a:t>
            </a:r>
            <a:r>
              <a:rPr lang="fi-FI" sz="2400" dirty="0"/>
              <a:t> </a:t>
            </a:r>
            <a:r>
              <a:rPr lang="fi-FI" sz="2400" dirty="0" err="1"/>
              <a:t>difficult</a:t>
            </a:r>
            <a:r>
              <a:rPr lang="fi-FI" sz="2400" dirty="0"/>
              <a:t> to </a:t>
            </a:r>
            <a:r>
              <a:rPr lang="fi-FI" sz="2400" dirty="0" err="1"/>
              <a:t>make</a:t>
            </a:r>
            <a:endParaRPr lang="fi-FI" sz="2400" dirty="0"/>
          </a:p>
          <a:p>
            <a:pPr marL="382588" lvl="1" indent="0">
              <a:buNone/>
            </a:pPr>
            <a:r>
              <a:rPr lang="fi-FI" sz="2400" b="1" u="sng" dirty="0" err="1" smtClean="0"/>
              <a:t>What</a:t>
            </a:r>
            <a:r>
              <a:rPr lang="fi-FI" sz="2400" b="1" u="sng" dirty="0" smtClean="0"/>
              <a:t> </a:t>
            </a:r>
            <a:r>
              <a:rPr lang="fi-FI" sz="2400" b="1" u="sng" dirty="0" err="1" smtClean="0"/>
              <a:t>works</a:t>
            </a:r>
            <a:r>
              <a:rPr lang="fi-FI" sz="2400" b="1" u="sng" dirty="0" smtClean="0"/>
              <a:t>:</a:t>
            </a:r>
          </a:p>
          <a:p>
            <a:pPr lvl="1"/>
            <a:r>
              <a:rPr lang="fi-FI" sz="2400" dirty="0" err="1" smtClean="0"/>
              <a:t>Huge</a:t>
            </a:r>
            <a:r>
              <a:rPr lang="fi-FI" sz="2400" dirty="0" smtClean="0"/>
              <a:t> </a:t>
            </a:r>
            <a:r>
              <a:rPr lang="fi-FI" sz="2400" dirty="0" err="1" smtClean="0"/>
              <a:t>jackpots</a:t>
            </a:r>
            <a:r>
              <a:rPr lang="fi-FI" sz="2400" dirty="0" smtClean="0"/>
              <a:t> </a:t>
            </a:r>
            <a:r>
              <a:rPr lang="fi-FI" sz="2400" dirty="0" err="1" smtClean="0"/>
              <a:t>are</a:t>
            </a:r>
            <a:r>
              <a:rPr lang="fi-FI" sz="2400" dirty="0" smtClean="0"/>
              <a:t> </a:t>
            </a:r>
            <a:r>
              <a:rPr lang="fi-FI" sz="2400" dirty="0" err="1" smtClean="0"/>
              <a:t>marketing</a:t>
            </a:r>
            <a:r>
              <a:rPr lang="fi-FI" sz="2400" dirty="0" smtClean="0"/>
              <a:t> </a:t>
            </a:r>
            <a:r>
              <a:rPr lang="fi-FI" sz="2400" dirty="0" err="1" smtClean="0"/>
              <a:t>techniques</a:t>
            </a:r>
            <a:r>
              <a:rPr lang="fi-FI" sz="2400" dirty="0" smtClean="0"/>
              <a:t> for media </a:t>
            </a:r>
            <a:r>
              <a:rPr lang="fi-FI" sz="2400" dirty="0" err="1" smtClean="0"/>
              <a:t>visibility</a:t>
            </a:r>
            <a:r>
              <a:rPr lang="fi-FI" sz="2400" dirty="0" smtClean="0"/>
              <a:t> and </a:t>
            </a:r>
            <a:r>
              <a:rPr lang="fi-FI" sz="2400" dirty="0" err="1" smtClean="0"/>
              <a:t>can</a:t>
            </a:r>
            <a:r>
              <a:rPr lang="fi-FI" sz="2400" dirty="0" smtClean="0"/>
              <a:t> </a:t>
            </a:r>
            <a:r>
              <a:rPr lang="fi-FI" sz="2400" dirty="0" err="1" smtClean="0"/>
              <a:t>be</a:t>
            </a:r>
            <a:r>
              <a:rPr lang="fi-FI" sz="2400" dirty="0" smtClean="0"/>
              <a:t> </a:t>
            </a:r>
            <a:r>
              <a:rPr lang="fi-FI" sz="2400" dirty="0" err="1" smtClean="0"/>
              <a:t>regulated</a:t>
            </a:r>
            <a:r>
              <a:rPr lang="fi-FI" sz="2400" dirty="0" smtClean="0"/>
              <a:t> (</a:t>
            </a:r>
            <a:r>
              <a:rPr lang="fi-FI" sz="2400" dirty="0" err="1" smtClean="0"/>
              <a:t>but</a:t>
            </a:r>
            <a:r>
              <a:rPr lang="fi-FI" sz="2400" dirty="0" smtClean="0"/>
              <a:t> </a:t>
            </a:r>
            <a:r>
              <a:rPr lang="fi-FI" sz="2400" dirty="0" err="1" smtClean="0"/>
              <a:t>seldom</a:t>
            </a:r>
            <a:r>
              <a:rPr lang="fi-FI" sz="2400" dirty="0" smtClean="0"/>
              <a:t> </a:t>
            </a:r>
            <a:r>
              <a:rPr lang="fi-FI" sz="2400" dirty="0" err="1" smtClean="0"/>
              <a:t>are</a:t>
            </a:r>
            <a:r>
              <a:rPr lang="fi-FI" sz="2400" dirty="0" smtClean="0"/>
              <a:t>)</a:t>
            </a:r>
            <a:endParaRPr lang="fi-FI" sz="2400" dirty="0"/>
          </a:p>
          <a:p>
            <a:pPr lvl="1"/>
            <a:r>
              <a:rPr lang="fi-FI" sz="2400" dirty="0" err="1"/>
              <a:t>Regulations</a:t>
            </a:r>
            <a:r>
              <a:rPr lang="fi-FI" sz="2400" dirty="0"/>
              <a:t> </a:t>
            </a:r>
            <a:r>
              <a:rPr lang="fi-FI" sz="2400" dirty="0" smtClean="0"/>
              <a:t>to </a:t>
            </a:r>
            <a:r>
              <a:rPr lang="fi-FI" sz="2400" dirty="0" err="1" smtClean="0"/>
              <a:t>protect</a:t>
            </a:r>
            <a:r>
              <a:rPr lang="fi-FI" sz="2400" dirty="0" smtClean="0"/>
              <a:t> </a:t>
            </a:r>
            <a:r>
              <a:rPr lang="fi-FI" sz="2400" dirty="0" err="1"/>
              <a:t>children</a:t>
            </a:r>
            <a:r>
              <a:rPr lang="fi-FI" sz="2400" dirty="0"/>
              <a:t>, </a:t>
            </a:r>
            <a:r>
              <a:rPr lang="fi-FI" sz="2400" dirty="0" err="1"/>
              <a:t>less</a:t>
            </a:r>
            <a:r>
              <a:rPr lang="fi-FI" sz="2400" dirty="0"/>
              <a:t> </a:t>
            </a:r>
            <a:r>
              <a:rPr lang="fi-FI" sz="2400" dirty="0" err="1"/>
              <a:t>frequently</a:t>
            </a:r>
            <a:r>
              <a:rPr lang="fi-FI" sz="2400" dirty="0"/>
              <a:t> </a:t>
            </a:r>
            <a:r>
              <a:rPr lang="fi-FI" sz="2400" dirty="0" err="1"/>
              <a:t>other</a:t>
            </a:r>
            <a:r>
              <a:rPr lang="fi-FI" sz="2400" dirty="0"/>
              <a:t> </a:t>
            </a:r>
            <a:r>
              <a:rPr lang="fi-FI" sz="2400" dirty="0" err="1"/>
              <a:t>vulneralble</a:t>
            </a:r>
            <a:r>
              <a:rPr lang="fi-FI" sz="2400" dirty="0"/>
              <a:t> </a:t>
            </a:r>
            <a:r>
              <a:rPr lang="fi-FI" sz="2400" dirty="0" err="1" smtClean="0"/>
              <a:t>groups</a:t>
            </a:r>
            <a:r>
              <a:rPr lang="fi-FI" sz="2400" dirty="0" smtClean="0"/>
              <a:t>, </a:t>
            </a:r>
            <a:r>
              <a:rPr lang="fi-FI" sz="2400" dirty="0" err="1" smtClean="0"/>
              <a:t>can</a:t>
            </a:r>
            <a:r>
              <a:rPr lang="fi-FI" sz="2400" dirty="0" smtClean="0"/>
              <a:t> </a:t>
            </a:r>
            <a:r>
              <a:rPr lang="fi-FI" sz="2400" dirty="0" err="1" smtClean="0"/>
              <a:t>be</a:t>
            </a:r>
            <a:r>
              <a:rPr lang="fi-FI" sz="2400" dirty="0" smtClean="0"/>
              <a:t> </a:t>
            </a:r>
            <a:r>
              <a:rPr lang="fi-FI" sz="2400" dirty="0" err="1" smtClean="0"/>
              <a:t>effective</a:t>
            </a:r>
            <a:endParaRPr lang="fi-FI" sz="2400" dirty="0" smtClean="0"/>
          </a:p>
          <a:p>
            <a:pPr lvl="1"/>
            <a:r>
              <a:rPr lang="fi-FI" sz="2400" dirty="0" err="1" smtClean="0"/>
              <a:t>Unspecific</a:t>
            </a:r>
            <a:r>
              <a:rPr lang="fi-FI" sz="2400" dirty="0" smtClean="0"/>
              <a:t> (</a:t>
            </a:r>
            <a:r>
              <a:rPr lang="fi-FI" sz="2400" dirty="0" err="1" smtClean="0"/>
              <a:t>counter</a:t>
            </a:r>
            <a:r>
              <a:rPr lang="fi-FI" sz="2400" dirty="0" smtClean="0"/>
              <a:t>)</a:t>
            </a:r>
            <a:r>
              <a:rPr lang="fi-FI" sz="2400" dirty="0" err="1" smtClean="0"/>
              <a:t>information</a:t>
            </a:r>
            <a:r>
              <a:rPr lang="fi-FI" sz="2400" dirty="0" smtClean="0"/>
              <a:t> </a:t>
            </a:r>
            <a:r>
              <a:rPr lang="fi-FI" sz="2400" dirty="0" err="1" smtClean="0"/>
              <a:t>campaigns</a:t>
            </a:r>
            <a:r>
              <a:rPr lang="fi-FI" sz="2400" dirty="0" smtClean="0"/>
              <a:t> </a:t>
            </a:r>
            <a:r>
              <a:rPr lang="fi-FI" sz="2400" b="1" dirty="0" err="1" smtClean="0"/>
              <a:t>do</a:t>
            </a:r>
            <a:r>
              <a:rPr lang="fi-FI" sz="2400" b="1" dirty="0" smtClean="0"/>
              <a:t> </a:t>
            </a:r>
            <a:r>
              <a:rPr lang="fi-FI" sz="2400" b="1" dirty="0" err="1" smtClean="0"/>
              <a:t>not</a:t>
            </a:r>
            <a:r>
              <a:rPr lang="fi-FI" sz="2400" b="1" dirty="0" smtClean="0"/>
              <a:t> </a:t>
            </a:r>
            <a:r>
              <a:rPr lang="fi-FI" sz="2400" dirty="0" err="1" smtClean="0"/>
              <a:t>work</a:t>
            </a:r>
            <a:endParaRPr lang="fi-FI" sz="2400" dirty="0" smtClean="0"/>
          </a:p>
          <a:p>
            <a:pPr lvl="1"/>
            <a:endParaRPr lang="fi-FI" sz="1800" dirty="0" smtClean="0"/>
          </a:p>
          <a:p>
            <a:pPr marL="382588" lvl="1" indent="0">
              <a:buNone/>
            </a:pPr>
            <a:endParaRPr lang="fi-FI" sz="1800" dirty="0"/>
          </a:p>
          <a:p>
            <a:endParaRPr lang="fi-FI"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24</a:t>
            </a:fld>
            <a:endParaRPr lang="en-GB" dirty="0"/>
          </a:p>
        </p:txBody>
      </p:sp>
      <p:sp>
        <p:nvSpPr>
          <p:cNvPr id="6" name="Title 5"/>
          <p:cNvSpPr>
            <a:spLocks noGrp="1"/>
          </p:cNvSpPr>
          <p:nvPr>
            <p:ph type="title"/>
          </p:nvPr>
        </p:nvSpPr>
        <p:spPr>
          <a:xfrm>
            <a:off x="1906976" y="749209"/>
            <a:ext cx="9722048" cy="588102"/>
          </a:xfrm>
        </p:spPr>
        <p:txBody>
          <a:bodyPr/>
          <a:lstStyle/>
          <a:p>
            <a:r>
              <a:rPr lang="fi-FI" sz="2800" cap="none" dirty="0" smtClean="0"/>
              <a:t/>
            </a:r>
            <a:br>
              <a:rPr lang="fi-FI" sz="2800" cap="none" dirty="0" smtClean="0"/>
            </a:br>
            <a:r>
              <a:rPr lang="fi-FI" sz="2800" cap="none" dirty="0" err="1" smtClean="0"/>
              <a:t>Regulating</a:t>
            </a:r>
            <a:r>
              <a:rPr lang="fi-FI" sz="2800" cap="none" dirty="0" smtClean="0"/>
              <a:t> 1: </a:t>
            </a:r>
            <a:r>
              <a:rPr lang="fi-FI" sz="2800" cap="none" dirty="0" err="1" smtClean="0"/>
              <a:t>marketing</a:t>
            </a:r>
            <a:endParaRPr lang="fi-FI" sz="2800" cap="none" dirty="0"/>
          </a:p>
        </p:txBody>
      </p:sp>
    </p:spTree>
    <p:extLst>
      <p:ext uri="{BB962C8B-B14F-4D97-AF65-F5344CB8AC3E}">
        <p14:creationId xmlns:p14="http://schemas.microsoft.com/office/powerpoint/2010/main" val="4127182273"/>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04851" y="1552575"/>
            <a:ext cx="11097666" cy="4540722"/>
          </a:xfrm>
        </p:spPr>
        <p:txBody>
          <a:bodyPr/>
          <a:lstStyle/>
          <a:p>
            <a:pPr marL="92075" indent="0">
              <a:buNone/>
            </a:pPr>
            <a:r>
              <a:rPr lang="fi-FI" sz="2000" dirty="0" smtClean="0"/>
              <a:t>EVIDENCE SUPPORTS:</a:t>
            </a:r>
          </a:p>
          <a:p>
            <a:r>
              <a:rPr lang="fi-FI" sz="2000" dirty="0" err="1" smtClean="0"/>
              <a:t>High</a:t>
            </a:r>
            <a:r>
              <a:rPr lang="fi-FI" sz="2000" dirty="0" smtClean="0"/>
              <a:t> </a:t>
            </a:r>
            <a:r>
              <a:rPr lang="fi-FI" sz="2000" dirty="0" err="1" smtClean="0"/>
              <a:t>speed</a:t>
            </a:r>
            <a:r>
              <a:rPr lang="fi-FI" sz="2000" dirty="0" smtClean="0"/>
              <a:t>, </a:t>
            </a:r>
            <a:r>
              <a:rPr lang="fi-FI" sz="2000" dirty="0" err="1" smtClean="0"/>
              <a:t>high</a:t>
            </a:r>
            <a:r>
              <a:rPr lang="fi-FI" sz="2000" dirty="0" smtClean="0"/>
              <a:t> and </a:t>
            </a:r>
            <a:r>
              <a:rPr lang="fi-FI" sz="2000" dirty="0" err="1" smtClean="0"/>
              <a:t>progressive</a:t>
            </a:r>
            <a:r>
              <a:rPr lang="fi-FI" sz="2000" dirty="0" smtClean="0"/>
              <a:t> jackpot </a:t>
            </a:r>
            <a:r>
              <a:rPr lang="fi-FI" sz="2000" dirty="0" err="1" smtClean="0"/>
              <a:t>size</a:t>
            </a:r>
            <a:r>
              <a:rPr lang="fi-FI" sz="2000" dirty="0" smtClean="0"/>
              <a:t>, </a:t>
            </a:r>
            <a:r>
              <a:rPr lang="fi-FI" sz="2000" dirty="0" err="1" smtClean="0"/>
              <a:t>losses</a:t>
            </a:r>
            <a:r>
              <a:rPr lang="fi-FI" sz="2000" dirty="0" smtClean="0"/>
              <a:t> </a:t>
            </a:r>
            <a:r>
              <a:rPr lang="fi-FI" sz="2000" dirty="0" err="1" smtClean="0"/>
              <a:t>disguised</a:t>
            </a:r>
            <a:r>
              <a:rPr lang="fi-FI" sz="2000" dirty="0" smtClean="0"/>
              <a:t> as </a:t>
            </a:r>
            <a:r>
              <a:rPr lang="fi-FI" sz="2000" dirty="0" err="1" smtClean="0"/>
              <a:t>wins</a:t>
            </a:r>
            <a:r>
              <a:rPr lang="fi-FI" sz="2000" dirty="0" smtClean="0"/>
              <a:t> (LDW) </a:t>
            </a:r>
            <a:r>
              <a:rPr lang="fi-FI" sz="2000" dirty="0" err="1" smtClean="0"/>
              <a:t>are</a:t>
            </a:r>
            <a:r>
              <a:rPr lang="fi-FI" sz="2000" dirty="0" smtClean="0"/>
              <a:t> </a:t>
            </a:r>
            <a:r>
              <a:rPr lang="fi-FI" sz="2000" dirty="0" err="1" smtClean="0"/>
              <a:t>always</a:t>
            </a:r>
            <a:r>
              <a:rPr lang="fi-FI" sz="2000" dirty="0" smtClean="0"/>
              <a:t> </a:t>
            </a:r>
            <a:r>
              <a:rPr lang="fi-FI" sz="2000" dirty="0" err="1" smtClean="0"/>
              <a:t>bad</a:t>
            </a:r>
            <a:r>
              <a:rPr lang="fi-FI" sz="2000" dirty="0" smtClean="0"/>
              <a:t> and </a:t>
            </a:r>
            <a:r>
              <a:rPr lang="fi-FI" sz="2000" dirty="0" err="1" smtClean="0"/>
              <a:t>can</a:t>
            </a:r>
            <a:r>
              <a:rPr lang="fi-FI" sz="2000" dirty="0" smtClean="0"/>
              <a:t> </a:t>
            </a:r>
            <a:r>
              <a:rPr lang="fi-FI" sz="2000" dirty="0" err="1" smtClean="0"/>
              <a:t>be</a:t>
            </a:r>
            <a:r>
              <a:rPr lang="fi-FI" sz="2000" dirty="0" smtClean="0"/>
              <a:t> </a:t>
            </a:r>
            <a:r>
              <a:rPr lang="fi-FI" sz="2000" dirty="0" err="1" smtClean="0"/>
              <a:t>regulated</a:t>
            </a:r>
            <a:endParaRPr lang="fi-FI" sz="2000" dirty="0" smtClean="0"/>
          </a:p>
          <a:p>
            <a:r>
              <a:rPr lang="fi-FI" sz="2000" dirty="0" err="1" smtClean="0"/>
              <a:t>Sensory</a:t>
            </a:r>
            <a:r>
              <a:rPr lang="fi-FI" sz="2000" dirty="0" smtClean="0"/>
              <a:t> </a:t>
            </a:r>
            <a:r>
              <a:rPr lang="fi-FI" sz="2000" dirty="0" err="1" smtClean="0"/>
              <a:t>effects</a:t>
            </a:r>
            <a:r>
              <a:rPr lang="fi-FI" sz="2000" dirty="0" smtClean="0"/>
              <a:t>, </a:t>
            </a:r>
            <a:r>
              <a:rPr lang="fi-FI" sz="2000" dirty="0" err="1" smtClean="0"/>
              <a:t>fake</a:t>
            </a:r>
            <a:r>
              <a:rPr lang="fi-FI" sz="2000" dirty="0" smtClean="0"/>
              <a:t> </a:t>
            </a:r>
            <a:r>
              <a:rPr lang="fi-FI" sz="2000" dirty="0" err="1" smtClean="0"/>
              <a:t>interactive</a:t>
            </a:r>
            <a:r>
              <a:rPr lang="fi-FI" sz="2000" dirty="0" smtClean="0"/>
              <a:t> </a:t>
            </a:r>
            <a:r>
              <a:rPr lang="fi-FI" sz="2000" dirty="0" err="1" smtClean="0"/>
              <a:t>features</a:t>
            </a:r>
            <a:r>
              <a:rPr lang="fi-FI" sz="2000" dirty="0" smtClean="0"/>
              <a:t>, </a:t>
            </a:r>
            <a:r>
              <a:rPr lang="fi-FI" sz="2000" dirty="0" err="1" smtClean="0"/>
              <a:t>other</a:t>
            </a:r>
            <a:r>
              <a:rPr lang="fi-FI" sz="2000" dirty="0" smtClean="0"/>
              <a:t> </a:t>
            </a:r>
            <a:r>
              <a:rPr lang="fi-FI" sz="2000" dirty="0" err="1" smtClean="0"/>
              <a:t>misleading</a:t>
            </a:r>
            <a:r>
              <a:rPr lang="fi-FI" sz="2000" dirty="0" smtClean="0"/>
              <a:t> </a:t>
            </a:r>
            <a:r>
              <a:rPr lang="fi-FI" sz="2000" dirty="0" err="1" smtClean="0"/>
              <a:t>skill</a:t>
            </a:r>
            <a:r>
              <a:rPr lang="fi-FI" sz="2000" dirty="0" smtClean="0"/>
              <a:t> </a:t>
            </a:r>
            <a:r>
              <a:rPr lang="fi-FI" sz="2000" dirty="0" err="1" smtClean="0"/>
              <a:t>enhancers</a:t>
            </a:r>
            <a:r>
              <a:rPr lang="fi-FI" sz="2000" dirty="0" smtClean="0"/>
              <a:t> </a:t>
            </a:r>
            <a:r>
              <a:rPr lang="fi-FI" sz="2000" dirty="0" err="1" smtClean="0"/>
              <a:t>are</a:t>
            </a:r>
            <a:r>
              <a:rPr lang="fi-FI" sz="2000" dirty="0" smtClean="0"/>
              <a:t> </a:t>
            </a:r>
            <a:r>
              <a:rPr lang="fi-FI" sz="2000" dirty="0" err="1" smtClean="0"/>
              <a:t>known</a:t>
            </a:r>
            <a:r>
              <a:rPr lang="fi-FI" sz="2000" dirty="0" smtClean="0"/>
              <a:t> for </a:t>
            </a:r>
            <a:r>
              <a:rPr lang="fi-FI" sz="2000" dirty="0" err="1" smtClean="0"/>
              <a:t>their</a:t>
            </a:r>
            <a:r>
              <a:rPr lang="fi-FI" sz="2000" dirty="0" smtClean="0"/>
              <a:t> </a:t>
            </a:r>
            <a:r>
              <a:rPr lang="fi-FI" sz="2000" dirty="0" err="1" smtClean="0"/>
              <a:t>effects</a:t>
            </a:r>
            <a:r>
              <a:rPr lang="fi-FI" sz="2000" dirty="0" smtClean="0"/>
              <a:t> and </a:t>
            </a:r>
            <a:r>
              <a:rPr lang="fi-FI" sz="2000" dirty="0" err="1" smtClean="0"/>
              <a:t>can</a:t>
            </a:r>
            <a:r>
              <a:rPr lang="fi-FI" sz="2000" dirty="0" smtClean="0"/>
              <a:t> </a:t>
            </a:r>
            <a:r>
              <a:rPr lang="fi-FI" sz="2000" dirty="0" err="1" smtClean="0"/>
              <a:t>be</a:t>
            </a:r>
            <a:r>
              <a:rPr lang="fi-FI" sz="2000" dirty="0" smtClean="0"/>
              <a:t> </a:t>
            </a:r>
            <a:r>
              <a:rPr lang="fi-FI" sz="2000" dirty="0" err="1" smtClean="0"/>
              <a:t>regulated</a:t>
            </a:r>
            <a:r>
              <a:rPr lang="fi-FI" sz="2000" dirty="0" smtClean="0"/>
              <a:t> to </a:t>
            </a:r>
            <a:r>
              <a:rPr lang="fi-FI" sz="2000" dirty="0" err="1" smtClean="0"/>
              <a:t>reduce</a:t>
            </a:r>
            <a:r>
              <a:rPr lang="fi-FI" sz="2000" dirty="0" smtClean="0"/>
              <a:t> </a:t>
            </a:r>
            <a:r>
              <a:rPr lang="fi-FI" sz="2000" dirty="0" err="1" smtClean="0"/>
              <a:t>harm</a:t>
            </a:r>
            <a:endParaRPr lang="fi-FI" sz="2000" dirty="0" smtClean="0"/>
          </a:p>
          <a:p>
            <a:r>
              <a:rPr lang="fi-FI" sz="2000" dirty="0" err="1" smtClean="0"/>
              <a:t>Limits</a:t>
            </a:r>
            <a:r>
              <a:rPr lang="fi-FI" sz="2000" dirty="0" smtClean="0"/>
              <a:t> on </a:t>
            </a:r>
            <a:r>
              <a:rPr lang="fi-FI" sz="2000" dirty="0" err="1" smtClean="0"/>
              <a:t>maximum</a:t>
            </a:r>
            <a:r>
              <a:rPr lang="fi-FI" sz="2000" dirty="0" smtClean="0"/>
              <a:t> </a:t>
            </a:r>
            <a:r>
              <a:rPr lang="fi-FI" sz="2000" dirty="0" err="1" smtClean="0"/>
              <a:t>spending</a:t>
            </a:r>
            <a:r>
              <a:rPr lang="fi-FI" sz="2000" dirty="0" smtClean="0"/>
              <a:t> </a:t>
            </a:r>
            <a:r>
              <a:rPr lang="fi-FI" sz="2000" dirty="0" err="1" smtClean="0"/>
              <a:t>or</a:t>
            </a:r>
            <a:r>
              <a:rPr lang="fi-FI" sz="2000" dirty="0" smtClean="0"/>
              <a:t> </a:t>
            </a:r>
            <a:r>
              <a:rPr lang="fi-FI" sz="2000" dirty="0" err="1" smtClean="0"/>
              <a:t>losses</a:t>
            </a:r>
            <a:r>
              <a:rPr lang="fi-FI" sz="2000" dirty="0" smtClean="0"/>
              <a:t> per </a:t>
            </a:r>
            <a:r>
              <a:rPr lang="fi-FI" sz="2000" dirty="0" err="1" smtClean="0"/>
              <a:t>hour</a:t>
            </a:r>
            <a:r>
              <a:rPr lang="fi-FI" sz="2000" dirty="0" smtClean="0"/>
              <a:t>, </a:t>
            </a:r>
            <a:r>
              <a:rPr lang="fi-FI" sz="2000" dirty="0" err="1" smtClean="0"/>
              <a:t>day</a:t>
            </a:r>
            <a:r>
              <a:rPr lang="fi-FI" sz="2000" dirty="0" smtClean="0"/>
              <a:t>, </a:t>
            </a:r>
            <a:r>
              <a:rPr lang="fi-FI" sz="2000" dirty="0" err="1" smtClean="0"/>
              <a:t>week</a:t>
            </a:r>
            <a:r>
              <a:rPr lang="fi-FI" sz="2000" dirty="0" smtClean="0"/>
              <a:t> </a:t>
            </a:r>
            <a:r>
              <a:rPr lang="fi-FI" sz="2000" dirty="0" err="1" smtClean="0"/>
              <a:t>or</a:t>
            </a:r>
            <a:r>
              <a:rPr lang="fi-FI" sz="2000" dirty="0" smtClean="0"/>
              <a:t> </a:t>
            </a:r>
            <a:r>
              <a:rPr lang="fi-FI" sz="2000" dirty="0" err="1" smtClean="0"/>
              <a:t>month</a:t>
            </a:r>
            <a:r>
              <a:rPr lang="fi-FI" sz="2000" dirty="0" smtClean="0"/>
              <a:t> </a:t>
            </a:r>
            <a:r>
              <a:rPr lang="fi-FI" sz="2000" dirty="0" err="1" smtClean="0"/>
              <a:t>are</a:t>
            </a:r>
            <a:r>
              <a:rPr lang="fi-FI" sz="2000" dirty="0" smtClean="0"/>
              <a:t> </a:t>
            </a:r>
            <a:r>
              <a:rPr lang="fi-FI" sz="2000" dirty="0" err="1" smtClean="0"/>
              <a:t>frequently</a:t>
            </a:r>
            <a:r>
              <a:rPr lang="fi-FI" sz="2000" dirty="0" smtClean="0"/>
              <a:t> </a:t>
            </a:r>
            <a:r>
              <a:rPr lang="fi-FI" sz="2000" dirty="0" err="1" smtClean="0"/>
              <a:t>applied</a:t>
            </a:r>
            <a:r>
              <a:rPr lang="fi-FI" sz="2000" dirty="0" smtClean="0"/>
              <a:t> and </a:t>
            </a:r>
            <a:r>
              <a:rPr lang="fi-FI" sz="2000" dirty="0" err="1" smtClean="0"/>
              <a:t>often</a:t>
            </a:r>
            <a:r>
              <a:rPr lang="fi-FI" sz="2000" dirty="0" smtClean="0"/>
              <a:t> </a:t>
            </a:r>
            <a:r>
              <a:rPr lang="fi-FI" sz="2000" dirty="0" err="1" smtClean="0"/>
              <a:t>work</a:t>
            </a:r>
            <a:r>
              <a:rPr lang="fi-FI" sz="2000" dirty="0" smtClean="0"/>
              <a:t> </a:t>
            </a:r>
            <a:r>
              <a:rPr lang="fi-FI" sz="2000" dirty="0" err="1" smtClean="0"/>
              <a:t>if</a:t>
            </a:r>
            <a:r>
              <a:rPr lang="fi-FI" sz="2000" dirty="0" smtClean="0"/>
              <a:t> </a:t>
            </a:r>
            <a:r>
              <a:rPr lang="fi-FI" sz="2000" dirty="0" err="1" smtClean="0"/>
              <a:t>sufficiently</a:t>
            </a:r>
            <a:r>
              <a:rPr lang="fi-FI" sz="2000" dirty="0" smtClean="0"/>
              <a:t> </a:t>
            </a:r>
            <a:r>
              <a:rPr lang="fi-FI" sz="2000" dirty="0" err="1" smtClean="0"/>
              <a:t>low</a:t>
            </a:r>
            <a:endParaRPr lang="fi-FI" sz="2000" dirty="0" smtClean="0"/>
          </a:p>
          <a:p>
            <a:r>
              <a:rPr lang="fi-FI" sz="2000" dirty="0" err="1" smtClean="0"/>
              <a:t>Protective</a:t>
            </a:r>
            <a:r>
              <a:rPr lang="fi-FI" sz="2000" dirty="0" smtClean="0"/>
              <a:t> </a:t>
            </a:r>
            <a:r>
              <a:rPr lang="fi-FI" sz="2000" dirty="0" err="1" smtClean="0"/>
              <a:t>rules</a:t>
            </a:r>
            <a:r>
              <a:rPr lang="fi-FI" sz="2000" dirty="0" smtClean="0"/>
              <a:t> on </a:t>
            </a:r>
            <a:r>
              <a:rPr lang="fi-FI" sz="2000" dirty="0" err="1" smtClean="0"/>
              <a:t>payments</a:t>
            </a:r>
            <a:r>
              <a:rPr lang="fi-FI" sz="2000" dirty="0" smtClean="0"/>
              <a:t>, </a:t>
            </a:r>
            <a:r>
              <a:rPr lang="fi-FI" sz="2000" dirty="0" err="1" smtClean="0"/>
              <a:t>frequent</a:t>
            </a:r>
            <a:r>
              <a:rPr lang="fi-FI" sz="2000" dirty="0" smtClean="0"/>
              <a:t> </a:t>
            </a:r>
            <a:r>
              <a:rPr lang="fi-FI" sz="2000" dirty="0" err="1" smtClean="0"/>
              <a:t>mandatory</a:t>
            </a:r>
            <a:r>
              <a:rPr lang="fi-FI" sz="2000" dirty="0" smtClean="0"/>
              <a:t> </a:t>
            </a:r>
            <a:r>
              <a:rPr lang="fi-FI" sz="2000" dirty="0" err="1" smtClean="0"/>
              <a:t>pay-outs</a:t>
            </a:r>
            <a:r>
              <a:rPr lang="fi-FI" sz="2000" dirty="0" smtClean="0"/>
              <a:t> and </a:t>
            </a:r>
            <a:r>
              <a:rPr lang="fi-FI" sz="2000" dirty="0" err="1" smtClean="0"/>
              <a:t>credit</a:t>
            </a:r>
            <a:r>
              <a:rPr lang="fi-FI" sz="2000" dirty="0" smtClean="0"/>
              <a:t> </a:t>
            </a:r>
            <a:r>
              <a:rPr lang="fi-FI" sz="2000" dirty="0" err="1" smtClean="0"/>
              <a:t>displays</a:t>
            </a:r>
            <a:r>
              <a:rPr lang="fi-FI" sz="2000" dirty="0" smtClean="0"/>
              <a:t> in </a:t>
            </a:r>
            <a:r>
              <a:rPr lang="fi-FI" sz="2000" dirty="0" err="1" smtClean="0"/>
              <a:t>real</a:t>
            </a:r>
            <a:r>
              <a:rPr lang="fi-FI" sz="2000" dirty="0" smtClean="0"/>
              <a:t> money </a:t>
            </a:r>
            <a:r>
              <a:rPr lang="fi-FI" sz="2000" dirty="0" err="1" smtClean="0"/>
              <a:t>are</a:t>
            </a:r>
            <a:r>
              <a:rPr lang="fi-FI" sz="2000" dirty="0" smtClean="0"/>
              <a:t> </a:t>
            </a:r>
            <a:r>
              <a:rPr lang="fi-FI" sz="2000" dirty="0" err="1" smtClean="0"/>
              <a:t>effective</a:t>
            </a:r>
            <a:r>
              <a:rPr lang="fi-FI" sz="2000" dirty="0" smtClean="0"/>
              <a:t> </a:t>
            </a:r>
            <a:r>
              <a:rPr lang="fi-FI" sz="2000" dirty="0" err="1" smtClean="0"/>
              <a:t>techniques</a:t>
            </a:r>
            <a:r>
              <a:rPr lang="fi-FI" sz="2000" dirty="0" smtClean="0"/>
              <a:t> to </a:t>
            </a:r>
            <a:r>
              <a:rPr lang="fi-FI" sz="2000" dirty="0" err="1" smtClean="0"/>
              <a:t>improve</a:t>
            </a:r>
            <a:r>
              <a:rPr lang="fi-FI" sz="2000" dirty="0" smtClean="0"/>
              <a:t> </a:t>
            </a:r>
            <a:r>
              <a:rPr lang="fi-FI" sz="2000" dirty="0" err="1" smtClean="0"/>
              <a:t>loss</a:t>
            </a:r>
            <a:r>
              <a:rPr lang="fi-FI" sz="2000" dirty="0" smtClean="0"/>
              <a:t> </a:t>
            </a:r>
            <a:r>
              <a:rPr lang="fi-FI" sz="2000" dirty="0" err="1" smtClean="0"/>
              <a:t>awareness</a:t>
            </a:r>
            <a:r>
              <a:rPr lang="fi-FI" sz="2000" dirty="0" smtClean="0"/>
              <a:t> and </a:t>
            </a:r>
            <a:r>
              <a:rPr lang="fi-FI" sz="2000" dirty="0" err="1" smtClean="0"/>
              <a:t>can</a:t>
            </a:r>
            <a:r>
              <a:rPr lang="fi-FI" sz="2000" dirty="0" smtClean="0"/>
              <a:t> </a:t>
            </a:r>
            <a:r>
              <a:rPr lang="fi-FI" sz="2000" dirty="0" err="1" smtClean="0"/>
              <a:t>be</a:t>
            </a:r>
            <a:r>
              <a:rPr lang="fi-FI" sz="2000" dirty="0" smtClean="0"/>
              <a:t> </a:t>
            </a:r>
            <a:r>
              <a:rPr lang="fi-FI" sz="2000" dirty="0" err="1" smtClean="0"/>
              <a:t>implemented</a:t>
            </a:r>
            <a:r>
              <a:rPr lang="fi-FI" sz="2000" dirty="0" smtClean="0"/>
              <a:t> </a:t>
            </a:r>
          </a:p>
          <a:p>
            <a:pPr marL="92075" indent="0">
              <a:buNone/>
            </a:pPr>
            <a:r>
              <a:rPr lang="fi-FI" sz="2000" dirty="0" smtClean="0"/>
              <a:t>LESS CERTAIN ABOUT THESE:</a:t>
            </a:r>
          </a:p>
          <a:p>
            <a:r>
              <a:rPr lang="fi-FI" sz="2000" dirty="0" err="1" smtClean="0"/>
              <a:t>Limiting</a:t>
            </a:r>
            <a:r>
              <a:rPr lang="fi-FI" sz="2000" dirty="0" smtClean="0"/>
              <a:t> </a:t>
            </a:r>
            <a:r>
              <a:rPr lang="fi-FI" sz="2000" dirty="0" err="1"/>
              <a:t>bet</a:t>
            </a:r>
            <a:r>
              <a:rPr lang="fi-FI" sz="2000" dirty="0"/>
              <a:t> </a:t>
            </a:r>
            <a:r>
              <a:rPr lang="fi-FI" sz="2000" dirty="0" err="1"/>
              <a:t>sizes</a:t>
            </a:r>
            <a:r>
              <a:rPr lang="fi-FI" sz="2000" dirty="0"/>
              <a:t>  </a:t>
            </a:r>
            <a:r>
              <a:rPr lang="fi-FI" sz="2000" dirty="0" err="1"/>
              <a:t>may</a:t>
            </a:r>
            <a:r>
              <a:rPr lang="fi-FI" sz="2000" dirty="0"/>
              <a:t> </a:t>
            </a:r>
            <a:r>
              <a:rPr lang="fi-FI" sz="2000" dirty="0" err="1"/>
              <a:t>reduce</a:t>
            </a:r>
            <a:r>
              <a:rPr lang="fi-FI" sz="2000" dirty="0"/>
              <a:t> </a:t>
            </a:r>
            <a:r>
              <a:rPr lang="fi-FI" sz="2000" dirty="0" err="1"/>
              <a:t>gambling</a:t>
            </a:r>
            <a:r>
              <a:rPr lang="fi-FI" sz="2000" dirty="0"/>
              <a:t> </a:t>
            </a:r>
            <a:r>
              <a:rPr lang="fi-FI" sz="2000" dirty="0" err="1"/>
              <a:t>but</a:t>
            </a:r>
            <a:r>
              <a:rPr lang="fi-FI" sz="2000" dirty="0"/>
              <a:t> </a:t>
            </a:r>
            <a:r>
              <a:rPr lang="fi-FI" sz="2000" dirty="0" err="1"/>
              <a:t>also</a:t>
            </a:r>
            <a:r>
              <a:rPr lang="fi-FI" sz="2000" dirty="0"/>
              <a:t> </a:t>
            </a:r>
            <a:r>
              <a:rPr lang="fi-FI" sz="2000" dirty="0" err="1"/>
              <a:t>increase</a:t>
            </a:r>
            <a:r>
              <a:rPr lang="fi-FI" sz="2000" dirty="0"/>
              <a:t> </a:t>
            </a:r>
            <a:r>
              <a:rPr lang="fi-FI" sz="2000" dirty="0" smtClean="0"/>
              <a:t>it</a:t>
            </a:r>
          </a:p>
          <a:p>
            <a:r>
              <a:rPr lang="fi-FI" sz="2000" dirty="0" err="1" smtClean="0"/>
              <a:t>The</a:t>
            </a:r>
            <a:r>
              <a:rPr lang="fi-FI" sz="2000" dirty="0" smtClean="0"/>
              <a:t> </a:t>
            </a:r>
            <a:r>
              <a:rPr lang="fi-FI" sz="2000" dirty="0" err="1" smtClean="0"/>
              <a:t>balance</a:t>
            </a:r>
            <a:r>
              <a:rPr lang="fi-FI" sz="2000" dirty="0" smtClean="0"/>
              <a:t> </a:t>
            </a:r>
            <a:r>
              <a:rPr lang="fi-FI" sz="2000" dirty="0" err="1" smtClean="0"/>
              <a:t>sought</a:t>
            </a:r>
            <a:r>
              <a:rPr lang="fi-FI" sz="2000" dirty="0" smtClean="0"/>
              <a:t> </a:t>
            </a:r>
            <a:r>
              <a:rPr lang="fi-FI" sz="2000" dirty="0" err="1" smtClean="0"/>
              <a:t>by</a:t>
            </a:r>
            <a:r>
              <a:rPr lang="fi-FI" sz="2000" dirty="0" smtClean="0"/>
              <a:t> </a:t>
            </a:r>
            <a:r>
              <a:rPr lang="fi-FI" sz="2000" dirty="0" err="1" smtClean="0"/>
              <a:t>operators</a:t>
            </a:r>
            <a:r>
              <a:rPr lang="fi-FI" sz="2000" dirty="0" smtClean="0"/>
              <a:t> </a:t>
            </a:r>
            <a:r>
              <a:rPr lang="fi-FI" sz="2000" dirty="0" err="1"/>
              <a:t>between</a:t>
            </a:r>
            <a:r>
              <a:rPr lang="fi-FI" sz="2000" dirty="0"/>
              <a:t> </a:t>
            </a:r>
            <a:r>
              <a:rPr lang="fi-FI" sz="2000" dirty="0" err="1"/>
              <a:t>intensity</a:t>
            </a:r>
            <a:r>
              <a:rPr lang="fi-FI" sz="2000" dirty="0"/>
              <a:t>, </a:t>
            </a:r>
            <a:r>
              <a:rPr lang="fi-FI" sz="2000" dirty="0" err="1"/>
              <a:t>time</a:t>
            </a:r>
            <a:r>
              <a:rPr lang="fi-FI" sz="2000" dirty="0"/>
              <a:t> on </a:t>
            </a:r>
            <a:r>
              <a:rPr lang="fi-FI" sz="2000" dirty="0" err="1"/>
              <a:t>device</a:t>
            </a:r>
            <a:r>
              <a:rPr lang="fi-FI" sz="2000" dirty="0"/>
              <a:t> and </a:t>
            </a:r>
            <a:r>
              <a:rPr lang="fi-FI" sz="2000" dirty="0" err="1"/>
              <a:t>spending</a:t>
            </a:r>
            <a:r>
              <a:rPr lang="fi-FI" sz="2000" dirty="0"/>
              <a:t> </a:t>
            </a:r>
            <a:r>
              <a:rPr lang="fi-FI" sz="2000" dirty="0" smtClean="0"/>
              <a:t>money</a:t>
            </a:r>
            <a:r>
              <a:rPr lang="fi-FI" sz="2000" dirty="0"/>
              <a:t> </a:t>
            </a:r>
            <a:r>
              <a:rPr lang="fi-FI" sz="2000" dirty="0" smtClean="0"/>
              <a:t>is </a:t>
            </a:r>
            <a:r>
              <a:rPr lang="fi-FI" sz="2000" dirty="0" err="1" smtClean="0"/>
              <a:t>often</a:t>
            </a:r>
            <a:r>
              <a:rPr lang="fi-FI" sz="2000" dirty="0" smtClean="0"/>
              <a:t> </a:t>
            </a:r>
            <a:r>
              <a:rPr lang="fi-FI" sz="2000" dirty="0" err="1" smtClean="0"/>
              <a:t>beyond</a:t>
            </a:r>
            <a:r>
              <a:rPr lang="fi-FI" sz="2000" dirty="0" smtClean="0"/>
              <a:t> </a:t>
            </a:r>
            <a:r>
              <a:rPr lang="fi-FI" sz="2000" dirty="0" err="1" smtClean="0"/>
              <a:t>the</a:t>
            </a:r>
            <a:r>
              <a:rPr lang="fi-FI" sz="2000" dirty="0" smtClean="0"/>
              <a:t> </a:t>
            </a:r>
            <a:r>
              <a:rPr lang="fi-FI" sz="2000" dirty="0" err="1" smtClean="0"/>
              <a:t>reach</a:t>
            </a:r>
            <a:r>
              <a:rPr lang="fi-FI" sz="2000" dirty="0" smtClean="0"/>
              <a:t> of </a:t>
            </a:r>
            <a:r>
              <a:rPr lang="fi-FI" sz="2000" dirty="0" err="1" smtClean="0"/>
              <a:t>regulators</a:t>
            </a:r>
            <a:endParaRPr lang="fi-FI" sz="2000" dirty="0"/>
          </a:p>
          <a:p>
            <a:endParaRPr lang="fi-FI" dirty="0"/>
          </a:p>
          <a:p>
            <a:endParaRPr lang="fi-FI"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25</a:t>
            </a:fld>
            <a:endParaRPr lang="en-GB" dirty="0"/>
          </a:p>
        </p:txBody>
      </p:sp>
      <p:sp>
        <p:nvSpPr>
          <p:cNvPr id="6" name="Title 5"/>
          <p:cNvSpPr>
            <a:spLocks noGrp="1"/>
          </p:cNvSpPr>
          <p:nvPr>
            <p:ph type="title"/>
          </p:nvPr>
        </p:nvSpPr>
        <p:spPr>
          <a:xfrm>
            <a:off x="2063552" y="802412"/>
            <a:ext cx="9722048" cy="654244"/>
          </a:xfrm>
        </p:spPr>
        <p:txBody>
          <a:bodyPr/>
          <a:lstStyle/>
          <a:p>
            <a:r>
              <a:rPr lang="fi-FI" sz="2400" b="0" cap="none" dirty="0" smtClean="0"/>
              <a:t/>
            </a:r>
            <a:br>
              <a:rPr lang="fi-FI" sz="2400" b="0" cap="none" dirty="0" smtClean="0"/>
            </a:br>
            <a:r>
              <a:rPr lang="fi-FI" sz="2800" cap="none" dirty="0" err="1" smtClean="0"/>
              <a:t>Regulating</a:t>
            </a:r>
            <a:r>
              <a:rPr lang="fi-FI" sz="2800" cap="none" dirty="0" smtClean="0"/>
              <a:t> 2: </a:t>
            </a:r>
            <a:r>
              <a:rPr lang="fi-FI" sz="2800" cap="none" dirty="0" err="1" smtClean="0"/>
              <a:t>game</a:t>
            </a:r>
            <a:r>
              <a:rPr lang="fi-FI" sz="2800" cap="none" dirty="0" smtClean="0"/>
              <a:t> </a:t>
            </a:r>
            <a:r>
              <a:rPr lang="fi-FI" sz="2800" cap="none" dirty="0" err="1" smtClean="0"/>
              <a:t>features</a:t>
            </a:r>
            <a:endParaRPr lang="fi-FI" sz="2800" cap="none" dirty="0"/>
          </a:p>
        </p:txBody>
      </p:sp>
    </p:spTree>
    <p:extLst>
      <p:ext uri="{BB962C8B-B14F-4D97-AF65-F5344CB8AC3E}">
        <p14:creationId xmlns:p14="http://schemas.microsoft.com/office/powerpoint/2010/main" val="196634312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 indent="0">
              <a:buNone/>
            </a:pPr>
            <a:r>
              <a:rPr lang="fi-FI" dirty="0" smtClean="0"/>
              <a:t>EVIDENCE SUPPORTS:</a:t>
            </a:r>
          </a:p>
          <a:p>
            <a:r>
              <a:rPr lang="fi-FI" dirty="0" smtClean="0"/>
              <a:t>Access to </a:t>
            </a:r>
            <a:r>
              <a:rPr lang="fi-FI" dirty="0" err="1" smtClean="0"/>
              <a:t>cash</a:t>
            </a:r>
            <a:r>
              <a:rPr lang="fi-FI" dirty="0" smtClean="0"/>
              <a:t> </a:t>
            </a:r>
            <a:r>
              <a:rPr lang="fi-FI" dirty="0" err="1" smtClean="0"/>
              <a:t>can</a:t>
            </a:r>
            <a:r>
              <a:rPr lang="fi-FI" dirty="0" smtClean="0"/>
              <a:t> </a:t>
            </a:r>
            <a:r>
              <a:rPr lang="fi-FI" dirty="0" err="1" smtClean="0"/>
              <a:t>be</a:t>
            </a:r>
            <a:r>
              <a:rPr lang="fi-FI" dirty="0" smtClean="0"/>
              <a:t> </a:t>
            </a:r>
            <a:r>
              <a:rPr lang="fi-FI" dirty="0" err="1" smtClean="0"/>
              <a:t>regulated</a:t>
            </a:r>
            <a:r>
              <a:rPr lang="fi-FI" dirty="0" smtClean="0"/>
              <a:t>  to </a:t>
            </a:r>
            <a:r>
              <a:rPr lang="fi-FI" dirty="0" err="1" smtClean="0"/>
              <a:t>prevent</a:t>
            </a:r>
            <a:r>
              <a:rPr lang="fi-FI" dirty="0" smtClean="0"/>
              <a:t> </a:t>
            </a:r>
            <a:r>
              <a:rPr lang="fi-FI" dirty="0" err="1" smtClean="0"/>
              <a:t>problem</a:t>
            </a:r>
            <a:r>
              <a:rPr lang="fi-FI" dirty="0" smtClean="0"/>
              <a:t> </a:t>
            </a:r>
            <a:r>
              <a:rPr lang="fi-FI" dirty="0" err="1" smtClean="0"/>
              <a:t>gambling</a:t>
            </a:r>
            <a:endParaRPr lang="fi-FI" dirty="0" smtClean="0"/>
          </a:p>
          <a:p>
            <a:r>
              <a:rPr lang="fi-FI" dirty="0" smtClean="0"/>
              <a:t> Smoking and </a:t>
            </a:r>
            <a:r>
              <a:rPr lang="fi-FI" dirty="0" err="1" smtClean="0"/>
              <a:t>drinking</a:t>
            </a:r>
            <a:r>
              <a:rPr lang="fi-FI" dirty="0" smtClean="0"/>
              <a:t> in </a:t>
            </a:r>
            <a:r>
              <a:rPr lang="fi-FI" dirty="0" err="1" smtClean="0"/>
              <a:t>gambling</a:t>
            </a:r>
            <a:r>
              <a:rPr lang="fi-FI" dirty="0" smtClean="0"/>
              <a:t> </a:t>
            </a:r>
            <a:r>
              <a:rPr lang="fi-FI" dirty="0" err="1" smtClean="0"/>
              <a:t>venues</a:t>
            </a:r>
            <a:r>
              <a:rPr lang="fi-FI" dirty="0" smtClean="0"/>
              <a:t> </a:t>
            </a:r>
            <a:r>
              <a:rPr lang="fi-FI" dirty="0" err="1" smtClean="0"/>
              <a:t>can</a:t>
            </a:r>
            <a:r>
              <a:rPr lang="fi-FI" dirty="0" smtClean="0"/>
              <a:t> </a:t>
            </a:r>
            <a:r>
              <a:rPr lang="fi-FI" dirty="0" err="1" smtClean="0"/>
              <a:t>be</a:t>
            </a:r>
            <a:r>
              <a:rPr lang="fi-FI" dirty="0" smtClean="0"/>
              <a:t> </a:t>
            </a:r>
            <a:r>
              <a:rPr lang="fi-FI" dirty="0" err="1" smtClean="0"/>
              <a:t>regulated</a:t>
            </a:r>
            <a:r>
              <a:rPr lang="fi-FI" dirty="0" smtClean="0"/>
              <a:t> to </a:t>
            </a:r>
            <a:r>
              <a:rPr lang="fi-FI" dirty="0" err="1" smtClean="0"/>
              <a:t>prevent</a:t>
            </a:r>
            <a:r>
              <a:rPr lang="fi-FI" dirty="0" smtClean="0"/>
              <a:t> </a:t>
            </a:r>
            <a:r>
              <a:rPr lang="fi-FI" dirty="0" err="1" smtClean="0"/>
              <a:t>problem</a:t>
            </a:r>
            <a:r>
              <a:rPr lang="fi-FI" dirty="0" smtClean="0"/>
              <a:t> </a:t>
            </a:r>
            <a:r>
              <a:rPr lang="fi-FI" dirty="0" err="1" smtClean="0"/>
              <a:t>gambling</a:t>
            </a:r>
            <a:r>
              <a:rPr lang="fi-FI" dirty="0" smtClean="0"/>
              <a:t> and </a:t>
            </a:r>
            <a:r>
              <a:rPr lang="fi-FI" dirty="0" err="1" smtClean="0"/>
              <a:t>other</a:t>
            </a:r>
            <a:r>
              <a:rPr lang="fi-FI" dirty="0" smtClean="0"/>
              <a:t> </a:t>
            </a:r>
            <a:r>
              <a:rPr lang="fi-FI" dirty="0" err="1" smtClean="0"/>
              <a:t>related</a:t>
            </a:r>
            <a:r>
              <a:rPr lang="fi-FI" dirty="0" smtClean="0"/>
              <a:t> </a:t>
            </a:r>
            <a:r>
              <a:rPr lang="fi-FI" dirty="0" err="1" smtClean="0"/>
              <a:t>harm</a:t>
            </a:r>
            <a:endParaRPr lang="fi-FI" dirty="0" smtClean="0"/>
          </a:p>
          <a:p>
            <a:r>
              <a:rPr lang="fi-FI" dirty="0" smtClean="0"/>
              <a:t>Time </a:t>
            </a:r>
            <a:r>
              <a:rPr lang="fi-FI" dirty="0" err="1" smtClean="0"/>
              <a:t>awareness</a:t>
            </a:r>
            <a:r>
              <a:rPr lang="fi-FI" dirty="0" smtClean="0"/>
              <a:t> </a:t>
            </a:r>
            <a:r>
              <a:rPr lang="fi-FI" dirty="0" err="1" smtClean="0"/>
              <a:t>tools</a:t>
            </a:r>
            <a:r>
              <a:rPr lang="fi-FI" dirty="0" smtClean="0"/>
              <a:t> (</a:t>
            </a:r>
            <a:r>
              <a:rPr lang="fi-FI" dirty="0" err="1" smtClean="0"/>
              <a:t>daylight</a:t>
            </a:r>
            <a:r>
              <a:rPr lang="fi-FI" dirty="0" smtClean="0"/>
              <a:t>, </a:t>
            </a:r>
            <a:r>
              <a:rPr lang="fi-FI" dirty="0" err="1" smtClean="0"/>
              <a:t>clocks</a:t>
            </a:r>
            <a:r>
              <a:rPr lang="fi-FI" dirty="0" smtClean="0"/>
              <a:t>) in </a:t>
            </a:r>
            <a:r>
              <a:rPr lang="fi-FI" dirty="0" err="1" smtClean="0"/>
              <a:t>venues</a:t>
            </a:r>
            <a:r>
              <a:rPr lang="fi-FI" dirty="0" smtClean="0"/>
              <a:t> </a:t>
            </a:r>
            <a:r>
              <a:rPr lang="fi-FI" dirty="0" err="1" smtClean="0"/>
              <a:t>can</a:t>
            </a:r>
            <a:r>
              <a:rPr lang="fi-FI" dirty="0" smtClean="0"/>
              <a:t> </a:t>
            </a:r>
            <a:r>
              <a:rPr lang="fi-FI" dirty="0" err="1" smtClean="0"/>
              <a:t>be</a:t>
            </a:r>
            <a:r>
              <a:rPr lang="fi-FI" dirty="0" smtClean="0"/>
              <a:t> </a:t>
            </a:r>
            <a:r>
              <a:rPr lang="fi-FI" dirty="0" err="1" smtClean="0"/>
              <a:t>required</a:t>
            </a:r>
            <a:r>
              <a:rPr lang="fi-FI" dirty="0" smtClean="0"/>
              <a:t> to </a:t>
            </a:r>
            <a:r>
              <a:rPr lang="fi-FI" dirty="0" err="1" smtClean="0"/>
              <a:t>reduce</a:t>
            </a:r>
            <a:r>
              <a:rPr lang="fi-FI" dirty="0" smtClean="0"/>
              <a:t> </a:t>
            </a:r>
            <a:r>
              <a:rPr lang="fi-FI" dirty="0" err="1" smtClean="0"/>
              <a:t>problem</a:t>
            </a:r>
            <a:r>
              <a:rPr lang="fi-FI" dirty="0" smtClean="0"/>
              <a:t> </a:t>
            </a:r>
            <a:r>
              <a:rPr lang="fi-FI" dirty="0" err="1" smtClean="0"/>
              <a:t>gambling</a:t>
            </a:r>
            <a:r>
              <a:rPr lang="fi-FI" dirty="0" smtClean="0"/>
              <a:t> and </a:t>
            </a:r>
            <a:r>
              <a:rPr lang="fi-FI" dirty="0" err="1" smtClean="0"/>
              <a:t>other</a:t>
            </a:r>
            <a:r>
              <a:rPr lang="fi-FI" dirty="0" smtClean="0"/>
              <a:t> </a:t>
            </a:r>
            <a:r>
              <a:rPr lang="fi-FI" dirty="0" err="1" smtClean="0"/>
              <a:t>harm</a:t>
            </a:r>
            <a:endParaRPr lang="fi-FI" dirty="0" smtClean="0"/>
          </a:p>
          <a:p>
            <a:r>
              <a:rPr lang="fi-FI" dirty="0" err="1" smtClean="0"/>
              <a:t>Inducements</a:t>
            </a:r>
            <a:r>
              <a:rPr lang="fi-FI" dirty="0" smtClean="0"/>
              <a:t> (</a:t>
            </a:r>
            <a:r>
              <a:rPr lang="fi-FI" dirty="0" err="1" smtClean="0"/>
              <a:t>free</a:t>
            </a:r>
            <a:r>
              <a:rPr lang="fi-FI" dirty="0" smtClean="0"/>
              <a:t> </a:t>
            </a:r>
            <a:r>
              <a:rPr lang="fi-FI" dirty="0" err="1" smtClean="0"/>
              <a:t>drinks</a:t>
            </a:r>
            <a:r>
              <a:rPr lang="fi-FI" dirty="0" smtClean="0"/>
              <a:t>, </a:t>
            </a:r>
            <a:r>
              <a:rPr lang="fi-FI" dirty="0" err="1" smtClean="0"/>
              <a:t>meals</a:t>
            </a:r>
            <a:r>
              <a:rPr lang="fi-FI" dirty="0" smtClean="0"/>
              <a:t>, </a:t>
            </a:r>
            <a:r>
              <a:rPr lang="fi-FI" dirty="0" err="1" smtClean="0"/>
              <a:t>games</a:t>
            </a:r>
            <a:r>
              <a:rPr lang="fi-FI" dirty="0" smtClean="0"/>
              <a:t>) </a:t>
            </a:r>
            <a:r>
              <a:rPr lang="fi-FI" dirty="0" err="1" smtClean="0"/>
              <a:t>can</a:t>
            </a:r>
            <a:r>
              <a:rPr lang="fi-FI" dirty="0" smtClean="0"/>
              <a:t> </a:t>
            </a:r>
            <a:r>
              <a:rPr lang="fi-FI" dirty="0" err="1" smtClean="0"/>
              <a:t>be</a:t>
            </a:r>
            <a:r>
              <a:rPr lang="fi-FI" dirty="0" smtClean="0"/>
              <a:t> </a:t>
            </a:r>
            <a:r>
              <a:rPr lang="fi-FI" dirty="0" err="1" smtClean="0"/>
              <a:t>regulated</a:t>
            </a:r>
            <a:r>
              <a:rPr lang="fi-FI" dirty="0" smtClean="0"/>
              <a:t> to </a:t>
            </a:r>
            <a:r>
              <a:rPr lang="fi-FI" dirty="0" err="1" smtClean="0"/>
              <a:t>reduce</a:t>
            </a:r>
            <a:r>
              <a:rPr lang="fi-FI" dirty="0" smtClean="0"/>
              <a:t> </a:t>
            </a:r>
            <a:r>
              <a:rPr lang="fi-FI" dirty="0" err="1" smtClean="0"/>
              <a:t>harm</a:t>
            </a:r>
            <a:endParaRPr lang="fi-FI" dirty="0" smtClean="0"/>
          </a:p>
          <a:p>
            <a:pPr marL="92075" indent="0">
              <a:buNone/>
            </a:pPr>
            <a:r>
              <a:rPr lang="fi-FI" dirty="0" smtClean="0"/>
              <a:t>LESS CERTAIN ABOUT THIS:</a:t>
            </a:r>
            <a:endParaRPr lang="fi-FI" dirty="0"/>
          </a:p>
          <a:p>
            <a:r>
              <a:rPr lang="fi-FI" dirty="0" err="1" smtClean="0"/>
              <a:t>Venue</a:t>
            </a:r>
            <a:r>
              <a:rPr lang="fi-FI" dirty="0" smtClean="0"/>
              <a:t> </a:t>
            </a:r>
            <a:r>
              <a:rPr lang="fi-FI" dirty="0" err="1" smtClean="0"/>
              <a:t>designs</a:t>
            </a:r>
            <a:r>
              <a:rPr lang="fi-FI" dirty="0" smtClean="0"/>
              <a:t> </a:t>
            </a:r>
            <a:r>
              <a:rPr lang="fi-FI" dirty="0" err="1" smtClean="0"/>
              <a:t>are</a:t>
            </a:r>
            <a:r>
              <a:rPr lang="fi-FI" dirty="0" smtClean="0"/>
              <a:t> </a:t>
            </a:r>
            <a:r>
              <a:rPr lang="fi-FI" dirty="0" err="1" smtClean="0"/>
              <a:t>carefully</a:t>
            </a:r>
            <a:r>
              <a:rPr lang="fi-FI" dirty="0" smtClean="0"/>
              <a:t> </a:t>
            </a:r>
            <a:r>
              <a:rPr lang="fi-FI" dirty="0" err="1" smtClean="0"/>
              <a:t>planned</a:t>
            </a:r>
            <a:r>
              <a:rPr lang="fi-FI" dirty="0" smtClean="0"/>
              <a:t> </a:t>
            </a:r>
            <a:r>
              <a:rPr lang="fi-FI" dirty="0" err="1" smtClean="0"/>
              <a:t>by</a:t>
            </a:r>
            <a:r>
              <a:rPr lang="fi-FI" dirty="0" smtClean="0"/>
              <a:t> </a:t>
            </a:r>
            <a:r>
              <a:rPr lang="fi-FI" dirty="0" err="1" smtClean="0"/>
              <a:t>operators</a:t>
            </a:r>
            <a:r>
              <a:rPr lang="fi-FI" dirty="0" smtClean="0"/>
              <a:t> </a:t>
            </a:r>
            <a:r>
              <a:rPr lang="fi-FI" dirty="0" err="1" smtClean="0"/>
              <a:t>but</a:t>
            </a:r>
            <a:r>
              <a:rPr lang="fi-FI" dirty="0" smtClean="0"/>
              <a:t> </a:t>
            </a:r>
            <a:r>
              <a:rPr lang="fi-FI" dirty="0" err="1" smtClean="0"/>
              <a:t>public</a:t>
            </a:r>
            <a:r>
              <a:rPr lang="fi-FI" dirty="0" smtClean="0"/>
              <a:t> </a:t>
            </a:r>
            <a:r>
              <a:rPr lang="fi-FI" dirty="0" err="1" smtClean="0"/>
              <a:t>evidence</a:t>
            </a:r>
            <a:r>
              <a:rPr lang="fi-FI" dirty="0" smtClean="0"/>
              <a:t> is </a:t>
            </a:r>
            <a:r>
              <a:rPr lang="fi-FI" dirty="0" err="1" smtClean="0"/>
              <a:t>thin</a:t>
            </a:r>
            <a:r>
              <a:rPr lang="fi-FI" dirty="0" smtClean="0"/>
              <a:t> </a:t>
            </a:r>
            <a:r>
              <a:rPr lang="fi-FI" dirty="0" err="1" smtClean="0"/>
              <a:t>about</a:t>
            </a:r>
            <a:r>
              <a:rPr lang="fi-FI" dirty="0" smtClean="0"/>
              <a:t> </a:t>
            </a:r>
            <a:r>
              <a:rPr lang="fi-FI" dirty="0" err="1" smtClean="0"/>
              <a:t>the</a:t>
            </a:r>
            <a:r>
              <a:rPr lang="fi-FI" dirty="0" smtClean="0"/>
              <a:t> </a:t>
            </a:r>
            <a:r>
              <a:rPr lang="fi-FI" dirty="0" err="1" smtClean="0"/>
              <a:t>effects</a:t>
            </a:r>
            <a:r>
              <a:rPr lang="fi-FI" dirty="0" smtClean="0"/>
              <a:t> of </a:t>
            </a:r>
            <a:r>
              <a:rPr lang="fi-FI" dirty="0" err="1" smtClean="0"/>
              <a:t>regulating</a:t>
            </a:r>
            <a:r>
              <a:rPr lang="fi-FI" dirty="0" smtClean="0"/>
              <a:t> </a:t>
            </a:r>
            <a:r>
              <a:rPr lang="fi-FI" dirty="0" err="1" smtClean="0"/>
              <a:t>them</a:t>
            </a:r>
            <a:endParaRPr lang="fi-FI"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26</a:t>
            </a:fld>
            <a:endParaRPr lang="en-GB" dirty="0"/>
          </a:p>
        </p:txBody>
      </p:sp>
      <p:sp>
        <p:nvSpPr>
          <p:cNvPr id="6" name="Title 5"/>
          <p:cNvSpPr>
            <a:spLocks noGrp="1"/>
          </p:cNvSpPr>
          <p:nvPr>
            <p:ph type="title"/>
          </p:nvPr>
        </p:nvSpPr>
        <p:spPr/>
        <p:txBody>
          <a:bodyPr/>
          <a:lstStyle/>
          <a:p>
            <a:r>
              <a:rPr lang="fi-FI" sz="2800" cap="none" dirty="0" smtClean="0"/>
              <a:t/>
            </a:r>
            <a:br>
              <a:rPr lang="fi-FI" sz="2800" cap="none" dirty="0" smtClean="0"/>
            </a:br>
            <a:r>
              <a:rPr lang="fi-FI" sz="2800" cap="none" dirty="0" err="1" smtClean="0"/>
              <a:t>Regulating</a:t>
            </a:r>
            <a:r>
              <a:rPr lang="fi-FI" sz="2800" cap="none" dirty="0" smtClean="0"/>
              <a:t> 3: </a:t>
            </a:r>
            <a:r>
              <a:rPr lang="fi-FI" sz="2800" cap="none" dirty="0" err="1" smtClean="0"/>
              <a:t>gambling</a:t>
            </a:r>
            <a:r>
              <a:rPr lang="fi-FI" sz="2800" cap="none" dirty="0" smtClean="0"/>
              <a:t> </a:t>
            </a:r>
            <a:r>
              <a:rPr lang="fi-FI" sz="2800" cap="none" dirty="0" err="1" smtClean="0"/>
              <a:t>environments</a:t>
            </a:r>
            <a:endParaRPr lang="fi-FI" sz="2800" dirty="0"/>
          </a:p>
        </p:txBody>
      </p:sp>
    </p:spTree>
    <p:extLst>
      <p:ext uri="{BB962C8B-B14F-4D97-AF65-F5344CB8AC3E}">
        <p14:creationId xmlns:p14="http://schemas.microsoft.com/office/powerpoint/2010/main" val="264726175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2997" y="1558834"/>
            <a:ext cx="10652649" cy="4534463"/>
          </a:xfrm>
        </p:spPr>
        <p:txBody>
          <a:bodyPr/>
          <a:lstStyle/>
          <a:p>
            <a:pPr marL="92075" indent="0">
              <a:buNone/>
            </a:pPr>
            <a:r>
              <a:rPr lang="fi-FI" dirty="0" err="1" smtClean="0"/>
              <a:t>Pre-commitment</a:t>
            </a:r>
            <a:r>
              <a:rPr lang="fi-FI" dirty="0" smtClean="0"/>
              <a:t> </a:t>
            </a:r>
            <a:r>
              <a:rPr lang="fi-FI" dirty="0" err="1" smtClean="0"/>
              <a:t>tools</a:t>
            </a:r>
            <a:r>
              <a:rPr lang="fi-FI" dirty="0" smtClean="0"/>
              <a:t> help </a:t>
            </a:r>
            <a:r>
              <a:rPr lang="fi-FI" dirty="0" err="1" smtClean="0"/>
              <a:t>consumers</a:t>
            </a:r>
            <a:r>
              <a:rPr lang="fi-FI" dirty="0" smtClean="0"/>
              <a:t> to </a:t>
            </a:r>
            <a:r>
              <a:rPr lang="fi-FI" dirty="0" err="1" smtClean="0"/>
              <a:t>avoid</a:t>
            </a:r>
            <a:r>
              <a:rPr lang="fi-FI" dirty="0" smtClean="0"/>
              <a:t> </a:t>
            </a:r>
            <a:r>
              <a:rPr lang="fi-FI" dirty="0" err="1" smtClean="0"/>
              <a:t>excess</a:t>
            </a:r>
            <a:r>
              <a:rPr lang="fi-FI" dirty="0" smtClean="0"/>
              <a:t> </a:t>
            </a:r>
            <a:r>
              <a:rPr lang="fi-FI" dirty="0" err="1" smtClean="0"/>
              <a:t>by</a:t>
            </a:r>
            <a:r>
              <a:rPr lang="fi-FI" dirty="0" smtClean="0"/>
              <a:t> </a:t>
            </a:r>
            <a:r>
              <a:rPr lang="fi-FI" dirty="0" err="1" smtClean="0"/>
              <a:t>setting</a:t>
            </a:r>
            <a:r>
              <a:rPr lang="fi-FI" dirty="0" smtClean="0"/>
              <a:t> </a:t>
            </a:r>
            <a:r>
              <a:rPr lang="fi-FI" dirty="0" err="1" smtClean="0"/>
              <a:t>limits</a:t>
            </a:r>
            <a:r>
              <a:rPr lang="fi-FI" dirty="0" smtClean="0"/>
              <a:t> on </a:t>
            </a:r>
            <a:r>
              <a:rPr lang="fi-FI" dirty="0" err="1" smtClean="0"/>
              <a:t>the</a:t>
            </a:r>
            <a:r>
              <a:rPr lang="fi-FI" dirty="0" smtClean="0"/>
              <a:t> </a:t>
            </a:r>
            <a:r>
              <a:rPr lang="fi-FI" dirty="0" err="1" smtClean="0"/>
              <a:t>amount</a:t>
            </a:r>
            <a:r>
              <a:rPr lang="fi-FI" dirty="0" smtClean="0"/>
              <a:t> of </a:t>
            </a:r>
            <a:r>
              <a:rPr lang="fi-FI" dirty="0" err="1" smtClean="0"/>
              <a:t>spending</a:t>
            </a:r>
            <a:r>
              <a:rPr lang="fi-FI" dirty="0" smtClean="0"/>
              <a:t>, </a:t>
            </a:r>
            <a:r>
              <a:rPr lang="fi-FI" dirty="0" err="1" smtClean="0"/>
              <a:t>offering</a:t>
            </a:r>
            <a:r>
              <a:rPr lang="fi-FI" dirty="0" smtClean="0"/>
              <a:t> </a:t>
            </a:r>
            <a:r>
              <a:rPr lang="fi-FI" dirty="0" err="1" smtClean="0"/>
              <a:t>possibilities</a:t>
            </a:r>
            <a:r>
              <a:rPr lang="fi-FI" dirty="0" smtClean="0"/>
              <a:t> of </a:t>
            </a:r>
            <a:r>
              <a:rPr lang="fi-FI" dirty="0" err="1" smtClean="0"/>
              <a:t>self-exclusion</a:t>
            </a:r>
            <a:r>
              <a:rPr lang="fi-FI" dirty="0" smtClean="0"/>
              <a:t> and </a:t>
            </a:r>
            <a:r>
              <a:rPr lang="fi-FI" dirty="0" err="1" smtClean="0"/>
              <a:t>inervening</a:t>
            </a:r>
            <a:r>
              <a:rPr lang="fi-FI" dirty="0" smtClean="0"/>
              <a:t> </a:t>
            </a:r>
            <a:r>
              <a:rPr lang="fi-FI" dirty="0" err="1" smtClean="0"/>
              <a:t>when</a:t>
            </a:r>
            <a:r>
              <a:rPr lang="fi-FI" dirty="0" smtClean="0"/>
              <a:t> </a:t>
            </a:r>
            <a:r>
              <a:rPr lang="fi-FI" dirty="0" err="1" smtClean="0"/>
              <a:t>problem</a:t>
            </a:r>
            <a:r>
              <a:rPr lang="fi-FI" dirty="0" smtClean="0"/>
              <a:t> </a:t>
            </a:r>
            <a:r>
              <a:rPr lang="fi-FI" dirty="0" err="1" smtClean="0"/>
              <a:t>behavior</a:t>
            </a:r>
            <a:r>
              <a:rPr lang="fi-FI" dirty="0" smtClean="0"/>
              <a:t> is </a:t>
            </a:r>
            <a:r>
              <a:rPr lang="fi-FI" dirty="0" err="1" smtClean="0"/>
              <a:t>detected</a:t>
            </a:r>
            <a:r>
              <a:rPr lang="fi-FI" dirty="0" smtClean="0"/>
              <a:t>.</a:t>
            </a:r>
          </a:p>
          <a:p>
            <a:pPr marL="92075" indent="0">
              <a:buNone/>
            </a:pPr>
            <a:r>
              <a:rPr lang="fi-FI" dirty="0" smtClean="0"/>
              <a:t>EVIDENCE SUPPORTS:</a:t>
            </a:r>
            <a:endParaRPr lang="en-US" dirty="0" smtClean="0"/>
          </a:p>
          <a:p>
            <a:r>
              <a:rPr lang="en-US" dirty="0"/>
              <a:t>m</a:t>
            </a:r>
            <a:r>
              <a:rPr lang="en-US" dirty="0" smtClean="0"/>
              <a:t>easures that </a:t>
            </a:r>
            <a:r>
              <a:rPr lang="en-US" dirty="0"/>
              <a:t>are universally applied</a:t>
            </a:r>
            <a:r>
              <a:rPr lang="en-US" dirty="0" smtClean="0"/>
              <a:t>,</a:t>
            </a:r>
          </a:p>
          <a:p>
            <a:r>
              <a:rPr lang="en-US" dirty="0" smtClean="0"/>
              <a:t>mandatory</a:t>
            </a:r>
            <a:r>
              <a:rPr lang="en-US" dirty="0"/>
              <a:t>, </a:t>
            </a:r>
            <a:endParaRPr lang="en-US" dirty="0" smtClean="0"/>
          </a:p>
          <a:p>
            <a:r>
              <a:rPr lang="en-US" dirty="0" smtClean="0"/>
              <a:t>based </a:t>
            </a:r>
            <a:r>
              <a:rPr lang="en-US" dirty="0"/>
              <a:t>on behavior, </a:t>
            </a:r>
            <a:r>
              <a:rPr lang="en-US" dirty="0" smtClean="0"/>
              <a:t>not self-assessment</a:t>
            </a:r>
          </a:p>
          <a:p>
            <a:r>
              <a:rPr lang="en-US" dirty="0"/>
              <a:t>s</a:t>
            </a:r>
            <a:r>
              <a:rPr lang="en-US" dirty="0" smtClean="0"/>
              <a:t>ufficiently low limits, </a:t>
            </a:r>
          </a:p>
          <a:p>
            <a:r>
              <a:rPr lang="en-US" dirty="0" smtClean="0"/>
              <a:t>implemented </a:t>
            </a:r>
            <a:r>
              <a:rPr lang="en-US" dirty="0"/>
              <a:t>with personalized registration </a:t>
            </a:r>
            <a:r>
              <a:rPr lang="en-US" b="1" dirty="0" smtClean="0"/>
              <a:t>across all </a:t>
            </a:r>
            <a:r>
              <a:rPr lang="en-US" b="1" dirty="0"/>
              <a:t>the accessible forms </a:t>
            </a:r>
            <a:r>
              <a:rPr lang="en-US" dirty="0"/>
              <a:t>of gambling </a:t>
            </a:r>
            <a:r>
              <a:rPr lang="en-US" dirty="0" smtClean="0"/>
              <a:t>participation</a:t>
            </a:r>
          </a:p>
          <a:p>
            <a:r>
              <a:rPr lang="en-US" dirty="0"/>
              <a:t>i</a:t>
            </a:r>
            <a:r>
              <a:rPr lang="en-US" dirty="0" smtClean="0"/>
              <a:t>ntervention skills are assured and maintained by continuous development and training</a:t>
            </a:r>
            <a:endParaRPr lang="fi-FI"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27</a:t>
            </a:fld>
            <a:endParaRPr lang="en-GB" dirty="0"/>
          </a:p>
        </p:txBody>
      </p:sp>
      <p:sp>
        <p:nvSpPr>
          <p:cNvPr id="6" name="Title 5"/>
          <p:cNvSpPr>
            <a:spLocks noGrp="1"/>
          </p:cNvSpPr>
          <p:nvPr>
            <p:ph type="title"/>
          </p:nvPr>
        </p:nvSpPr>
        <p:spPr>
          <a:xfrm>
            <a:off x="2174039" y="915496"/>
            <a:ext cx="9187922" cy="547418"/>
          </a:xfrm>
        </p:spPr>
        <p:txBody>
          <a:bodyPr/>
          <a:lstStyle/>
          <a:p>
            <a:r>
              <a:rPr lang="fi-FI" sz="2800" dirty="0" err="1" smtClean="0"/>
              <a:t>R</a:t>
            </a:r>
            <a:r>
              <a:rPr lang="fi-FI" sz="2800" cap="none" dirty="0" err="1" smtClean="0"/>
              <a:t>egulating</a:t>
            </a:r>
            <a:r>
              <a:rPr lang="fi-FI" sz="2800" dirty="0" smtClean="0"/>
              <a:t> 4: </a:t>
            </a:r>
            <a:r>
              <a:rPr lang="fi-FI" dirty="0" err="1" smtClean="0"/>
              <a:t>P</a:t>
            </a:r>
            <a:r>
              <a:rPr lang="fi-FI" sz="2400" cap="none" dirty="0" err="1" smtClean="0"/>
              <a:t>re-commitment</a:t>
            </a:r>
            <a:r>
              <a:rPr lang="fi-FI" sz="2400" cap="none" dirty="0" smtClean="0"/>
              <a:t> </a:t>
            </a:r>
            <a:r>
              <a:rPr lang="fi-FI" sz="2400" cap="none" dirty="0" err="1" smtClean="0"/>
              <a:t>tools</a:t>
            </a:r>
            <a:endParaRPr lang="fi-FI" sz="2400" cap="none" dirty="0"/>
          </a:p>
        </p:txBody>
      </p:sp>
    </p:spTree>
    <p:extLst>
      <p:ext uri="{BB962C8B-B14F-4D97-AF65-F5344CB8AC3E}">
        <p14:creationId xmlns:p14="http://schemas.microsoft.com/office/powerpoint/2010/main" val="1972372711"/>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2751" y="1472446"/>
            <a:ext cx="11029519" cy="4832559"/>
          </a:xfrm>
        </p:spPr>
        <p:txBody>
          <a:bodyPr/>
          <a:lstStyle/>
          <a:p>
            <a:pPr marL="92075" indent="0">
              <a:buNone/>
            </a:pPr>
            <a:r>
              <a:rPr lang="fi-FI" b="1" dirty="0" smtClean="0"/>
              <a:t>MEASURES THAT WORK AND CAN BE IMPLEMENTED:</a:t>
            </a:r>
            <a:endParaRPr lang="fi-FI" b="1" dirty="0"/>
          </a:p>
          <a:p>
            <a:pPr marL="92075" indent="0">
              <a:buNone/>
            </a:pPr>
            <a:r>
              <a:rPr lang="fi-FI" sz="2400" b="1" dirty="0" smtClean="0"/>
              <a:t>Marketing</a:t>
            </a:r>
            <a:r>
              <a:rPr lang="fi-FI" sz="2400" dirty="0" smtClean="0"/>
              <a:t> </a:t>
            </a:r>
            <a:r>
              <a:rPr lang="fi-FI" sz="2400" dirty="0" err="1" smtClean="0"/>
              <a:t>regulations</a:t>
            </a:r>
            <a:r>
              <a:rPr lang="fi-FI" sz="2400" dirty="0" smtClean="0"/>
              <a:t> to </a:t>
            </a:r>
            <a:r>
              <a:rPr lang="fi-FI" sz="2400" dirty="0" err="1" smtClean="0"/>
              <a:t>protect</a:t>
            </a:r>
            <a:r>
              <a:rPr lang="fi-FI" sz="2400" dirty="0" smtClean="0"/>
              <a:t> </a:t>
            </a:r>
            <a:r>
              <a:rPr lang="fi-FI" sz="2400" dirty="0" err="1" smtClean="0"/>
              <a:t>specific</a:t>
            </a:r>
            <a:r>
              <a:rPr lang="fi-FI" sz="2400" dirty="0" smtClean="0"/>
              <a:t> </a:t>
            </a:r>
            <a:r>
              <a:rPr lang="fi-FI" sz="2400" dirty="0" err="1"/>
              <a:t>populations</a:t>
            </a:r>
            <a:r>
              <a:rPr lang="fi-FI" sz="2400" dirty="0"/>
              <a:t> (</a:t>
            </a:r>
            <a:r>
              <a:rPr lang="fi-FI" sz="2400" dirty="0" err="1" smtClean="0"/>
              <a:t>children</a:t>
            </a:r>
            <a:r>
              <a:rPr lang="fi-FI" sz="2400" dirty="0" smtClean="0"/>
              <a:t>, </a:t>
            </a:r>
            <a:r>
              <a:rPr lang="fi-FI" sz="2400" dirty="0" err="1" smtClean="0"/>
              <a:t>problem</a:t>
            </a:r>
            <a:r>
              <a:rPr lang="fi-FI" sz="2400" dirty="0" smtClean="0"/>
              <a:t> </a:t>
            </a:r>
            <a:r>
              <a:rPr lang="fi-FI" sz="2400" dirty="0" err="1" smtClean="0"/>
              <a:t>gambling</a:t>
            </a:r>
            <a:r>
              <a:rPr lang="fi-FI" sz="2400" dirty="0" smtClean="0"/>
              <a:t>) </a:t>
            </a:r>
            <a:r>
              <a:rPr lang="fi-FI" sz="2400" dirty="0" err="1" smtClean="0"/>
              <a:t>work</a:t>
            </a:r>
            <a:r>
              <a:rPr lang="fi-FI" sz="2400" dirty="0" smtClean="0"/>
              <a:t>. </a:t>
            </a:r>
            <a:r>
              <a:rPr lang="fi-FI" sz="2400" dirty="0" err="1" smtClean="0"/>
              <a:t>Huge</a:t>
            </a:r>
            <a:r>
              <a:rPr lang="fi-FI" sz="2400" dirty="0" smtClean="0"/>
              <a:t> jackpot </a:t>
            </a:r>
            <a:r>
              <a:rPr lang="fi-FI" sz="2400" dirty="0" err="1" smtClean="0"/>
              <a:t>sizes</a:t>
            </a:r>
            <a:r>
              <a:rPr lang="fi-FI" sz="2400" dirty="0" smtClean="0"/>
              <a:t> </a:t>
            </a:r>
            <a:r>
              <a:rPr lang="fi-FI" sz="2400" dirty="0" err="1" smtClean="0"/>
              <a:t>work</a:t>
            </a:r>
            <a:r>
              <a:rPr lang="fi-FI" sz="2400" dirty="0" smtClean="0"/>
              <a:t> as </a:t>
            </a:r>
            <a:r>
              <a:rPr lang="fi-FI" sz="2400" dirty="0" err="1" smtClean="0"/>
              <a:t>marketing</a:t>
            </a:r>
            <a:r>
              <a:rPr lang="fi-FI" sz="2400" dirty="0" smtClean="0"/>
              <a:t> </a:t>
            </a:r>
            <a:r>
              <a:rPr lang="fi-FI" sz="2400" dirty="0" err="1" smtClean="0"/>
              <a:t>devices</a:t>
            </a:r>
            <a:r>
              <a:rPr lang="fi-FI" sz="2400" dirty="0" smtClean="0"/>
              <a:t> and </a:t>
            </a:r>
            <a:r>
              <a:rPr lang="fi-FI" sz="2400" dirty="0" err="1" smtClean="0"/>
              <a:t>can</a:t>
            </a:r>
            <a:r>
              <a:rPr lang="fi-FI" sz="2400" dirty="0" smtClean="0"/>
              <a:t> </a:t>
            </a:r>
            <a:r>
              <a:rPr lang="fi-FI" sz="2400" dirty="0" err="1" smtClean="0"/>
              <a:t>be</a:t>
            </a:r>
            <a:r>
              <a:rPr lang="fi-FI" sz="2400" dirty="0" smtClean="0"/>
              <a:t> </a:t>
            </a:r>
            <a:r>
              <a:rPr lang="fi-FI" sz="2400" dirty="0" err="1" smtClean="0"/>
              <a:t>regulated</a:t>
            </a:r>
            <a:r>
              <a:rPr lang="fi-FI" sz="2400" dirty="0" smtClean="0"/>
              <a:t> . </a:t>
            </a:r>
          </a:p>
          <a:p>
            <a:pPr marL="92075" indent="0">
              <a:buNone/>
            </a:pPr>
            <a:r>
              <a:rPr lang="fi-FI" sz="2400" b="1" dirty="0" err="1" smtClean="0"/>
              <a:t>Game</a:t>
            </a:r>
            <a:r>
              <a:rPr lang="fi-FI" sz="2400" b="1" dirty="0" smtClean="0"/>
              <a:t> </a:t>
            </a:r>
            <a:r>
              <a:rPr lang="fi-FI" sz="2400" b="1" dirty="0" err="1" smtClean="0"/>
              <a:t>features</a:t>
            </a:r>
            <a:r>
              <a:rPr lang="fi-FI" sz="2400" dirty="0" smtClean="0"/>
              <a:t>: </a:t>
            </a:r>
            <a:r>
              <a:rPr lang="fi-FI" sz="2400" dirty="0" err="1" smtClean="0"/>
              <a:t>speed</a:t>
            </a:r>
            <a:r>
              <a:rPr lang="fi-FI" sz="2400" dirty="0" smtClean="0"/>
              <a:t>, </a:t>
            </a:r>
            <a:r>
              <a:rPr lang="fi-FI" sz="2400" dirty="0" err="1" smtClean="0"/>
              <a:t>LDWs</a:t>
            </a:r>
            <a:r>
              <a:rPr lang="fi-FI" sz="2400" dirty="0" smtClean="0"/>
              <a:t>, </a:t>
            </a:r>
            <a:r>
              <a:rPr lang="fi-FI" sz="2400" dirty="0" err="1" smtClean="0"/>
              <a:t>fake</a:t>
            </a:r>
            <a:r>
              <a:rPr lang="fi-FI" sz="2400" dirty="0" smtClean="0"/>
              <a:t> </a:t>
            </a:r>
            <a:r>
              <a:rPr lang="fi-FI" sz="2400" dirty="0" err="1" smtClean="0"/>
              <a:t>interactive</a:t>
            </a:r>
            <a:r>
              <a:rPr lang="fi-FI" sz="2400" dirty="0" smtClean="0"/>
              <a:t> </a:t>
            </a:r>
            <a:r>
              <a:rPr lang="fi-FI" sz="2400" dirty="0" err="1" smtClean="0"/>
              <a:t>features</a:t>
            </a:r>
            <a:r>
              <a:rPr lang="fi-FI" sz="2400" dirty="0" smtClean="0"/>
              <a:t>, </a:t>
            </a:r>
            <a:r>
              <a:rPr lang="fi-FI" sz="2400" dirty="0" err="1" smtClean="0"/>
              <a:t>progressive</a:t>
            </a:r>
            <a:r>
              <a:rPr lang="fi-FI" sz="2400" dirty="0" smtClean="0"/>
              <a:t> </a:t>
            </a:r>
            <a:r>
              <a:rPr lang="fi-FI" sz="2400" dirty="0" err="1" smtClean="0"/>
              <a:t>jackpots</a:t>
            </a:r>
            <a:r>
              <a:rPr lang="fi-FI" sz="2400" dirty="0" smtClean="0"/>
              <a:t>, </a:t>
            </a:r>
            <a:r>
              <a:rPr lang="fi-FI" sz="2400" dirty="0" err="1" smtClean="0"/>
              <a:t>sensory</a:t>
            </a:r>
            <a:r>
              <a:rPr lang="fi-FI" sz="2400" dirty="0" smtClean="0"/>
              <a:t> </a:t>
            </a:r>
            <a:r>
              <a:rPr lang="fi-FI" sz="2400" dirty="0" err="1" smtClean="0"/>
              <a:t>effects</a:t>
            </a:r>
            <a:r>
              <a:rPr lang="fi-FI" sz="2400" dirty="0" smtClean="0"/>
              <a:t> and </a:t>
            </a:r>
            <a:r>
              <a:rPr lang="fi-FI" sz="2400" dirty="0" err="1" smtClean="0"/>
              <a:t>protective</a:t>
            </a:r>
            <a:r>
              <a:rPr lang="fi-FI" sz="2400" dirty="0" smtClean="0"/>
              <a:t> </a:t>
            </a:r>
            <a:r>
              <a:rPr lang="fi-FI" sz="2400" dirty="0" err="1" smtClean="0"/>
              <a:t>payment</a:t>
            </a:r>
            <a:r>
              <a:rPr lang="fi-FI" sz="2400" dirty="0" smtClean="0"/>
              <a:t> </a:t>
            </a:r>
            <a:r>
              <a:rPr lang="fi-FI" sz="2400" dirty="0" err="1" smtClean="0"/>
              <a:t>rules</a:t>
            </a:r>
            <a:r>
              <a:rPr lang="fi-FI" sz="2400" dirty="0" smtClean="0"/>
              <a:t> </a:t>
            </a:r>
            <a:r>
              <a:rPr lang="fi-FI" sz="2400" dirty="0" err="1" smtClean="0"/>
              <a:t>can</a:t>
            </a:r>
            <a:r>
              <a:rPr lang="fi-FI" sz="2400" dirty="0" smtClean="0"/>
              <a:t> </a:t>
            </a:r>
            <a:r>
              <a:rPr lang="fi-FI" sz="2400" dirty="0" err="1" smtClean="0"/>
              <a:t>be</a:t>
            </a:r>
            <a:r>
              <a:rPr lang="fi-FI" sz="2400" dirty="0" smtClean="0"/>
              <a:t> </a:t>
            </a:r>
            <a:r>
              <a:rPr lang="fi-FI" sz="2400" dirty="0" err="1" smtClean="0"/>
              <a:t>regulated</a:t>
            </a:r>
            <a:r>
              <a:rPr lang="fi-FI" sz="2400" dirty="0" smtClean="0"/>
              <a:t> to </a:t>
            </a:r>
            <a:r>
              <a:rPr lang="fi-FI" sz="2400" dirty="0" err="1" smtClean="0"/>
              <a:t>mimimize</a:t>
            </a:r>
            <a:r>
              <a:rPr lang="fi-FI" sz="2400" dirty="0" smtClean="0"/>
              <a:t> </a:t>
            </a:r>
            <a:r>
              <a:rPr lang="fi-FI" sz="2400" dirty="0" err="1" smtClean="0"/>
              <a:t>harm</a:t>
            </a:r>
            <a:endParaRPr lang="fi-FI" sz="2400" dirty="0" smtClean="0"/>
          </a:p>
          <a:p>
            <a:pPr marL="92075" indent="0">
              <a:buNone/>
            </a:pPr>
            <a:r>
              <a:rPr lang="fi-FI" sz="2400" b="1" dirty="0" err="1" smtClean="0"/>
              <a:t>Venue</a:t>
            </a:r>
            <a:r>
              <a:rPr lang="fi-FI" sz="2400" b="1" dirty="0" smtClean="0"/>
              <a:t> </a:t>
            </a:r>
            <a:r>
              <a:rPr lang="fi-FI" sz="2400" b="1" dirty="0" err="1" smtClean="0"/>
              <a:t>characteristics</a:t>
            </a:r>
            <a:r>
              <a:rPr lang="fi-FI" sz="2400" dirty="0" smtClean="0"/>
              <a:t> </a:t>
            </a:r>
            <a:r>
              <a:rPr lang="fi-FI" sz="2400" dirty="0" err="1" smtClean="0"/>
              <a:t>that</a:t>
            </a:r>
            <a:r>
              <a:rPr lang="fi-FI" sz="2400" dirty="0" smtClean="0"/>
              <a:t> </a:t>
            </a:r>
            <a:r>
              <a:rPr lang="fi-FI" sz="2400" dirty="0" err="1" smtClean="0"/>
              <a:t>can</a:t>
            </a:r>
            <a:r>
              <a:rPr lang="fi-FI" sz="2400" dirty="0" smtClean="0"/>
              <a:t> </a:t>
            </a:r>
            <a:r>
              <a:rPr lang="fi-FI" sz="2400" dirty="0" err="1" smtClean="0"/>
              <a:t>be</a:t>
            </a:r>
            <a:r>
              <a:rPr lang="fi-FI" sz="2400" dirty="0" smtClean="0"/>
              <a:t> </a:t>
            </a:r>
            <a:r>
              <a:rPr lang="fi-FI" sz="2400" dirty="0" err="1" smtClean="0"/>
              <a:t>regulated</a:t>
            </a:r>
            <a:r>
              <a:rPr lang="fi-FI" sz="2400" dirty="0" smtClean="0"/>
              <a:t> to </a:t>
            </a:r>
            <a:r>
              <a:rPr lang="fi-FI" sz="2400" dirty="0" err="1" smtClean="0"/>
              <a:t>minimize</a:t>
            </a:r>
            <a:r>
              <a:rPr lang="fi-FI" sz="2400" dirty="0" smtClean="0"/>
              <a:t> </a:t>
            </a:r>
            <a:r>
              <a:rPr lang="fi-FI" sz="2400" dirty="0" err="1" smtClean="0"/>
              <a:t>harm</a:t>
            </a:r>
            <a:r>
              <a:rPr lang="fi-FI" sz="2400" dirty="0" smtClean="0"/>
              <a:t> </a:t>
            </a:r>
            <a:r>
              <a:rPr lang="fi-FI" sz="2400" dirty="0" err="1" smtClean="0"/>
              <a:t>include</a:t>
            </a:r>
            <a:r>
              <a:rPr lang="fi-FI" sz="2400" dirty="0" smtClean="0"/>
              <a:t> </a:t>
            </a:r>
            <a:r>
              <a:rPr lang="fi-FI" sz="2400" dirty="0" err="1" smtClean="0"/>
              <a:t>access</a:t>
            </a:r>
            <a:r>
              <a:rPr lang="fi-FI" sz="2400" dirty="0" smtClean="0"/>
              <a:t> to </a:t>
            </a:r>
            <a:r>
              <a:rPr lang="fi-FI" sz="2400" dirty="0" err="1" smtClean="0"/>
              <a:t>cash</a:t>
            </a:r>
            <a:r>
              <a:rPr lang="fi-FI" sz="2400" dirty="0" smtClean="0"/>
              <a:t>, smoking and </a:t>
            </a:r>
            <a:r>
              <a:rPr lang="fi-FI" sz="2400" dirty="0" err="1" smtClean="0"/>
              <a:t>drinking</a:t>
            </a:r>
            <a:r>
              <a:rPr lang="fi-FI" sz="2400" dirty="0" smtClean="0"/>
              <a:t>, </a:t>
            </a:r>
            <a:r>
              <a:rPr lang="fi-FI" sz="2400" dirty="0" err="1" smtClean="0"/>
              <a:t>inducements</a:t>
            </a:r>
            <a:r>
              <a:rPr lang="fi-FI" sz="2400" dirty="0" smtClean="0"/>
              <a:t>, </a:t>
            </a:r>
            <a:r>
              <a:rPr lang="fi-FI" sz="2400" dirty="0" err="1" smtClean="0"/>
              <a:t>time</a:t>
            </a:r>
            <a:r>
              <a:rPr lang="fi-FI" sz="2400" dirty="0" smtClean="0"/>
              <a:t> </a:t>
            </a:r>
            <a:r>
              <a:rPr lang="fi-FI" sz="2400" dirty="0" err="1" smtClean="0"/>
              <a:t>awareness</a:t>
            </a:r>
            <a:r>
              <a:rPr lang="fi-FI" sz="2400" dirty="0" smtClean="0"/>
              <a:t> </a:t>
            </a:r>
            <a:r>
              <a:rPr lang="fi-FI" sz="2400" dirty="0" err="1" smtClean="0"/>
              <a:t>features</a:t>
            </a:r>
            <a:endParaRPr lang="fi-FI" sz="2400" dirty="0" smtClean="0"/>
          </a:p>
          <a:p>
            <a:pPr marL="92075" indent="0">
              <a:buNone/>
            </a:pPr>
            <a:r>
              <a:rPr lang="fi-FI" sz="2400" b="1" dirty="0" err="1" smtClean="0"/>
              <a:t>Pre-commitment</a:t>
            </a:r>
            <a:r>
              <a:rPr lang="fi-FI" sz="2400" b="1" dirty="0" smtClean="0"/>
              <a:t> </a:t>
            </a:r>
            <a:r>
              <a:rPr lang="fi-FI" sz="2400" b="1" dirty="0" err="1" smtClean="0"/>
              <a:t>tools</a:t>
            </a:r>
            <a:r>
              <a:rPr lang="fi-FI" sz="2400" b="1" dirty="0" smtClean="0"/>
              <a:t>: </a:t>
            </a:r>
            <a:r>
              <a:rPr lang="fi-FI" sz="2400" dirty="0" err="1" smtClean="0"/>
              <a:t>may</a:t>
            </a:r>
            <a:r>
              <a:rPr lang="fi-FI" sz="2400" dirty="0" smtClean="0"/>
              <a:t> </a:t>
            </a:r>
            <a:r>
              <a:rPr lang="fi-FI" sz="2400" dirty="0" err="1" smtClean="0"/>
              <a:t>work</a:t>
            </a:r>
            <a:r>
              <a:rPr lang="fi-FI" sz="2400" dirty="0" smtClean="0"/>
              <a:t> </a:t>
            </a:r>
            <a:r>
              <a:rPr lang="fi-FI" sz="2400" dirty="0" err="1" smtClean="0"/>
              <a:t>if</a:t>
            </a:r>
            <a:r>
              <a:rPr lang="fi-FI" sz="2400" dirty="0" smtClean="0"/>
              <a:t> </a:t>
            </a:r>
            <a:r>
              <a:rPr lang="fi-FI" sz="2400" dirty="0" err="1" smtClean="0"/>
              <a:t>mandatory</a:t>
            </a:r>
            <a:r>
              <a:rPr lang="fi-FI" sz="2400" dirty="0" smtClean="0"/>
              <a:t>, </a:t>
            </a:r>
            <a:r>
              <a:rPr lang="fi-FI" sz="2400" dirty="0" err="1" smtClean="0"/>
              <a:t>universal</a:t>
            </a:r>
            <a:r>
              <a:rPr lang="fi-FI" sz="2400" dirty="0" smtClean="0"/>
              <a:t>, </a:t>
            </a:r>
            <a:r>
              <a:rPr lang="fi-FI" sz="2400" dirty="0" err="1" smtClean="0"/>
              <a:t>behavior-based</a:t>
            </a:r>
            <a:r>
              <a:rPr lang="fi-FI" sz="2400" dirty="0" smtClean="0"/>
              <a:t>, </a:t>
            </a:r>
            <a:r>
              <a:rPr lang="fi-FI" sz="2400" dirty="0" err="1" smtClean="0"/>
              <a:t>sufficient</a:t>
            </a:r>
            <a:r>
              <a:rPr lang="fi-FI" sz="2400" dirty="0" smtClean="0"/>
              <a:t>, cross-</a:t>
            </a:r>
            <a:r>
              <a:rPr lang="fi-FI" sz="2400" dirty="0" err="1" smtClean="0"/>
              <a:t>cutting</a:t>
            </a:r>
            <a:r>
              <a:rPr lang="fi-FI" sz="2400" dirty="0" smtClean="0"/>
              <a:t>, and </a:t>
            </a:r>
            <a:r>
              <a:rPr lang="fi-FI" sz="2400" dirty="0" err="1" smtClean="0"/>
              <a:t>supported</a:t>
            </a:r>
            <a:r>
              <a:rPr lang="fi-FI" sz="2400" dirty="0" smtClean="0"/>
              <a:t> </a:t>
            </a:r>
            <a:endParaRPr lang="fi-FI" sz="2400" b="1" dirty="0" smtClean="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28</a:t>
            </a:fld>
            <a:endParaRPr lang="en-GB" dirty="0"/>
          </a:p>
        </p:txBody>
      </p:sp>
      <p:sp>
        <p:nvSpPr>
          <p:cNvPr id="6" name="Title 5"/>
          <p:cNvSpPr>
            <a:spLocks noGrp="1"/>
          </p:cNvSpPr>
          <p:nvPr>
            <p:ph type="title"/>
          </p:nvPr>
        </p:nvSpPr>
        <p:spPr>
          <a:xfrm>
            <a:off x="1906975" y="506027"/>
            <a:ext cx="9474197" cy="544935"/>
          </a:xfrm>
        </p:spPr>
        <p:txBody>
          <a:bodyPr/>
          <a:lstStyle/>
          <a:p>
            <a:r>
              <a:rPr lang="fi-FI" sz="2400" cap="none" dirty="0" err="1" smtClean="0"/>
              <a:t>Regulating</a:t>
            </a:r>
            <a:r>
              <a:rPr lang="fi-FI" sz="2400" cap="none" dirty="0" smtClean="0"/>
              <a:t> </a:t>
            </a:r>
            <a:r>
              <a:rPr lang="fi-FI" sz="2400" cap="none" dirty="0" err="1" smtClean="0"/>
              <a:t>industry</a:t>
            </a:r>
            <a:r>
              <a:rPr lang="fi-FI" sz="2400" cap="none" dirty="0" smtClean="0"/>
              <a:t> </a:t>
            </a:r>
            <a:r>
              <a:rPr lang="fi-FI" sz="2400" cap="none" dirty="0" err="1" smtClean="0"/>
              <a:t>strategies</a:t>
            </a:r>
            <a:r>
              <a:rPr lang="fi-FI" sz="2400" cap="none" dirty="0" smtClean="0"/>
              <a:t>: CONCLUSIONS</a:t>
            </a:r>
            <a:endParaRPr lang="fi-FI" sz="2400" cap="none" dirty="0"/>
          </a:p>
        </p:txBody>
      </p:sp>
    </p:spTree>
    <p:extLst>
      <p:ext uri="{BB962C8B-B14F-4D97-AF65-F5344CB8AC3E}">
        <p14:creationId xmlns:p14="http://schemas.microsoft.com/office/powerpoint/2010/main" val="380277819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802412"/>
            <a:ext cx="9722048" cy="579128"/>
          </a:xfrm>
        </p:spPr>
        <p:txBody>
          <a:bodyPr/>
          <a:lstStyle/>
          <a:p>
            <a:r>
              <a:rPr lang="fi-FI" sz="2400" cap="none" dirty="0" err="1" smtClean="0"/>
              <a:t>Recommendations</a:t>
            </a:r>
            <a:r>
              <a:rPr lang="fi-FI" sz="2400" cap="none" dirty="0" smtClean="0"/>
              <a:t>: </a:t>
            </a:r>
            <a:r>
              <a:rPr lang="fi-FI" sz="2400" cap="none" dirty="0" err="1" smtClean="0"/>
              <a:t>the</a:t>
            </a:r>
            <a:r>
              <a:rPr lang="fi-FI" sz="2400" cap="none" dirty="0" smtClean="0"/>
              <a:t> </a:t>
            </a:r>
            <a:r>
              <a:rPr lang="fi-FI" sz="2400" cap="none" dirty="0" err="1" smtClean="0"/>
              <a:t>burden</a:t>
            </a:r>
            <a:r>
              <a:rPr lang="fi-FI" sz="2400" cap="none" dirty="0" smtClean="0"/>
              <a:t> of </a:t>
            </a:r>
            <a:r>
              <a:rPr lang="fi-FI" sz="2400" cap="none" dirty="0" err="1" smtClean="0"/>
              <a:t>harm</a:t>
            </a:r>
            <a:endParaRPr lang="fi-FI" sz="2400" cap="none" dirty="0"/>
          </a:p>
        </p:txBody>
      </p:sp>
      <p:sp>
        <p:nvSpPr>
          <p:cNvPr id="3" name="Content Placeholder 2"/>
          <p:cNvSpPr>
            <a:spLocks noGrp="1"/>
          </p:cNvSpPr>
          <p:nvPr>
            <p:ph idx="1"/>
          </p:nvPr>
        </p:nvSpPr>
        <p:spPr/>
        <p:txBody>
          <a:bodyPr/>
          <a:lstStyle/>
          <a:p>
            <a:pPr lvl="0"/>
            <a:r>
              <a:rPr lang="en-US" dirty="0"/>
              <a:t>The escalation of the industry generates its own momentum and is difficult to reverse. </a:t>
            </a:r>
            <a:endParaRPr lang="en-US" dirty="0" smtClean="0"/>
          </a:p>
          <a:p>
            <a:pPr lvl="0"/>
            <a:r>
              <a:rPr lang="en-US" dirty="0" smtClean="0"/>
              <a:t>Problem </a:t>
            </a:r>
            <a:r>
              <a:rPr lang="en-US" dirty="0"/>
              <a:t>gambling has elements of addiction and a psychiatric disorder, but these are not the causes of its </a:t>
            </a:r>
            <a:r>
              <a:rPr lang="en-US" dirty="0" smtClean="0"/>
              <a:t>consequences. </a:t>
            </a:r>
            <a:r>
              <a:rPr lang="en-US" dirty="0"/>
              <a:t>Social and environmental considerations are critical in the prevention and remediation of gambling problems in society. </a:t>
            </a:r>
            <a:endParaRPr lang="en-US" dirty="0" smtClean="0"/>
          </a:p>
          <a:p>
            <a:pPr lvl="0"/>
            <a:r>
              <a:rPr lang="en-US" dirty="0"/>
              <a:t>Gambling transfers money from players to operators, governments, and ‘good cause’ beneficiaries. Policy should always take into consideration the distribution of costs and benefits between different groups of players and other actors</a:t>
            </a:r>
            <a:endParaRPr lang="fi-FI" dirty="0"/>
          </a:p>
          <a:p>
            <a:endParaRPr lang="fi-FI" dirty="0"/>
          </a:p>
        </p:txBody>
      </p:sp>
      <p:sp>
        <p:nvSpPr>
          <p:cNvPr id="4" name="Date Placeholder 3"/>
          <p:cNvSpPr>
            <a:spLocks noGrp="1"/>
          </p:cNvSpPr>
          <p:nvPr>
            <p:ph type="dt" sz="half" idx="10"/>
          </p:nvPr>
        </p:nvSpPr>
        <p:spPr/>
        <p:txBody>
          <a:bodyPr/>
          <a:lstStyle/>
          <a:p>
            <a:fld id="{52304C97-32AB-4B0E-9149-764AC771C78D}" type="datetime1">
              <a:rPr lang="fi-FI" smtClean="0">
                <a:solidFill>
                  <a:prstClr val="black">
                    <a:tint val="75000"/>
                  </a:prstClr>
                </a:solidFill>
              </a:rPr>
              <a:t>5.12.2019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9EB22C18-D258-408D-9E07-14ECF9E04848}" type="slidenum">
              <a:rPr lang="fi-FI" smtClean="0">
                <a:solidFill>
                  <a:prstClr val="black">
                    <a:tint val="75000"/>
                  </a:prstClr>
                </a:solidFill>
              </a:rPr>
              <a:pPr/>
              <a:t>29</a:t>
            </a:fld>
            <a:endParaRPr lang="fi-FI">
              <a:solidFill>
                <a:prstClr val="black">
                  <a:tint val="75000"/>
                </a:prstClr>
              </a:solidFill>
            </a:endParaRPr>
          </a:p>
        </p:txBody>
      </p:sp>
    </p:spTree>
    <p:extLst>
      <p:ext uri="{BB962C8B-B14F-4D97-AF65-F5344CB8AC3E}">
        <p14:creationId xmlns:p14="http://schemas.microsoft.com/office/powerpoint/2010/main" val="977446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040" y="887986"/>
            <a:ext cx="8940800" cy="970405"/>
          </a:xfrm>
        </p:spPr>
        <p:txBody>
          <a:bodyPr/>
          <a:lstStyle/>
          <a:p>
            <a:r>
              <a:rPr lang="fi-FI" sz="1800" dirty="0" smtClean="0"/>
              <a:t/>
            </a:r>
            <a:br>
              <a:rPr lang="fi-FI" sz="1800" dirty="0" smtClean="0"/>
            </a:br>
            <a:r>
              <a:rPr lang="fi-FI" sz="1800" dirty="0"/>
              <a:t/>
            </a:r>
            <a:br>
              <a:rPr lang="fi-FI" sz="1800" dirty="0"/>
            </a:br>
            <a:r>
              <a:rPr lang="fi-FI" sz="1800" b="0" dirty="0" smtClean="0"/>
              <a:t>G</a:t>
            </a:r>
            <a:r>
              <a:rPr lang="fi-FI" sz="1800" b="0" cap="none" dirty="0" smtClean="0"/>
              <a:t>lobal </a:t>
            </a:r>
            <a:r>
              <a:rPr lang="fi-FI" sz="1800" b="0" cap="none" dirty="0" err="1" smtClean="0"/>
              <a:t>growth</a:t>
            </a:r>
            <a:r>
              <a:rPr lang="fi-FI" sz="1800" b="0" cap="none" dirty="0" smtClean="0"/>
              <a:t> of </a:t>
            </a:r>
            <a:r>
              <a:rPr lang="fi-FI" sz="1800" b="0" cap="none" dirty="0" err="1" smtClean="0"/>
              <a:t>gambling</a:t>
            </a:r>
            <a:r>
              <a:rPr lang="fi-FI" sz="1800" b="0" cap="none" dirty="0" smtClean="0"/>
              <a:t> 2003-2022 in </a:t>
            </a:r>
            <a:r>
              <a:rPr lang="fi-FI" sz="1800" b="0" cap="none" dirty="0" err="1" smtClean="0"/>
              <a:t>million</a:t>
            </a:r>
            <a:r>
              <a:rPr lang="fi-FI" sz="1800" b="0" cap="none" dirty="0" smtClean="0"/>
              <a:t> EUR</a:t>
            </a:r>
            <a:endParaRPr lang="fi-FI" sz="1800" b="0" cap="none"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F247F2-4632-4587-AF87-E4F02D6EF8F3}" type="datetime1">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5.12.2019</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a:xfrm>
            <a:off x="2450000" y="5778359"/>
            <a:ext cx="3744000" cy="41075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dirty="0" err="1" smtClean="0">
                <a:ln>
                  <a:noFill/>
                </a:ln>
                <a:solidFill>
                  <a:prstClr val="black">
                    <a:tint val="75000"/>
                  </a:prstClr>
                </a:solidFill>
                <a:effectLst/>
                <a:uLnTx/>
                <a:uFillTx/>
                <a:latin typeface="Arial" panose="020B0604020202020204"/>
                <a:ea typeface="+mn-ea"/>
                <a:cs typeface="+mn-cs"/>
              </a:rPr>
              <a:t>Courtesy</a:t>
            </a:r>
            <a:r>
              <a:rPr kumimoji="0" lang="fi-FI" sz="18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t> of H2 </a:t>
            </a:r>
            <a:r>
              <a:rPr kumimoji="0" lang="fi-FI" sz="1800" b="0" i="0" u="none" strike="noStrike" kern="1200" cap="none" spc="0" normalizeH="0" baseline="0" noProof="0" dirty="0" err="1" smtClean="0">
                <a:ln>
                  <a:noFill/>
                </a:ln>
                <a:solidFill>
                  <a:prstClr val="black">
                    <a:tint val="75000"/>
                  </a:prstClr>
                </a:solidFill>
                <a:effectLst/>
                <a:uLnTx/>
                <a:uFillTx/>
                <a:latin typeface="Arial" panose="020B0604020202020204"/>
                <a:ea typeface="+mn-ea"/>
                <a:cs typeface="+mn-cs"/>
              </a:rPr>
              <a:t>Gambling</a:t>
            </a:r>
            <a:r>
              <a:rPr kumimoji="0" lang="fi-FI" sz="1800" b="0" i="0" u="none" strike="noStrike" kern="1200" cap="none" spc="0" normalizeH="0" baseline="0" noProof="0" dirty="0" smtClean="0">
                <a:ln>
                  <a:noFill/>
                </a:ln>
                <a:solidFill>
                  <a:prstClr val="black">
                    <a:tint val="75000"/>
                  </a:prstClr>
                </a:solidFill>
                <a:effectLst/>
                <a:uLnTx/>
                <a:uFillTx/>
                <a:latin typeface="Arial" panose="020B0604020202020204"/>
                <a:ea typeface="+mn-ea"/>
                <a:cs typeface="+mn-cs"/>
              </a:rPr>
              <a:t> Capital</a:t>
            </a:r>
            <a:endParaRPr kumimoji="0" lang="fi-FI" sz="18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22C18-D258-408D-9E07-14ECF9E04848}" type="slidenum">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graphicFrame>
        <p:nvGraphicFramePr>
          <p:cNvPr id="7" name="Kaavio 3">
            <a:extLst>
              <a:ext uri="{FF2B5EF4-FFF2-40B4-BE49-F238E27FC236}">
                <a16:creationId xmlns:a16="http://schemas.microsoft.com/office/drawing/2014/main" id="{145DC1A4-D64E-4BB6-BFAF-9AEC190BCF6E}"/>
              </a:ext>
            </a:extLst>
          </p:cNvPr>
          <p:cNvGraphicFramePr>
            <a:graphicFrameLocks noGrp="1"/>
          </p:cNvGraphicFramePr>
          <p:nvPr>
            <p:ph idx="1"/>
            <p:extLst/>
          </p:nvPr>
        </p:nvGraphicFramePr>
        <p:xfrm>
          <a:off x="1921510" y="1631796"/>
          <a:ext cx="9721850" cy="3962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4468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04453" y="1522284"/>
            <a:ext cx="10680411" cy="4841940"/>
          </a:xfrm>
        </p:spPr>
        <p:txBody>
          <a:bodyPr/>
          <a:lstStyle/>
          <a:p>
            <a:pPr marL="0" lvl="0" indent="0" fontAlgn="auto">
              <a:lnSpc>
                <a:spcPct val="100000"/>
              </a:lnSpc>
              <a:spcBef>
                <a:spcPts val="0"/>
              </a:spcBef>
              <a:spcAft>
                <a:spcPts val="0"/>
              </a:spcAft>
              <a:buClrTx/>
              <a:buSzTx/>
              <a:buNone/>
            </a:pPr>
            <a:r>
              <a:rPr lang="en-US" sz="2400" dirty="0" smtClean="0">
                <a:latin typeface="Cambria" panose="02040503050406030204" pitchFamily="18" charset="0"/>
              </a:rPr>
              <a:t>1. Redistribution </a:t>
            </a:r>
            <a:r>
              <a:rPr lang="en-US" sz="2400" dirty="0">
                <a:latin typeface="Cambria" panose="02040503050406030204" pitchFamily="18" charset="0"/>
              </a:rPr>
              <a:t>of wealth, concentration of the cost on a very small fragment of the population, and reinforcement of other vulnerabilities make gambling policy an issue of distributive justice. </a:t>
            </a:r>
            <a:endParaRPr lang="en-US" sz="2400" dirty="0" smtClean="0">
              <a:latin typeface="Cambria" panose="02040503050406030204" pitchFamily="18" charset="0"/>
            </a:endParaRPr>
          </a:p>
          <a:p>
            <a:pPr marL="0" lvl="0" indent="0" fontAlgn="auto">
              <a:lnSpc>
                <a:spcPct val="100000"/>
              </a:lnSpc>
              <a:spcBef>
                <a:spcPts val="0"/>
              </a:spcBef>
              <a:spcAft>
                <a:spcPts val="0"/>
              </a:spcAft>
              <a:buClrTx/>
              <a:buSzTx/>
              <a:buNone/>
            </a:pPr>
            <a:endParaRPr lang="en-US" sz="2400" dirty="0">
              <a:latin typeface="Cambria" panose="02040503050406030204" pitchFamily="18" charset="0"/>
            </a:endParaRPr>
          </a:p>
          <a:p>
            <a:pPr marL="0" lvl="0" indent="0" fontAlgn="auto">
              <a:lnSpc>
                <a:spcPct val="100000"/>
              </a:lnSpc>
              <a:spcBef>
                <a:spcPts val="0"/>
              </a:spcBef>
              <a:spcAft>
                <a:spcPts val="0"/>
              </a:spcAft>
              <a:buClrTx/>
              <a:buSzTx/>
              <a:buNone/>
            </a:pPr>
            <a:r>
              <a:rPr lang="fi-FI" sz="2400" dirty="0" smtClean="0">
                <a:latin typeface="Cambria" panose="02040503050406030204" pitchFamily="18" charset="0"/>
              </a:rPr>
              <a:t>2. Health </a:t>
            </a:r>
            <a:r>
              <a:rPr lang="fi-FI" sz="2400" dirty="0" err="1">
                <a:latin typeface="Cambria" panose="02040503050406030204" pitchFamily="18" charset="0"/>
              </a:rPr>
              <a:t>inplications</a:t>
            </a:r>
            <a:r>
              <a:rPr lang="fi-FI" sz="2400" dirty="0">
                <a:latin typeface="Cambria" panose="02040503050406030204" pitchFamily="18" charset="0"/>
              </a:rPr>
              <a:t> </a:t>
            </a:r>
            <a:r>
              <a:rPr lang="fi-FI" sz="2400" dirty="0" err="1">
                <a:latin typeface="Cambria" panose="02040503050406030204" pitchFamily="18" charset="0"/>
              </a:rPr>
              <a:t>include</a:t>
            </a:r>
            <a:r>
              <a:rPr lang="fi-FI" sz="2400" dirty="0">
                <a:latin typeface="Cambria" panose="02040503050406030204" pitchFamily="18" charset="0"/>
              </a:rPr>
              <a:t> </a:t>
            </a:r>
            <a:r>
              <a:rPr lang="fi-FI" sz="2400" dirty="0" err="1">
                <a:latin typeface="Cambria" panose="02040503050406030204" pitchFamily="18" charset="0"/>
              </a:rPr>
              <a:t>Gambling</a:t>
            </a:r>
            <a:r>
              <a:rPr lang="fi-FI" sz="2400" dirty="0">
                <a:latin typeface="Cambria" panose="02040503050406030204" pitchFamily="18" charset="0"/>
              </a:rPr>
              <a:t> </a:t>
            </a:r>
            <a:r>
              <a:rPr lang="fi-FI" sz="2400" dirty="0" err="1">
                <a:latin typeface="Cambria" panose="02040503050406030204" pitchFamily="18" charset="0"/>
              </a:rPr>
              <a:t>Disorder</a:t>
            </a:r>
            <a:r>
              <a:rPr lang="fi-FI" sz="2400" dirty="0">
                <a:latin typeface="Cambria" panose="02040503050406030204" pitchFamily="18" charset="0"/>
              </a:rPr>
              <a:t> and </a:t>
            </a:r>
            <a:r>
              <a:rPr lang="fi-FI" sz="2400" dirty="0" err="1">
                <a:latin typeface="Cambria" panose="02040503050406030204" pitchFamily="18" charset="0"/>
              </a:rPr>
              <a:t>several</a:t>
            </a:r>
            <a:r>
              <a:rPr lang="fi-FI" sz="2400" dirty="0">
                <a:latin typeface="Cambria" panose="02040503050406030204" pitchFamily="18" charset="0"/>
              </a:rPr>
              <a:t> </a:t>
            </a:r>
            <a:r>
              <a:rPr lang="fi-FI" sz="2400" dirty="0" err="1" smtClean="0">
                <a:latin typeface="Cambria" panose="02040503050406030204" pitchFamily="18" charset="0"/>
              </a:rPr>
              <a:t>co-morbidities</a:t>
            </a:r>
            <a:r>
              <a:rPr lang="fi-FI" sz="2400" dirty="0">
                <a:latin typeface="Cambria" panose="02040503050406030204" pitchFamily="18" charset="0"/>
              </a:rPr>
              <a:t>, </a:t>
            </a:r>
            <a:r>
              <a:rPr lang="fi-FI" sz="2400" dirty="0" err="1">
                <a:latin typeface="Cambria" panose="02040503050406030204" pitchFamily="18" charset="0"/>
              </a:rPr>
              <a:t>notably</a:t>
            </a:r>
            <a:r>
              <a:rPr lang="fi-FI" sz="2400" dirty="0">
                <a:latin typeface="Cambria" panose="02040503050406030204" pitchFamily="18" charset="0"/>
              </a:rPr>
              <a:t> </a:t>
            </a:r>
            <a:r>
              <a:rPr lang="fi-FI" sz="2400" dirty="0" err="1">
                <a:latin typeface="Cambria" panose="02040503050406030204" pitchFamily="18" charset="0"/>
              </a:rPr>
              <a:t>addictions</a:t>
            </a:r>
            <a:r>
              <a:rPr lang="fi-FI" sz="2400" dirty="0">
                <a:latin typeface="Cambria" panose="02040503050406030204" pitchFamily="18" charset="0"/>
              </a:rPr>
              <a:t>, </a:t>
            </a:r>
            <a:r>
              <a:rPr lang="fi-FI" sz="2400" dirty="0" err="1">
                <a:latin typeface="Cambria" panose="02040503050406030204" pitchFamily="18" charset="0"/>
              </a:rPr>
              <a:t>mental</a:t>
            </a:r>
            <a:r>
              <a:rPr lang="fi-FI" sz="2400" dirty="0">
                <a:latin typeface="Cambria" panose="02040503050406030204" pitchFamily="18" charset="0"/>
              </a:rPr>
              <a:t> </a:t>
            </a:r>
            <a:r>
              <a:rPr lang="fi-FI" sz="2400" dirty="0" err="1">
                <a:latin typeface="Cambria" panose="02040503050406030204" pitchFamily="18" charset="0"/>
              </a:rPr>
              <a:t>healt</a:t>
            </a:r>
            <a:r>
              <a:rPr lang="fi-FI" sz="2400" dirty="0">
                <a:latin typeface="Cambria" panose="02040503050406030204" pitchFamily="18" charset="0"/>
              </a:rPr>
              <a:t> </a:t>
            </a:r>
            <a:r>
              <a:rPr lang="fi-FI" sz="2400" dirty="0" err="1">
                <a:latin typeface="Cambria" panose="02040503050406030204" pitchFamily="18" charset="0"/>
              </a:rPr>
              <a:t>issues</a:t>
            </a:r>
            <a:r>
              <a:rPr lang="fi-FI" sz="2400" dirty="0">
                <a:latin typeface="Cambria" panose="02040503050406030204" pitchFamily="18" charset="0"/>
              </a:rPr>
              <a:t>, </a:t>
            </a:r>
            <a:r>
              <a:rPr lang="fi-FI" sz="2400" dirty="0" err="1">
                <a:latin typeface="Cambria" panose="02040503050406030204" pitchFamily="18" charset="0"/>
              </a:rPr>
              <a:t>suicide</a:t>
            </a:r>
            <a:r>
              <a:rPr lang="fi-FI" sz="2400" dirty="0">
                <a:latin typeface="Cambria" panose="02040503050406030204" pitchFamily="18" charset="0"/>
              </a:rPr>
              <a:t> and </a:t>
            </a:r>
            <a:r>
              <a:rPr lang="fi-FI" sz="2400" dirty="0" err="1">
                <a:latin typeface="Cambria" panose="02040503050406030204" pitchFamily="18" charset="0"/>
              </a:rPr>
              <a:t>stress-relöated</a:t>
            </a:r>
            <a:r>
              <a:rPr lang="fi-FI" sz="2400" dirty="0">
                <a:latin typeface="Cambria" panose="02040503050406030204" pitchFamily="18" charset="0"/>
              </a:rPr>
              <a:t> </a:t>
            </a:r>
            <a:r>
              <a:rPr lang="fi-FI" sz="2400" dirty="0" err="1">
                <a:latin typeface="Cambria" panose="02040503050406030204" pitchFamily="18" charset="0"/>
              </a:rPr>
              <a:t>problems</a:t>
            </a:r>
            <a:r>
              <a:rPr lang="fi-FI" sz="2400" dirty="0">
                <a:latin typeface="Cambria" panose="02040503050406030204" pitchFamily="18" charset="0"/>
              </a:rPr>
              <a:t>. </a:t>
            </a:r>
            <a:r>
              <a:rPr lang="fi-FI" sz="2400" dirty="0" err="1">
                <a:latin typeface="Cambria" panose="02040503050406030204" pitchFamily="18" charset="0"/>
              </a:rPr>
              <a:t>All</a:t>
            </a:r>
            <a:r>
              <a:rPr lang="fi-FI" sz="2400" dirty="0">
                <a:latin typeface="Cambria" panose="02040503050406030204" pitchFamily="18" charset="0"/>
              </a:rPr>
              <a:t> </a:t>
            </a:r>
            <a:r>
              <a:rPr lang="fi-FI" sz="2400" dirty="0" err="1">
                <a:latin typeface="Cambria" panose="02040503050406030204" pitchFamily="18" charset="0"/>
              </a:rPr>
              <a:t>require</a:t>
            </a:r>
            <a:r>
              <a:rPr lang="fi-FI" sz="2400" dirty="0">
                <a:latin typeface="Cambria" panose="02040503050406030204" pitchFamily="18" charset="0"/>
              </a:rPr>
              <a:t> </a:t>
            </a:r>
            <a:r>
              <a:rPr lang="fi-FI" sz="2400" dirty="0" err="1">
                <a:latin typeface="Cambria" panose="02040503050406030204" pitchFamily="18" charset="0"/>
              </a:rPr>
              <a:t>medical</a:t>
            </a:r>
            <a:r>
              <a:rPr lang="fi-FI" sz="2400" dirty="0">
                <a:latin typeface="Cambria" panose="02040503050406030204" pitchFamily="18" charset="0"/>
              </a:rPr>
              <a:t> </a:t>
            </a:r>
            <a:r>
              <a:rPr lang="fi-FI" sz="2400" dirty="0" err="1">
                <a:latin typeface="Cambria" panose="02040503050406030204" pitchFamily="18" charset="0"/>
              </a:rPr>
              <a:t>attention</a:t>
            </a:r>
            <a:r>
              <a:rPr lang="fi-FI" sz="2400" dirty="0">
                <a:latin typeface="Cambria" panose="02040503050406030204" pitchFamily="18" charset="0"/>
              </a:rPr>
              <a:t>, </a:t>
            </a:r>
            <a:r>
              <a:rPr lang="fi-FI" sz="2400" dirty="0" err="1">
                <a:latin typeface="Cambria" panose="02040503050406030204" pitchFamily="18" charset="0"/>
              </a:rPr>
              <a:t>treatment</a:t>
            </a:r>
            <a:r>
              <a:rPr lang="fi-FI" sz="2400" dirty="0">
                <a:latin typeface="Cambria" panose="02040503050406030204" pitchFamily="18" charset="0"/>
              </a:rPr>
              <a:t>, and </a:t>
            </a:r>
            <a:r>
              <a:rPr lang="fi-FI" sz="2400" dirty="0" err="1">
                <a:latin typeface="Cambria" panose="02040503050406030204" pitchFamily="18" charset="0"/>
              </a:rPr>
              <a:t>suppport</a:t>
            </a:r>
            <a:r>
              <a:rPr lang="fi-FI" sz="2400" dirty="0">
                <a:latin typeface="Cambria" panose="02040503050406030204" pitchFamily="18" charset="0"/>
              </a:rPr>
              <a:t> </a:t>
            </a:r>
            <a:r>
              <a:rPr lang="fi-FI" sz="2400" dirty="0" err="1" smtClean="0">
                <a:latin typeface="Cambria" panose="02040503050406030204" pitchFamily="18" charset="0"/>
              </a:rPr>
              <a:t>services</a:t>
            </a:r>
            <a:r>
              <a:rPr lang="fi-FI" sz="2400" dirty="0" smtClean="0">
                <a:latin typeface="Cambria" panose="02040503050406030204" pitchFamily="18" charset="0"/>
              </a:rPr>
              <a:t>.</a:t>
            </a:r>
          </a:p>
          <a:p>
            <a:pPr marL="0" lvl="0" indent="0" fontAlgn="auto">
              <a:lnSpc>
                <a:spcPct val="100000"/>
              </a:lnSpc>
              <a:spcBef>
                <a:spcPts val="0"/>
              </a:spcBef>
              <a:spcAft>
                <a:spcPts val="0"/>
              </a:spcAft>
              <a:buClrTx/>
              <a:buSzTx/>
              <a:buNone/>
            </a:pPr>
            <a:endParaRPr lang="fi-FI" sz="2400" dirty="0" smtClean="0">
              <a:latin typeface="Cambria" panose="02040503050406030204" pitchFamily="18" charset="0"/>
            </a:endParaRPr>
          </a:p>
          <a:p>
            <a:pPr marL="0" lvl="0" indent="0" fontAlgn="auto">
              <a:lnSpc>
                <a:spcPct val="100000"/>
              </a:lnSpc>
              <a:spcBef>
                <a:spcPts val="0"/>
              </a:spcBef>
              <a:spcAft>
                <a:spcPts val="0"/>
              </a:spcAft>
              <a:buClrTx/>
              <a:buSzTx/>
              <a:buNone/>
            </a:pPr>
            <a:r>
              <a:rPr lang="fi-FI" sz="2400" dirty="0" smtClean="0">
                <a:latin typeface="Cambria" panose="02040503050406030204" pitchFamily="18" charset="0"/>
              </a:rPr>
              <a:t>3. More </a:t>
            </a:r>
            <a:r>
              <a:rPr lang="fi-FI" sz="2400" dirty="0" err="1">
                <a:latin typeface="Cambria" panose="02040503050406030204" pitchFamily="18" charset="0"/>
              </a:rPr>
              <a:t>than</a:t>
            </a:r>
            <a:r>
              <a:rPr lang="fi-FI" sz="2400" dirty="0">
                <a:latin typeface="Cambria" panose="02040503050406030204" pitchFamily="18" charset="0"/>
              </a:rPr>
              <a:t> in </a:t>
            </a:r>
            <a:r>
              <a:rPr lang="fi-FI" sz="2400" dirty="0" err="1">
                <a:latin typeface="Cambria" panose="02040503050406030204" pitchFamily="18" charset="0"/>
              </a:rPr>
              <a:t>other</a:t>
            </a:r>
            <a:r>
              <a:rPr lang="fi-FI" sz="2400" dirty="0">
                <a:latin typeface="Cambria" panose="02040503050406030204" pitchFamily="18" charset="0"/>
              </a:rPr>
              <a:t> </a:t>
            </a:r>
            <a:r>
              <a:rPr lang="fi-FI" sz="2400" dirty="0" err="1">
                <a:latin typeface="Cambria" panose="02040503050406030204" pitchFamily="18" charset="0"/>
              </a:rPr>
              <a:t>health</a:t>
            </a:r>
            <a:r>
              <a:rPr lang="fi-FI" sz="2400" dirty="0">
                <a:latin typeface="Cambria" panose="02040503050406030204" pitchFamily="18" charset="0"/>
              </a:rPr>
              <a:t> </a:t>
            </a:r>
            <a:r>
              <a:rPr lang="fi-FI" sz="2400" dirty="0" err="1">
                <a:latin typeface="Cambria" panose="02040503050406030204" pitchFamily="18" charset="0"/>
              </a:rPr>
              <a:t>related</a:t>
            </a:r>
            <a:r>
              <a:rPr lang="fi-FI" sz="2400" dirty="0">
                <a:latin typeface="Cambria" panose="02040503050406030204" pitchFamily="18" charset="0"/>
              </a:rPr>
              <a:t> </a:t>
            </a:r>
            <a:r>
              <a:rPr lang="fi-FI" sz="2400" dirty="0" err="1">
                <a:latin typeface="Cambria" panose="02040503050406030204" pitchFamily="18" charset="0"/>
              </a:rPr>
              <a:t>behaviours</a:t>
            </a:r>
            <a:r>
              <a:rPr lang="fi-FI" sz="2400" dirty="0">
                <a:latin typeface="Cambria" panose="02040503050406030204" pitchFamily="18" charset="0"/>
              </a:rPr>
              <a:t>, </a:t>
            </a:r>
            <a:r>
              <a:rPr lang="fi-FI" sz="2400" dirty="0" err="1">
                <a:latin typeface="Cambria" panose="02040503050406030204" pitchFamily="18" charset="0"/>
              </a:rPr>
              <a:t>medical</a:t>
            </a:r>
            <a:r>
              <a:rPr lang="fi-FI" sz="2400" dirty="0">
                <a:latin typeface="Cambria" panose="02040503050406030204" pitchFamily="18" charset="0"/>
              </a:rPr>
              <a:t> </a:t>
            </a:r>
            <a:r>
              <a:rPr lang="fi-FI" sz="2400" dirty="0" err="1" smtClean="0">
                <a:latin typeface="Cambria" panose="02040503050406030204" pitchFamily="18" charset="0"/>
              </a:rPr>
              <a:t>attention</a:t>
            </a:r>
            <a:r>
              <a:rPr lang="fi-FI" sz="2400" dirty="0">
                <a:latin typeface="Cambria" panose="02040503050406030204" pitchFamily="18" charset="0"/>
              </a:rPr>
              <a:t>, </a:t>
            </a:r>
            <a:r>
              <a:rPr lang="fi-FI" sz="2400" dirty="0" err="1">
                <a:latin typeface="Cambria" panose="02040503050406030204" pitchFamily="18" charset="0"/>
              </a:rPr>
              <a:t>treatment</a:t>
            </a:r>
            <a:r>
              <a:rPr lang="fi-FI" sz="2400" dirty="0">
                <a:latin typeface="Cambria" panose="02040503050406030204" pitchFamily="18" charset="0"/>
              </a:rPr>
              <a:t> and </a:t>
            </a:r>
            <a:r>
              <a:rPr lang="fi-FI" sz="2400" dirty="0" err="1">
                <a:latin typeface="Cambria" panose="02040503050406030204" pitchFamily="18" charset="0"/>
              </a:rPr>
              <a:t>support</a:t>
            </a:r>
            <a:r>
              <a:rPr lang="fi-FI" sz="2400" dirty="0">
                <a:latin typeface="Cambria" panose="02040503050406030204" pitchFamily="18" charset="0"/>
              </a:rPr>
              <a:t> </a:t>
            </a:r>
            <a:r>
              <a:rPr lang="fi-FI" sz="2400" dirty="0" err="1" smtClean="0">
                <a:latin typeface="Cambria" panose="02040503050406030204" pitchFamily="18" charset="0"/>
              </a:rPr>
              <a:t>services</a:t>
            </a:r>
            <a:r>
              <a:rPr lang="fi-FI" sz="2400" dirty="0" smtClean="0">
                <a:latin typeface="Cambria" panose="02040503050406030204" pitchFamily="18" charset="0"/>
              </a:rPr>
              <a:t> </a:t>
            </a:r>
            <a:r>
              <a:rPr lang="fi-FI" sz="2400" dirty="0" err="1">
                <a:latin typeface="Cambria" panose="02040503050406030204" pitchFamily="18" charset="0"/>
              </a:rPr>
              <a:t>function</a:t>
            </a:r>
            <a:r>
              <a:rPr lang="fi-FI" sz="2400" dirty="0">
                <a:latin typeface="Cambria" panose="02040503050406030204" pitchFamily="18" charset="0"/>
              </a:rPr>
              <a:t> as prevention of </a:t>
            </a:r>
            <a:r>
              <a:rPr lang="fi-FI" sz="2400" dirty="0" err="1">
                <a:latin typeface="Cambria" panose="02040503050406030204" pitchFamily="18" charset="0"/>
              </a:rPr>
              <a:t>further</a:t>
            </a:r>
            <a:r>
              <a:rPr lang="fi-FI" sz="2400" dirty="0">
                <a:latin typeface="Cambria" panose="02040503050406030204" pitchFamily="18" charset="0"/>
              </a:rPr>
              <a:t> </a:t>
            </a:r>
            <a:r>
              <a:rPr lang="fi-FI" sz="2400" dirty="0" err="1" smtClean="0">
                <a:latin typeface="Cambria" panose="02040503050406030204" pitchFamily="18" charset="0"/>
              </a:rPr>
              <a:t>damage</a:t>
            </a:r>
            <a:r>
              <a:rPr lang="fi-FI" sz="2400" dirty="0" smtClean="0">
                <a:latin typeface="Cambria" panose="02040503050406030204" pitchFamily="18" charset="0"/>
              </a:rPr>
              <a:t>. </a:t>
            </a:r>
          </a:p>
          <a:p>
            <a:pPr marL="0" lvl="0" indent="0" fontAlgn="auto">
              <a:lnSpc>
                <a:spcPct val="100000"/>
              </a:lnSpc>
              <a:spcBef>
                <a:spcPts val="0"/>
              </a:spcBef>
              <a:spcAft>
                <a:spcPts val="0"/>
              </a:spcAft>
              <a:buClrTx/>
              <a:buSzTx/>
              <a:buNone/>
            </a:pPr>
            <a:endParaRPr lang="fi-FI" sz="2400" dirty="0">
              <a:latin typeface="Cambria" panose="02040503050406030204" pitchFamily="18" charset="0"/>
            </a:endParaRPr>
          </a:p>
          <a:p>
            <a:pPr marL="0" lvl="0" indent="0" fontAlgn="auto">
              <a:lnSpc>
                <a:spcPct val="100000"/>
              </a:lnSpc>
              <a:spcBef>
                <a:spcPts val="0"/>
              </a:spcBef>
              <a:spcAft>
                <a:spcPts val="0"/>
              </a:spcAft>
              <a:buClrTx/>
              <a:buSzTx/>
              <a:buNone/>
            </a:pPr>
            <a:r>
              <a:rPr lang="fi-FI" sz="2400" dirty="0" smtClean="0">
                <a:latin typeface="Cambria" panose="02040503050406030204" pitchFamily="18" charset="0"/>
              </a:rPr>
              <a:t>4. </a:t>
            </a:r>
            <a:r>
              <a:rPr lang="fi-FI" sz="2400" dirty="0" err="1" smtClean="0">
                <a:latin typeface="Cambria" panose="02040503050406030204" pitchFamily="18" charset="0"/>
              </a:rPr>
              <a:t>Game</a:t>
            </a:r>
            <a:r>
              <a:rPr lang="fi-FI" sz="2400" dirty="0" smtClean="0">
                <a:latin typeface="Cambria" panose="02040503050406030204" pitchFamily="18" charset="0"/>
              </a:rPr>
              <a:t> </a:t>
            </a:r>
            <a:r>
              <a:rPr lang="fi-FI" sz="2400" dirty="0" err="1">
                <a:latin typeface="Cambria" panose="02040503050406030204" pitchFamily="18" charset="0"/>
              </a:rPr>
              <a:t>characteristics</a:t>
            </a:r>
            <a:r>
              <a:rPr lang="fi-FI" sz="2400" dirty="0">
                <a:latin typeface="Cambria" panose="02040503050406030204" pitchFamily="18" charset="0"/>
              </a:rPr>
              <a:t> and </a:t>
            </a:r>
            <a:r>
              <a:rPr lang="fi-FI" sz="2400" dirty="0" err="1">
                <a:latin typeface="Cambria" panose="02040503050406030204" pitchFamily="18" charset="0"/>
              </a:rPr>
              <a:t>environmental</a:t>
            </a:r>
            <a:r>
              <a:rPr lang="fi-FI" sz="2400" dirty="0">
                <a:latin typeface="Cambria" panose="02040503050406030204" pitchFamily="18" charset="0"/>
              </a:rPr>
              <a:t> </a:t>
            </a:r>
            <a:r>
              <a:rPr lang="fi-FI" sz="2400" dirty="0" err="1">
                <a:latin typeface="Cambria" panose="02040503050406030204" pitchFamily="18" charset="0"/>
              </a:rPr>
              <a:t>features</a:t>
            </a:r>
            <a:r>
              <a:rPr lang="fi-FI" sz="2400" dirty="0">
                <a:latin typeface="Cambria" panose="02040503050406030204" pitchFamily="18" charset="0"/>
              </a:rPr>
              <a:t>  </a:t>
            </a:r>
            <a:r>
              <a:rPr lang="fi-FI" sz="2400" dirty="0" err="1">
                <a:latin typeface="Cambria" panose="02040503050406030204" pitchFamily="18" charset="0"/>
              </a:rPr>
              <a:t>that</a:t>
            </a:r>
            <a:r>
              <a:rPr lang="fi-FI" sz="2400" dirty="0">
                <a:latin typeface="Cambria" panose="02040503050406030204" pitchFamily="18" charset="0"/>
              </a:rPr>
              <a:t> </a:t>
            </a:r>
            <a:r>
              <a:rPr lang="fi-FI" sz="2400" dirty="0" err="1">
                <a:latin typeface="Cambria" panose="02040503050406030204" pitchFamily="18" charset="0"/>
              </a:rPr>
              <a:t>induce</a:t>
            </a:r>
            <a:r>
              <a:rPr lang="fi-FI" sz="2400" dirty="0">
                <a:latin typeface="Cambria" panose="02040503050406030204" pitchFamily="18" charset="0"/>
              </a:rPr>
              <a:t>  </a:t>
            </a:r>
            <a:r>
              <a:rPr lang="fi-FI" sz="2400" dirty="0" err="1">
                <a:latin typeface="Cambria" panose="02040503050406030204" pitchFamily="18" charset="0"/>
              </a:rPr>
              <a:t>problem</a:t>
            </a:r>
            <a:r>
              <a:rPr lang="fi-FI" sz="2400" dirty="0">
                <a:latin typeface="Cambria" panose="02040503050406030204" pitchFamily="18" charset="0"/>
              </a:rPr>
              <a:t> </a:t>
            </a:r>
            <a:r>
              <a:rPr lang="fi-FI" sz="2400" dirty="0" err="1">
                <a:latin typeface="Cambria" panose="02040503050406030204" pitchFamily="18" charset="0"/>
              </a:rPr>
              <a:t>gambling</a:t>
            </a:r>
            <a:r>
              <a:rPr lang="fi-FI" sz="2400" dirty="0">
                <a:latin typeface="Cambria" panose="02040503050406030204" pitchFamily="18" charset="0"/>
              </a:rPr>
              <a:t> </a:t>
            </a:r>
            <a:r>
              <a:rPr lang="fi-FI" sz="2400" dirty="0" err="1">
                <a:latin typeface="Cambria" panose="02040503050406030204" pitchFamily="18" charset="0"/>
              </a:rPr>
              <a:t>are</a:t>
            </a:r>
            <a:r>
              <a:rPr lang="fi-FI" sz="2400" dirty="0">
                <a:latin typeface="Cambria" panose="02040503050406030204" pitchFamily="18" charset="0"/>
              </a:rPr>
              <a:t> </a:t>
            </a:r>
            <a:r>
              <a:rPr lang="fi-FI" sz="2400" dirty="0" err="1">
                <a:latin typeface="Cambria" panose="02040503050406030204" pitchFamily="18" charset="0"/>
              </a:rPr>
              <a:t>well</a:t>
            </a:r>
            <a:r>
              <a:rPr lang="fi-FI" sz="2400" dirty="0">
                <a:latin typeface="Cambria" panose="02040503050406030204" pitchFamily="18" charset="0"/>
              </a:rPr>
              <a:t> </a:t>
            </a:r>
            <a:r>
              <a:rPr lang="fi-FI" sz="2400" dirty="0" err="1">
                <a:latin typeface="Cambria" panose="02040503050406030204" pitchFamily="18" charset="0"/>
              </a:rPr>
              <a:t>known</a:t>
            </a:r>
            <a:r>
              <a:rPr lang="fi-FI" sz="2400" dirty="0">
                <a:latin typeface="Cambria" panose="02040503050406030204" pitchFamily="18" charset="0"/>
              </a:rPr>
              <a:t> and </a:t>
            </a:r>
            <a:r>
              <a:rPr lang="fi-FI" sz="2400" dirty="0" err="1">
                <a:latin typeface="Cambria" panose="02040503050406030204" pitchFamily="18" charset="0"/>
              </a:rPr>
              <a:t>can</a:t>
            </a:r>
            <a:r>
              <a:rPr lang="fi-FI" sz="2400" dirty="0">
                <a:latin typeface="Cambria" panose="02040503050406030204" pitchFamily="18" charset="0"/>
              </a:rPr>
              <a:t> </a:t>
            </a:r>
            <a:r>
              <a:rPr lang="fi-FI" sz="2400" dirty="0" err="1">
                <a:latin typeface="Cambria" panose="02040503050406030204" pitchFamily="18" charset="0"/>
              </a:rPr>
              <a:t>be</a:t>
            </a:r>
            <a:r>
              <a:rPr lang="fi-FI" sz="2400" dirty="0">
                <a:latin typeface="Cambria" panose="02040503050406030204" pitchFamily="18" charset="0"/>
              </a:rPr>
              <a:t> </a:t>
            </a:r>
            <a:r>
              <a:rPr lang="fi-FI" sz="2400" dirty="0" err="1">
                <a:latin typeface="Cambria" panose="02040503050406030204" pitchFamily="18" charset="0"/>
              </a:rPr>
              <a:t>regulated</a:t>
            </a:r>
            <a:endParaRPr lang="fi-FI" sz="2400" dirty="0">
              <a:latin typeface="Cambria" panose="02040503050406030204" pitchFamily="18" charset="0"/>
            </a:endParaRPr>
          </a:p>
        </p:txBody>
      </p:sp>
      <p:sp>
        <p:nvSpPr>
          <p:cNvPr id="2" name="Date Placeholder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3" name="Footer Placeholder 2"/>
          <p:cNvSpPr>
            <a:spLocks noGrp="1"/>
          </p:cNvSpPr>
          <p:nvPr>
            <p:ph type="ftr" sz="quarter" idx="11"/>
          </p:nvPr>
        </p:nvSpPr>
        <p:spPr/>
        <p:txBody>
          <a:bodyPr/>
          <a:lstStyle/>
          <a:p>
            <a:r>
              <a:rPr lang="fi-FI" smtClean="0"/>
              <a:t>Presentation Name / Firstname Lastname</a:t>
            </a:r>
            <a:endParaRPr lang="fi-FI" dirty="0"/>
          </a:p>
        </p:txBody>
      </p:sp>
      <p:sp>
        <p:nvSpPr>
          <p:cNvPr id="4" name="Slide Number Placeholder 3"/>
          <p:cNvSpPr>
            <a:spLocks noGrp="1"/>
          </p:cNvSpPr>
          <p:nvPr>
            <p:ph type="sldNum" sz="quarter" idx="12"/>
          </p:nvPr>
        </p:nvSpPr>
        <p:spPr/>
        <p:txBody>
          <a:bodyPr/>
          <a:lstStyle/>
          <a:p>
            <a:pPr>
              <a:defRPr/>
            </a:pPr>
            <a:fld id="{4669315E-5A66-CF44-AE5D-C333B2F730C4}" type="slidenum">
              <a:rPr lang="en-GB" smtClean="0"/>
              <a:pPr>
                <a:defRPr/>
              </a:pPr>
              <a:t>30</a:t>
            </a:fld>
            <a:endParaRPr lang="en-GB" dirty="0"/>
          </a:p>
        </p:txBody>
      </p:sp>
      <p:sp>
        <p:nvSpPr>
          <p:cNvPr id="5" name="Title 4"/>
          <p:cNvSpPr>
            <a:spLocks noGrp="1"/>
          </p:cNvSpPr>
          <p:nvPr>
            <p:ph type="title"/>
          </p:nvPr>
        </p:nvSpPr>
        <p:spPr/>
        <p:txBody>
          <a:bodyPr/>
          <a:lstStyle/>
          <a:p>
            <a:r>
              <a:rPr lang="fi-FI" dirty="0" err="1" smtClean="0"/>
              <a:t>conclusions</a:t>
            </a:r>
            <a:endParaRPr lang="fi-FI" dirty="0"/>
          </a:p>
        </p:txBody>
      </p:sp>
    </p:spTree>
    <p:extLst>
      <p:ext uri="{BB962C8B-B14F-4D97-AF65-F5344CB8AC3E}">
        <p14:creationId xmlns:p14="http://schemas.microsoft.com/office/powerpoint/2010/main" val="4077725876"/>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6"/>
            <a:ext cx="10515600" cy="211924"/>
          </a:xfrm>
        </p:spPr>
        <p:txBody>
          <a:bodyPr>
            <a:normAutofit fontScale="90000"/>
          </a:bodyPr>
          <a:lstStyle/>
          <a:p>
            <a:endParaRPr lang="fi-FI" dirty="0"/>
          </a:p>
        </p:txBody>
      </p:sp>
      <p:pic>
        <p:nvPicPr>
          <p:cNvPr id="4"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901292" y="884592"/>
            <a:ext cx="2895617" cy="4351338"/>
          </a:xfrm>
        </p:spPr>
      </p:pic>
      <p:sp>
        <p:nvSpPr>
          <p:cNvPr id="5" name="Content Placeholder 4"/>
          <p:cNvSpPr>
            <a:spLocks noGrp="1"/>
          </p:cNvSpPr>
          <p:nvPr>
            <p:ph sz="half" idx="2"/>
          </p:nvPr>
        </p:nvSpPr>
        <p:spPr>
          <a:xfrm>
            <a:off x="4953740" y="884592"/>
            <a:ext cx="6400060" cy="4351338"/>
          </a:xfrm>
        </p:spPr>
        <p:txBody>
          <a:bodyPr>
            <a:normAutofit/>
          </a:bodyPr>
          <a:lstStyle/>
          <a:p>
            <a:pPr marL="599440" indent="0">
              <a:spcAft>
                <a:spcPts val="0"/>
              </a:spcAft>
              <a:buNone/>
            </a:pPr>
            <a:r>
              <a:rPr lang="en-US" sz="2000" u="sng" dirty="0">
                <a:ea typeface="Calibri" panose="020F0502020204030204" pitchFamily="34" charset="0"/>
                <a:cs typeface="Times New Roman" panose="02020603050405020304" pitchFamily="18" charset="0"/>
              </a:rPr>
              <a:t>Authors:</a:t>
            </a:r>
            <a:r>
              <a:rPr lang="en-US" sz="2000" dirty="0">
                <a:ea typeface="Calibri" panose="020F0502020204030204" pitchFamily="34" charset="0"/>
                <a:cs typeface="Times New Roman" panose="02020603050405020304" pitchFamily="18" charset="0"/>
              </a:rPr>
              <a:t> </a:t>
            </a:r>
            <a:endParaRPr lang="fi-FI" sz="2000" dirty="0">
              <a:ea typeface="Calibri" panose="020F0502020204030204" pitchFamily="34" charset="0"/>
              <a:cs typeface="Times New Roman" panose="02020603050405020304" pitchFamily="18" charset="0"/>
            </a:endParaRPr>
          </a:p>
          <a:p>
            <a:pPr marL="1056640" lvl="1" indent="0">
              <a:spcAft>
                <a:spcPts val="500"/>
              </a:spcAft>
              <a:buNone/>
            </a:pPr>
            <a:r>
              <a:rPr lang="en-US" dirty="0">
                <a:ea typeface="Calibri" panose="020F0502020204030204" pitchFamily="34" charset="0"/>
                <a:cs typeface="Times New Roman" panose="02020603050405020304" pitchFamily="18" charset="0"/>
              </a:rPr>
              <a:t>Pekka Sulkunen, Thomas </a:t>
            </a:r>
            <a:r>
              <a:rPr lang="en-US" dirty="0" err="1">
                <a:ea typeface="Calibri" panose="020F0502020204030204" pitchFamily="34" charset="0"/>
                <a:cs typeface="Times New Roman" panose="02020603050405020304" pitchFamily="18" charset="0"/>
              </a:rPr>
              <a:t>Babor</a:t>
            </a:r>
            <a:r>
              <a:rPr lang="en-US" dirty="0">
                <a:ea typeface="Calibri" panose="020F0502020204030204" pitchFamily="34" charset="0"/>
                <a:cs typeface="Times New Roman" panose="02020603050405020304" pitchFamily="18" charset="0"/>
              </a:rPr>
              <a:t>, Jenny Cisneros </a:t>
            </a:r>
            <a:r>
              <a:rPr lang="en-US" dirty="0" err="1">
                <a:ea typeface="Calibri" panose="020F0502020204030204" pitchFamily="34" charset="0"/>
                <a:cs typeface="Times New Roman" panose="02020603050405020304" pitchFamily="18" charset="0"/>
              </a:rPr>
              <a:t>Örnberg</a:t>
            </a:r>
            <a:r>
              <a:rPr lang="en-US" dirty="0">
                <a:ea typeface="Calibri" panose="020F0502020204030204" pitchFamily="34" charset="0"/>
                <a:cs typeface="Times New Roman" panose="02020603050405020304" pitchFamily="18" charset="0"/>
              </a:rPr>
              <a:t>, Michael Egerer, Matilda Hellman, Charles Livingstone, Virve Marionneau, Janne Nikkinen, Jim </a:t>
            </a:r>
            <a:r>
              <a:rPr lang="en-US" dirty="0" err="1">
                <a:ea typeface="Calibri" panose="020F0502020204030204" pitchFamily="34" charset="0"/>
                <a:cs typeface="Times New Roman" panose="02020603050405020304" pitchFamily="18" charset="0"/>
              </a:rPr>
              <a:t>Orford</a:t>
            </a:r>
            <a:r>
              <a:rPr lang="en-US" dirty="0">
                <a:ea typeface="Calibri" panose="020F0502020204030204" pitchFamily="34" charset="0"/>
                <a:cs typeface="Times New Roman" panose="02020603050405020304" pitchFamily="18" charset="0"/>
              </a:rPr>
              <a:t>, Robin Room, </a:t>
            </a:r>
            <a:r>
              <a:rPr lang="en-US" dirty="0" err="1">
                <a:ea typeface="Calibri" panose="020F0502020204030204" pitchFamily="34" charset="0"/>
                <a:cs typeface="Times New Roman" panose="02020603050405020304" pitchFamily="18" charset="0"/>
              </a:rPr>
              <a:t>Ingeborg</a:t>
            </a:r>
            <a:r>
              <a:rPr lang="en-US" dirty="0">
                <a:ea typeface="Calibri" panose="020F0502020204030204" pitchFamily="34" charset="0"/>
                <a:cs typeface="Times New Roman" panose="02020603050405020304" pitchFamily="18" charset="0"/>
              </a:rPr>
              <a:t> </a:t>
            </a:r>
            <a:r>
              <a:rPr lang="en-US" dirty="0" err="1">
                <a:ea typeface="Calibri" panose="020F0502020204030204" pitchFamily="34" charset="0"/>
                <a:cs typeface="Times New Roman" panose="02020603050405020304" pitchFamily="18" charset="0"/>
              </a:rPr>
              <a:t>Rossow</a:t>
            </a:r>
            <a:endParaRPr lang="en-US" dirty="0">
              <a:ea typeface="Calibri" panose="020F0502020204030204" pitchFamily="34" charset="0"/>
              <a:cs typeface="Times New Roman" panose="02020603050405020304" pitchFamily="18" charset="0"/>
            </a:endParaRPr>
          </a:p>
          <a:p>
            <a:pPr marL="599440" indent="0">
              <a:spcAft>
                <a:spcPts val="500"/>
              </a:spcAft>
              <a:buNone/>
            </a:pPr>
            <a:r>
              <a:rPr lang="en-US" sz="2000" u="sng" dirty="0" smtClean="0">
                <a:ea typeface="Calibri" panose="020F0502020204030204" pitchFamily="34" charset="0"/>
                <a:cs typeface="Times New Roman" panose="02020603050405020304" pitchFamily="18" charset="0"/>
              </a:rPr>
              <a:t>Foreword:</a:t>
            </a:r>
            <a:r>
              <a:rPr lang="en-US" sz="2000" dirty="0" smtClean="0">
                <a:ea typeface="Calibri" panose="020F0502020204030204" pitchFamily="34" charset="0"/>
                <a:cs typeface="Times New Roman" panose="02020603050405020304" pitchFamily="18" charset="0"/>
              </a:rPr>
              <a:t> Dr. Vladimir </a:t>
            </a:r>
            <a:r>
              <a:rPr lang="en-US" sz="2000" dirty="0" err="1" smtClean="0">
                <a:ea typeface="Calibri" panose="020F0502020204030204" pitchFamily="34" charset="0"/>
                <a:cs typeface="Times New Roman" panose="02020603050405020304" pitchFamily="18" charset="0"/>
              </a:rPr>
              <a:t>Poznyak</a:t>
            </a:r>
            <a:r>
              <a:rPr lang="en-US" sz="2000" u="sng" dirty="0" smtClean="0">
                <a:ea typeface="Calibri" panose="020F0502020204030204" pitchFamily="34" charset="0"/>
                <a:cs typeface="Times New Roman" panose="02020603050405020304" pitchFamily="18" charset="0"/>
              </a:rPr>
              <a:t>  </a:t>
            </a:r>
            <a:endParaRPr lang="en-US" sz="2000" u="sng" dirty="0">
              <a:ea typeface="Calibri" panose="020F0502020204030204" pitchFamily="34" charset="0"/>
              <a:cs typeface="Times New Roman" panose="02020603050405020304" pitchFamily="18" charset="0"/>
            </a:endParaRPr>
          </a:p>
          <a:p>
            <a:pPr marL="627063" lvl="1" indent="0">
              <a:spcAft>
                <a:spcPts val="500"/>
              </a:spcAft>
            </a:pPr>
            <a:r>
              <a:rPr lang="en-US" u="sng" dirty="0" smtClean="0">
                <a:ea typeface="Calibri" panose="020F0502020204030204" pitchFamily="34" charset="0"/>
                <a:cs typeface="Times New Roman" panose="02020603050405020304" pitchFamily="18" charset="0"/>
              </a:rPr>
              <a:t>Financial </a:t>
            </a:r>
            <a:r>
              <a:rPr lang="en-US" u="sng" dirty="0">
                <a:ea typeface="Calibri" panose="020F0502020204030204" pitchFamily="34" charset="0"/>
                <a:cs typeface="Times New Roman" panose="02020603050405020304" pitchFamily="18" charset="0"/>
              </a:rPr>
              <a:t>Support: </a:t>
            </a:r>
          </a:p>
          <a:p>
            <a:pPr marL="1196975" lvl="2" indent="0">
              <a:spcAft>
                <a:spcPts val="500"/>
              </a:spcAft>
              <a:buNone/>
            </a:pPr>
            <a:r>
              <a:rPr lang="en-US" i="1" dirty="0">
                <a:ea typeface="Calibri" panose="020F0502020204030204" pitchFamily="34" charset="0"/>
                <a:cs typeface="Times New Roman" panose="02020603050405020304" pitchFamily="18" charset="0"/>
              </a:rPr>
              <a:t>The Academy of Finland</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The Finnish Foundation for Alcohol Studies</a:t>
            </a:r>
            <a:r>
              <a:rPr lang="en-US" dirty="0">
                <a:ea typeface="Calibri" panose="020F0502020204030204" pitchFamily="34" charset="0"/>
                <a:cs typeface="Times New Roman" panose="02020603050405020304" pitchFamily="18" charset="0"/>
              </a:rPr>
              <a:t>, </a:t>
            </a:r>
            <a:r>
              <a:rPr lang="en-US" i="1" dirty="0">
                <a:ea typeface="Calibri" panose="020F0502020204030204" pitchFamily="34" charset="0"/>
                <a:cs typeface="Times New Roman" panose="02020603050405020304" pitchFamily="18" charset="0"/>
              </a:rPr>
              <a:t>The</a:t>
            </a:r>
            <a:r>
              <a:rPr lang="en-US" dirty="0">
                <a:ea typeface="Calibri" panose="020F0502020204030204" pitchFamily="34" charset="0"/>
                <a:cs typeface="Times New Roman" panose="02020603050405020304" pitchFamily="18" charset="0"/>
              </a:rPr>
              <a:t> </a:t>
            </a:r>
            <a:r>
              <a:rPr lang="en-US" i="1" dirty="0"/>
              <a:t>Swedish Research Council for Health, Working Life and Welfare (Forte), </a:t>
            </a:r>
            <a:r>
              <a:rPr lang="en-US" dirty="0"/>
              <a:t>and</a:t>
            </a:r>
            <a:r>
              <a:rPr lang="en-US" i="1" dirty="0"/>
              <a:t> </a:t>
            </a:r>
            <a:r>
              <a:rPr lang="en-US" dirty="0">
                <a:ea typeface="Calibri" panose="020F0502020204030204" pitchFamily="34" charset="0"/>
                <a:cs typeface="Times New Roman" panose="02020603050405020304" pitchFamily="18" charset="0"/>
              </a:rPr>
              <a:t>the institutions of participant authors</a:t>
            </a:r>
          </a:p>
        </p:txBody>
      </p:sp>
    </p:spTree>
    <p:extLst>
      <p:ext uri="{BB962C8B-B14F-4D97-AF65-F5344CB8AC3E}">
        <p14:creationId xmlns:p14="http://schemas.microsoft.com/office/powerpoint/2010/main" val="22867749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92075" indent="0" algn="ctr">
              <a:buNone/>
            </a:pPr>
            <a:r>
              <a:rPr lang="fi-FI" sz="3600" dirty="0" smtClean="0"/>
              <a:t>THANK YOU! </a:t>
            </a:r>
            <a:endParaRPr lang="fi-FI" sz="3600"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32</a:t>
            </a:fld>
            <a:endParaRPr lang="en-GB" dirty="0"/>
          </a:p>
        </p:txBody>
      </p:sp>
      <p:sp>
        <p:nvSpPr>
          <p:cNvPr id="6" name="Title 5"/>
          <p:cNvSpPr>
            <a:spLocks noGrp="1"/>
          </p:cNvSpPr>
          <p:nvPr>
            <p:ph type="title"/>
          </p:nvPr>
        </p:nvSpPr>
        <p:spPr/>
        <p:txBody>
          <a:bodyPr/>
          <a:lstStyle/>
          <a:p>
            <a:endParaRPr lang="fi-FI"/>
          </a:p>
        </p:txBody>
      </p:sp>
    </p:spTree>
    <p:extLst>
      <p:ext uri="{BB962C8B-B14F-4D97-AF65-F5344CB8AC3E}">
        <p14:creationId xmlns:p14="http://schemas.microsoft.com/office/powerpoint/2010/main" val="2668900170"/>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6482" y="802411"/>
            <a:ext cx="9722048" cy="579348"/>
          </a:xfrm>
        </p:spPr>
        <p:txBody>
          <a:bodyPr/>
          <a:lstStyle/>
          <a:p>
            <a:r>
              <a:rPr lang="fi-FI" sz="2400" cap="none" dirty="0" smtClean="0"/>
              <a:t>TCM Version 2: </a:t>
            </a:r>
            <a:r>
              <a:rPr lang="fi-FI" sz="2400" cap="none" dirty="0" err="1" smtClean="0"/>
              <a:t>prevalence</a:t>
            </a:r>
            <a:r>
              <a:rPr lang="fi-FI" sz="2400" cap="none" dirty="0" smtClean="0"/>
              <a:t> of </a:t>
            </a:r>
            <a:r>
              <a:rPr lang="fi-FI" sz="2400" cap="none" dirty="0" err="1" smtClean="0"/>
              <a:t>problem</a:t>
            </a:r>
            <a:r>
              <a:rPr lang="fi-FI" sz="2400" cap="none" dirty="0" smtClean="0"/>
              <a:t> </a:t>
            </a:r>
            <a:r>
              <a:rPr lang="fi-FI" sz="2400" cap="none" dirty="0" err="1" smtClean="0"/>
              <a:t>gambling</a:t>
            </a:r>
            <a:r>
              <a:rPr lang="fi-FI" sz="2400" cap="none" dirty="0" smtClean="0"/>
              <a:t> </a:t>
            </a:r>
            <a:r>
              <a:rPr lang="fi-FI" sz="2400" cap="none" dirty="0"/>
              <a:t>-</a:t>
            </a:r>
            <a:r>
              <a:rPr lang="fi-FI" sz="2400" cap="none" dirty="0" smtClean="0"/>
              <a:t>2</a:t>
            </a:r>
            <a:endParaRPr lang="fi-FI" sz="2400" cap="none" dirty="0"/>
          </a:p>
        </p:txBody>
      </p:sp>
      <p:sp>
        <p:nvSpPr>
          <p:cNvPr id="3" name="Content Placeholder 2"/>
          <p:cNvSpPr>
            <a:spLocks noGrp="1"/>
          </p:cNvSpPr>
          <p:nvPr>
            <p:ph idx="1"/>
          </p:nvPr>
        </p:nvSpPr>
        <p:spPr>
          <a:xfrm>
            <a:off x="1616512" y="1381759"/>
            <a:ext cx="9722048" cy="5054899"/>
          </a:xfrm>
        </p:spPr>
        <p:txBody>
          <a:bodyPr/>
          <a:lstStyle/>
          <a:p>
            <a:pPr>
              <a:spcAft>
                <a:spcPts val="0"/>
              </a:spcAft>
              <a:buClr>
                <a:srgbClr val="0E4073"/>
              </a:buClr>
              <a:buFont typeface="Arial" panose="020B0604020202020204" pitchFamily="34" charset="0"/>
              <a:buChar char="•"/>
            </a:pPr>
            <a:r>
              <a:rPr lang="fi-FI" b="1" dirty="0" err="1" smtClean="0">
                <a:solidFill>
                  <a:prstClr val="black"/>
                </a:solidFill>
              </a:rPr>
              <a:t>Population</a:t>
            </a:r>
            <a:r>
              <a:rPr lang="fi-FI" b="1" dirty="0" smtClean="0">
                <a:solidFill>
                  <a:prstClr val="black"/>
                </a:solidFill>
              </a:rPr>
              <a:t> </a:t>
            </a:r>
            <a:r>
              <a:rPr lang="fi-FI" b="1" dirty="0" err="1" smtClean="0">
                <a:solidFill>
                  <a:prstClr val="black"/>
                </a:solidFill>
              </a:rPr>
              <a:t>level</a:t>
            </a:r>
            <a:r>
              <a:rPr lang="fi-FI" b="1" dirty="0" smtClean="0">
                <a:solidFill>
                  <a:prstClr val="black"/>
                </a:solidFill>
              </a:rPr>
              <a:t> </a:t>
            </a:r>
            <a:r>
              <a:rPr lang="fi-FI" b="1" dirty="0" err="1" smtClean="0">
                <a:solidFill>
                  <a:prstClr val="black"/>
                </a:solidFill>
              </a:rPr>
              <a:t>burden</a:t>
            </a:r>
            <a:r>
              <a:rPr lang="fi-FI" b="1" dirty="0" smtClean="0">
                <a:solidFill>
                  <a:prstClr val="black"/>
                </a:solidFill>
              </a:rPr>
              <a:t> of </a:t>
            </a:r>
            <a:r>
              <a:rPr lang="fi-FI" b="1" dirty="0" err="1" smtClean="0">
                <a:solidFill>
                  <a:prstClr val="black"/>
                </a:solidFill>
              </a:rPr>
              <a:t>harm</a:t>
            </a:r>
            <a:endParaRPr lang="fi-FI" b="1" dirty="0" smtClean="0">
              <a:solidFill>
                <a:prstClr val="black"/>
              </a:solidFill>
            </a:endParaRPr>
          </a:p>
          <a:p>
            <a:pPr lvl="1">
              <a:spcAft>
                <a:spcPts val="0"/>
              </a:spcAft>
              <a:buClr>
                <a:srgbClr val="0E4073"/>
              </a:buClr>
              <a:buFont typeface="Arial" panose="020B0604020202020204" pitchFamily="34" charset="0"/>
              <a:buChar char="•"/>
            </a:pPr>
            <a:r>
              <a:rPr lang="fi-FI" dirty="0">
                <a:solidFill>
                  <a:prstClr val="black"/>
                </a:solidFill>
              </a:rPr>
              <a:t> </a:t>
            </a:r>
            <a:r>
              <a:rPr lang="fi-FI" dirty="0" err="1" smtClean="0">
                <a:solidFill>
                  <a:prstClr val="black"/>
                </a:solidFill>
              </a:rPr>
              <a:t>most</a:t>
            </a:r>
            <a:r>
              <a:rPr lang="fi-FI" dirty="0" smtClean="0">
                <a:solidFill>
                  <a:prstClr val="black"/>
                </a:solidFill>
              </a:rPr>
              <a:t> </a:t>
            </a:r>
            <a:r>
              <a:rPr lang="fi-FI" dirty="0" err="1" smtClean="0">
                <a:solidFill>
                  <a:prstClr val="black"/>
                </a:solidFill>
              </a:rPr>
              <a:t>likely</a:t>
            </a:r>
            <a:r>
              <a:rPr lang="fi-FI" dirty="0" smtClean="0">
                <a:solidFill>
                  <a:prstClr val="black"/>
                </a:solidFill>
              </a:rPr>
              <a:t> to </a:t>
            </a:r>
            <a:r>
              <a:rPr lang="fi-FI" dirty="0" err="1" smtClean="0">
                <a:solidFill>
                  <a:prstClr val="black"/>
                </a:solidFill>
              </a:rPr>
              <a:t>follow</a:t>
            </a:r>
            <a:r>
              <a:rPr lang="fi-FI" dirty="0" smtClean="0">
                <a:solidFill>
                  <a:prstClr val="black"/>
                </a:solidFill>
              </a:rPr>
              <a:t> a </a:t>
            </a:r>
            <a:r>
              <a:rPr lang="fi-FI" dirty="0" err="1" smtClean="0">
                <a:solidFill>
                  <a:prstClr val="black"/>
                </a:solidFill>
              </a:rPr>
              <a:t>linear</a:t>
            </a:r>
            <a:r>
              <a:rPr lang="fi-FI" dirty="0" smtClean="0">
                <a:solidFill>
                  <a:prstClr val="black"/>
                </a:solidFill>
              </a:rPr>
              <a:t> </a:t>
            </a:r>
            <a:r>
              <a:rPr lang="fi-FI" dirty="0" err="1" smtClean="0">
                <a:solidFill>
                  <a:prstClr val="black"/>
                </a:solidFill>
              </a:rPr>
              <a:t>pattern</a:t>
            </a:r>
            <a:endParaRPr lang="fi-FI" dirty="0" smtClean="0">
              <a:solidFill>
                <a:prstClr val="black"/>
              </a:solidFill>
            </a:endParaRPr>
          </a:p>
          <a:p>
            <a:pPr lvl="1">
              <a:spcAft>
                <a:spcPts val="0"/>
              </a:spcAft>
              <a:buClr>
                <a:srgbClr val="0E4073"/>
              </a:buClr>
              <a:buFont typeface="Arial" panose="020B0604020202020204" pitchFamily="34" charset="0"/>
              <a:buChar char="•"/>
            </a:pPr>
            <a:r>
              <a:rPr lang="fi-FI" dirty="0">
                <a:solidFill>
                  <a:prstClr val="black"/>
                </a:solidFill>
              </a:rPr>
              <a:t> </a:t>
            </a:r>
            <a:r>
              <a:rPr lang="fi-FI" dirty="0" err="1" smtClean="0">
                <a:solidFill>
                  <a:prstClr val="black"/>
                </a:solidFill>
              </a:rPr>
              <a:t>this</a:t>
            </a:r>
            <a:r>
              <a:rPr lang="fi-FI" dirty="0" smtClean="0">
                <a:solidFill>
                  <a:prstClr val="black"/>
                </a:solidFill>
              </a:rPr>
              <a:t> is </a:t>
            </a:r>
            <a:r>
              <a:rPr lang="fi-FI" dirty="0" err="1" smtClean="0">
                <a:solidFill>
                  <a:prstClr val="black"/>
                </a:solidFill>
              </a:rPr>
              <a:t>not</a:t>
            </a:r>
            <a:r>
              <a:rPr lang="fi-FI" dirty="0" smtClean="0">
                <a:solidFill>
                  <a:prstClr val="black"/>
                </a:solidFill>
              </a:rPr>
              <a:t> </a:t>
            </a:r>
            <a:r>
              <a:rPr lang="fi-FI" dirty="0" err="1" smtClean="0">
                <a:solidFill>
                  <a:prstClr val="black"/>
                </a:solidFill>
              </a:rPr>
              <a:t>always</a:t>
            </a:r>
            <a:r>
              <a:rPr lang="fi-FI" dirty="0" smtClean="0">
                <a:solidFill>
                  <a:prstClr val="black"/>
                </a:solidFill>
              </a:rPr>
              <a:t> </a:t>
            </a:r>
            <a:r>
              <a:rPr lang="fi-FI" dirty="0" err="1" smtClean="0">
                <a:solidFill>
                  <a:prstClr val="black"/>
                </a:solidFill>
              </a:rPr>
              <a:t>observed</a:t>
            </a:r>
            <a:r>
              <a:rPr lang="fi-FI" dirty="0" smtClean="0">
                <a:solidFill>
                  <a:prstClr val="black"/>
                </a:solidFill>
              </a:rPr>
              <a:t> in </a:t>
            </a:r>
            <a:r>
              <a:rPr lang="fi-FI" dirty="0" err="1" smtClean="0">
                <a:solidFill>
                  <a:prstClr val="black"/>
                </a:solidFill>
              </a:rPr>
              <a:t>studies</a:t>
            </a:r>
            <a:r>
              <a:rPr lang="fi-FI" dirty="0" smtClean="0">
                <a:solidFill>
                  <a:prstClr val="black"/>
                </a:solidFill>
              </a:rPr>
              <a:t> of </a:t>
            </a:r>
            <a:r>
              <a:rPr lang="fi-FI" dirty="0" err="1" smtClean="0">
                <a:solidFill>
                  <a:prstClr val="black"/>
                </a:solidFill>
              </a:rPr>
              <a:t>change</a:t>
            </a:r>
            <a:endParaRPr lang="fi-FI" dirty="0" smtClean="0">
              <a:solidFill>
                <a:prstClr val="black"/>
              </a:solidFill>
            </a:endParaRPr>
          </a:p>
          <a:p>
            <a:pPr>
              <a:spcAft>
                <a:spcPts val="0"/>
              </a:spcAft>
              <a:buClr>
                <a:srgbClr val="0E4073"/>
              </a:buClr>
              <a:buFont typeface="Arial" panose="020B0604020202020204" pitchFamily="34" charset="0"/>
              <a:buChar char="•"/>
            </a:pPr>
            <a:r>
              <a:rPr lang="fi-FI" b="1" dirty="0" err="1" smtClean="0">
                <a:solidFill>
                  <a:prstClr val="black"/>
                </a:solidFill>
              </a:rPr>
              <a:t>Confounding</a:t>
            </a:r>
            <a:r>
              <a:rPr lang="fi-FI" b="1" dirty="0" smtClean="0">
                <a:solidFill>
                  <a:prstClr val="black"/>
                </a:solidFill>
              </a:rPr>
              <a:t> </a:t>
            </a:r>
            <a:r>
              <a:rPr lang="fi-FI" b="1" dirty="0" err="1" smtClean="0">
                <a:solidFill>
                  <a:prstClr val="black"/>
                </a:solidFill>
              </a:rPr>
              <a:t>factors</a:t>
            </a:r>
            <a:r>
              <a:rPr lang="fi-FI" b="1" dirty="0" smtClean="0">
                <a:solidFill>
                  <a:prstClr val="black"/>
                </a:solidFill>
              </a:rPr>
              <a:t> at </a:t>
            </a:r>
            <a:r>
              <a:rPr lang="fi-FI" b="1" dirty="0" err="1" smtClean="0">
                <a:solidFill>
                  <a:prstClr val="black"/>
                </a:solidFill>
              </a:rPr>
              <a:t>the</a:t>
            </a:r>
            <a:r>
              <a:rPr lang="fi-FI" b="1" dirty="0" smtClean="0">
                <a:solidFill>
                  <a:prstClr val="black"/>
                </a:solidFill>
              </a:rPr>
              <a:t> </a:t>
            </a:r>
            <a:r>
              <a:rPr lang="fi-FI" b="1" dirty="0" err="1" smtClean="0">
                <a:solidFill>
                  <a:prstClr val="black"/>
                </a:solidFill>
              </a:rPr>
              <a:t>population</a:t>
            </a:r>
            <a:r>
              <a:rPr lang="fi-FI" b="1" dirty="0" smtClean="0">
                <a:solidFill>
                  <a:prstClr val="black"/>
                </a:solidFill>
              </a:rPr>
              <a:t> </a:t>
            </a:r>
            <a:r>
              <a:rPr lang="fi-FI" b="1" dirty="0" err="1" smtClean="0">
                <a:solidFill>
                  <a:prstClr val="black"/>
                </a:solidFill>
              </a:rPr>
              <a:t>level</a:t>
            </a:r>
            <a:endParaRPr lang="fi-FI" b="1" dirty="0" smtClean="0">
              <a:solidFill>
                <a:prstClr val="black"/>
              </a:solidFill>
            </a:endParaRPr>
          </a:p>
          <a:p>
            <a:pPr lvl="1">
              <a:spcAft>
                <a:spcPts val="0"/>
              </a:spcAft>
              <a:buClr>
                <a:srgbClr val="0E4073"/>
              </a:buClr>
              <a:buFont typeface="Arial" panose="020B0604020202020204" pitchFamily="34" charset="0"/>
              <a:buChar char="•"/>
            </a:pPr>
            <a:r>
              <a:rPr lang="fi-FI" dirty="0">
                <a:solidFill>
                  <a:prstClr val="black"/>
                </a:solidFill>
              </a:rPr>
              <a:t> </a:t>
            </a:r>
            <a:r>
              <a:rPr lang="fi-FI" dirty="0" err="1" smtClean="0">
                <a:solidFill>
                  <a:prstClr val="black"/>
                </a:solidFill>
              </a:rPr>
              <a:t>small</a:t>
            </a:r>
            <a:r>
              <a:rPr lang="fi-FI" dirty="0" smtClean="0">
                <a:solidFill>
                  <a:prstClr val="black"/>
                </a:solidFill>
              </a:rPr>
              <a:t> </a:t>
            </a:r>
            <a:r>
              <a:rPr lang="fi-FI" dirty="0" err="1" smtClean="0">
                <a:solidFill>
                  <a:prstClr val="black"/>
                </a:solidFill>
              </a:rPr>
              <a:t>frequencies</a:t>
            </a:r>
            <a:r>
              <a:rPr lang="fi-FI" dirty="0" smtClean="0">
                <a:solidFill>
                  <a:prstClr val="black"/>
                </a:solidFill>
              </a:rPr>
              <a:t> </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high</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likelihood</a:t>
            </a:r>
            <a:r>
              <a:rPr lang="fi-FI" dirty="0" smtClean="0">
                <a:solidFill>
                  <a:prstClr val="black"/>
                </a:solidFill>
                <a:sym typeface="Wingdings" panose="05000000000000000000" pitchFamily="2" charset="2"/>
              </a:rPr>
              <a:t> of </a:t>
            </a:r>
            <a:r>
              <a:rPr lang="fi-FI" dirty="0" err="1" smtClean="0">
                <a:solidFill>
                  <a:prstClr val="black"/>
                </a:solidFill>
                <a:sym typeface="Wingdings" panose="05000000000000000000" pitchFamily="2" charset="2"/>
              </a:rPr>
              <a:t>measurement</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errors</a:t>
            </a:r>
            <a:endParaRPr lang="fi-FI" dirty="0" smtClean="0">
              <a:solidFill>
                <a:prstClr val="black"/>
              </a:solidFill>
              <a:sym typeface="Wingdings" panose="05000000000000000000" pitchFamily="2" charset="2"/>
            </a:endParaRPr>
          </a:p>
          <a:p>
            <a:pPr lvl="1">
              <a:spcAft>
                <a:spcPts val="0"/>
              </a:spcAft>
              <a:buClr>
                <a:srgbClr val="0E4073"/>
              </a:buClr>
              <a:buFont typeface="Arial" panose="020B0604020202020204" pitchFamily="34" charset="0"/>
              <a:buChar char="•"/>
            </a:pPr>
            <a:r>
              <a:rPr lang="fi-FI" dirty="0" err="1">
                <a:solidFill>
                  <a:prstClr val="black"/>
                </a:solidFill>
                <a:sym typeface="Wingdings" panose="05000000000000000000" pitchFamily="2" charset="2"/>
              </a:rPr>
              <a:t>u</a:t>
            </a:r>
            <a:r>
              <a:rPr lang="fi-FI" dirty="0" err="1" smtClean="0">
                <a:solidFill>
                  <a:prstClr val="black"/>
                </a:solidFill>
                <a:sym typeface="Wingdings" panose="05000000000000000000" pitchFamily="2" charset="2"/>
              </a:rPr>
              <a:t>nrecored</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consumption</a:t>
            </a:r>
            <a:endParaRPr lang="fi-FI" dirty="0" smtClean="0">
              <a:solidFill>
                <a:prstClr val="black"/>
              </a:solidFill>
              <a:sym typeface="Wingdings" panose="05000000000000000000" pitchFamily="2" charset="2"/>
            </a:endParaRPr>
          </a:p>
          <a:p>
            <a:pPr lvl="1">
              <a:spcAft>
                <a:spcPts val="0"/>
              </a:spcAft>
              <a:buClr>
                <a:srgbClr val="0E4073"/>
              </a:buClr>
              <a:buFont typeface="Arial" panose="020B0604020202020204" pitchFamily="34" charset="0"/>
              <a:buChar char="•"/>
            </a:pPr>
            <a:r>
              <a:rPr lang="fi-FI" dirty="0" err="1">
                <a:solidFill>
                  <a:prstClr val="black"/>
                </a:solidFill>
                <a:sym typeface="Wingdings" panose="05000000000000000000" pitchFamily="2" charset="2"/>
              </a:rPr>
              <a:t>g</a:t>
            </a:r>
            <a:r>
              <a:rPr lang="fi-FI" dirty="0" err="1" smtClean="0">
                <a:solidFill>
                  <a:prstClr val="black"/>
                </a:solidFill>
                <a:sym typeface="Wingdings" panose="05000000000000000000" pitchFamily="2" charset="2"/>
              </a:rPr>
              <a:t>ame</a:t>
            </a:r>
            <a:r>
              <a:rPr lang="fi-FI" dirty="0" smtClean="0">
                <a:solidFill>
                  <a:prstClr val="black"/>
                </a:solidFill>
                <a:sym typeface="Wingdings" panose="05000000000000000000" pitchFamily="2" charset="2"/>
              </a:rPr>
              <a:t> mix </a:t>
            </a:r>
            <a:r>
              <a:rPr lang="fi-FI" dirty="0" err="1" smtClean="0">
                <a:solidFill>
                  <a:prstClr val="black"/>
                </a:solidFill>
                <a:sym typeface="Wingdings" panose="05000000000000000000" pitchFamily="2" charset="2"/>
              </a:rPr>
              <a:t>may</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change</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substitution</a:t>
            </a:r>
            <a:r>
              <a:rPr lang="fi-FI" dirty="0" smtClean="0">
                <a:solidFill>
                  <a:prstClr val="black"/>
                </a:solidFill>
                <a:sym typeface="Wingdings" panose="05000000000000000000" pitchFamily="2" charset="2"/>
              </a:rPr>
              <a:t>)</a:t>
            </a:r>
          </a:p>
          <a:p>
            <a:pPr lvl="1">
              <a:spcAft>
                <a:spcPts val="0"/>
              </a:spcAft>
              <a:buClr>
                <a:srgbClr val="0E4073"/>
              </a:buClr>
              <a:buFont typeface="Arial" panose="020B0604020202020204" pitchFamily="34" charset="0"/>
              <a:buChar char="•"/>
            </a:pPr>
            <a:r>
              <a:rPr lang="fi-FI" dirty="0" err="1" smtClean="0">
                <a:solidFill>
                  <a:prstClr val="black"/>
                </a:solidFill>
                <a:sym typeface="Wingdings" panose="05000000000000000000" pitchFamily="2" charset="2"/>
              </a:rPr>
              <a:t>population</a:t>
            </a:r>
            <a:r>
              <a:rPr lang="fi-FI" dirty="0" smtClean="0">
                <a:solidFill>
                  <a:prstClr val="black"/>
                </a:solidFill>
                <a:sym typeface="Wingdings" panose="05000000000000000000" pitchFamily="2" charset="2"/>
              </a:rPr>
              <a:t> mix </a:t>
            </a:r>
            <a:r>
              <a:rPr lang="fi-FI" dirty="0" err="1" smtClean="0">
                <a:solidFill>
                  <a:prstClr val="black"/>
                </a:solidFill>
                <a:sym typeface="Wingdings" panose="05000000000000000000" pitchFamily="2" charset="2"/>
              </a:rPr>
              <a:t>may</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change</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abstainers</a:t>
            </a:r>
            <a:r>
              <a:rPr lang="fi-FI" dirty="0" smtClean="0">
                <a:solidFill>
                  <a:prstClr val="black"/>
                </a:solidFill>
                <a:sym typeface="Wingdings" panose="05000000000000000000" pitchFamily="2" charset="2"/>
              </a:rPr>
              <a:t>/heavy)</a:t>
            </a:r>
          </a:p>
          <a:p>
            <a:pPr lvl="1">
              <a:spcAft>
                <a:spcPts val="0"/>
              </a:spcAft>
              <a:buClr>
                <a:srgbClr val="0E4073"/>
              </a:buClr>
              <a:buFont typeface="Arial" panose="020B0604020202020204" pitchFamily="34" charset="0"/>
              <a:buChar char="•"/>
            </a:pPr>
            <a:r>
              <a:rPr lang="fi-FI" dirty="0" smtClean="0">
                <a:solidFill>
                  <a:prstClr val="black"/>
                </a:solidFill>
                <a:sym typeface="Wingdings" panose="05000000000000000000" pitchFamily="2" charset="2"/>
              </a:rPr>
              <a:t>”</a:t>
            </a:r>
            <a:r>
              <a:rPr lang="fi-FI" dirty="0" err="1" smtClean="0">
                <a:solidFill>
                  <a:prstClr val="black"/>
                </a:solidFill>
                <a:sym typeface="Wingdings" panose="05000000000000000000" pitchFamily="2" charset="2"/>
              </a:rPr>
              <a:t>adaptation</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people</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get</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used</a:t>
            </a:r>
            <a:r>
              <a:rPr lang="fi-FI" dirty="0" smtClean="0">
                <a:solidFill>
                  <a:prstClr val="black"/>
                </a:solidFill>
                <a:sym typeface="Wingdings" panose="05000000000000000000" pitchFamily="2" charset="2"/>
              </a:rPr>
              <a:t> to </a:t>
            </a:r>
            <a:r>
              <a:rPr lang="fi-FI" dirty="0" err="1" smtClean="0">
                <a:solidFill>
                  <a:prstClr val="black"/>
                </a:solidFill>
                <a:sym typeface="Wingdings" panose="05000000000000000000" pitchFamily="2" charset="2"/>
              </a:rPr>
              <a:t>exposure</a:t>
            </a:r>
            <a:r>
              <a:rPr lang="fi-FI" dirty="0" smtClean="0">
                <a:solidFill>
                  <a:prstClr val="black"/>
                </a:solidFill>
                <a:sym typeface="Wingdings" panose="05000000000000000000" pitchFamily="2" charset="2"/>
              </a:rPr>
              <a:t>)</a:t>
            </a:r>
          </a:p>
          <a:p>
            <a:pPr lvl="1">
              <a:spcAft>
                <a:spcPts val="0"/>
              </a:spcAft>
              <a:buClr>
                <a:srgbClr val="0E4073"/>
              </a:buClr>
              <a:buFont typeface="Arial" panose="020B0604020202020204" pitchFamily="34" charset="0"/>
              <a:buChar char="•"/>
            </a:pPr>
            <a:r>
              <a:rPr lang="fi-FI" dirty="0" err="1">
                <a:solidFill>
                  <a:prstClr val="black"/>
                </a:solidFill>
                <a:sym typeface="Wingdings" panose="05000000000000000000" pitchFamily="2" charset="2"/>
              </a:rPr>
              <a:t>s</a:t>
            </a:r>
            <a:r>
              <a:rPr lang="fi-FI" dirty="0" err="1" smtClean="0">
                <a:solidFill>
                  <a:prstClr val="black"/>
                </a:solidFill>
                <a:sym typeface="Wingdings" panose="05000000000000000000" pitchFamily="2" charset="2"/>
              </a:rPr>
              <a:t>aturation</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the</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population</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reaches</a:t>
            </a:r>
            <a:r>
              <a:rPr lang="fi-FI" dirty="0" smtClean="0">
                <a:solidFill>
                  <a:prstClr val="black"/>
                </a:solidFill>
                <a:sym typeface="Wingdings" panose="05000000000000000000" pitchFamily="2" charset="2"/>
              </a:rPr>
              <a:t> an </a:t>
            </a:r>
            <a:r>
              <a:rPr lang="fi-FI" dirty="0" err="1" smtClean="0">
                <a:solidFill>
                  <a:prstClr val="black"/>
                </a:solidFill>
                <a:sym typeface="Wingdings" panose="05000000000000000000" pitchFamily="2" charset="2"/>
              </a:rPr>
              <a:t>upper</a:t>
            </a:r>
            <a:r>
              <a:rPr lang="fi-FI" dirty="0" smtClean="0">
                <a:solidFill>
                  <a:prstClr val="black"/>
                </a:solidFill>
                <a:sym typeface="Wingdings" panose="05000000000000000000" pitchFamily="2" charset="2"/>
              </a:rPr>
              <a:t> </a:t>
            </a:r>
            <a:r>
              <a:rPr lang="fi-FI" dirty="0" err="1" smtClean="0">
                <a:solidFill>
                  <a:prstClr val="black"/>
                </a:solidFill>
                <a:sym typeface="Wingdings" panose="05000000000000000000" pitchFamily="2" charset="2"/>
              </a:rPr>
              <a:t>limit</a:t>
            </a:r>
            <a:r>
              <a:rPr lang="fi-FI" dirty="0" smtClean="0">
                <a:solidFill>
                  <a:prstClr val="black"/>
                </a:solidFill>
                <a:sym typeface="Wingdings" panose="05000000000000000000" pitchFamily="2" charset="2"/>
              </a:rPr>
              <a:t>)</a:t>
            </a:r>
          </a:p>
          <a:p>
            <a:pPr lvl="1">
              <a:spcAft>
                <a:spcPts val="0"/>
              </a:spcAft>
              <a:buClr>
                <a:srgbClr val="0E4073"/>
              </a:buClr>
              <a:buFont typeface="Arial" panose="020B0604020202020204" pitchFamily="34" charset="0"/>
              <a:buChar char="•"/>
            </a:pPr>
            <a:r>
              <a:rPr lang="fi-FI" dirty="0" smtClean="0">
                <a:solidFill>
                  <a:prstClr val="black"/>
                </a:solidFill>
              </a:rPr>
              <a:t> </a:t>
            </a:r>
            <a:r>
              <a:rPr lang="fi-FI" dirty="0" err="1" smtClean="0">
                <a:solidFill>
                  <a:prstClr val="black"/>
                </a:solidFill>
              </a:rPr>
              <a:t>high</a:t>
            </a:r>
            <a:r>
              <a:rPr lang="fi-FI" dirty="0" smtClean="0">
                <a:solidFill>
                  <a:prstClr val="black"/>
                </a:solidFill>
              </a:rPr>
              <a:t> </a:t>
            </a:r>
            <a:r>
              <a:rPr lang="fi-FI" dirty="0" err="1" smtClean="0">
                <a:solidFill>
                  <a:prstClr val="black"/>
                </a:solidFill>
              </a:rPr>
              <a:t>fluidity</a:t>
            </a:r>
            <a:r>
              <a:rPr lang="fi-FI" dirty="0" smtClean="0">
                <a:solidFill>
                  <a:prstClr val="black"/>
                </a:solidFill>
              </a:rPr>
              <a:t> of </a:t>
            </a:r>
            <a:r>
              <a:rPr lang="fi-FI" dirty="0" err="1" smtClean="0">
                <a:solidFill>
                  <a:prstClr val="black"/>
                </a:solidFill>
              </a:rPr>
              <a:t>the</a:t>
            </a:r>
            <a:r>
              <a:rPr lang="fi-FI" dirty="0" smtClean="0">
                <a:solidFill>
                  <a:prstClr val="black"/>
                </a:solidFill>
              </a:rPr>
              <a:t> </a:t>
            </a:r>
            <a:r>
              <a:rPr lang="fi-FI" dirty="0" err="1" smtClean="0">
                <a:solidFill>
                  <a:prstClr val="black"/>
                </a:solidFill>
              </a:rPr>
              <a:t>problem</a:t>
            </a:r>
            <a:r>
              <a:rPr lang="fi-FI" dirty="0" smtClean="0">
                <a:solidFill>
                  <a:prstClr val="black"/>
                </a:solidFill>
              </a:rPr>
              <a:t> </a:t>
            </a:r>
            <a:r>
              <a:rPr lang="fi-FI" dirty="0" err="1" smtClean="0">
                <a:solidFill>
                  <a:prstClr val="black"/>
                </a:solidFill>
              </a:rPr>
              <a:t>gambling</a:t>
            </a:r>
            <a:r>
              <a:rPr lang="fi-FI" dirty="0" smtClean="0">
                <a:solidFill>
                  <a:prstClr val="black"/>
                </a:solidFill>
              </a:rPr>
              <a:t> </a:t>
            </a:r>
            <a:r>
              <a:rPr lang="fi-FI" dirty="0" err="1" smtClean="0">
                <a:solidFill>
                  <a:prstClr val="black"/>
                </a:solidFill>
              </a:rPr>
              <a:t>population</a:t>
            </a:r>
            <a:endParaRPr lang="fi-FI" dirty="0" smtClean="0">
              <a:solidFill>
                <a:prstClr val="black"/>
              </a:solidFill>
            </a:endParaRPr>
          </a:p>
          <a:p>
            <a:pPr lvl="0">
              <a:spcAft>
                <a:spcPts val="0"/>
              </a:spcAft>
              <a:buClr>
                <a:srgbClr val="0E4073"/>
              </a:buClr>
              <a:buFont typeface="Arial" panose="020B0604020202020204" pitchFamily="34" charset="0"/>
              <a:buChar char="•"/>
            </a:pPr>
            <a:r>
              <a:rPr lang="fi-FI" b="1" dirty="0" err="1" smtClean="0">
                <a:solidFill>
                  <a:prstClr val="black"/>
                </a:solidFill>
              </a:rPr>
              <a:t>Estimated</a:t>
            </a:r>
            <a:r>
              <a:rPr lang="fi-FI" b="1" dirty="0" smtClean="0">
                <a:solidFill>
                  <a:prstClr val="black"/>
                </a:solidFill>
              </a:rPr>
              <a:t> </a:t>
            </a:r>
            <a:r>
              <a:rPr lang="fi-FI" b="1" dirty="0">
                <a:solidFill>
                  <a:prstClr val="black"/>
                </a:solidFill>
              </a:rPr>
              <a:t>7 to 15 </a:t>
            </a:r>
            <a:r>
              <a:rPr lang="fi-FI" b="1" dirty="0" err="1">
                <a:solidFill>
                  <a:prstClr val="black"/>
                </a:solidFill>
              </a:rPr>
              <a:t>other</a:t>
            </a:r>
            <a:r>
              <a:rPr lang="fi-FI" b="1" dirty="0">
                <a:solidFill>
                  <a:prstClr val="black"/>
                </a:solidFill>
              </a:rPr>
              <a:t> </a:t>
            </a:r>
            <a:r>
              <a:rPr lang="fi-FI" b="1" dirty="0" err="1">
                <a:solidFill>
                  <a:prstClr val="black"/>
                </a:solidFill>
              </a:rPr>
              <a:t>people</a:t>
            </a:r>
            <a:r>
              <a:rPr lang="fi-FI" b="1" dirty="0">
                <a:solidFill>
                  <a:prstClr val="black"/>
                </a:solidFill>
              </a:rPr>
              <a:t> </a:t>
            </a:r>
            <a:r>
              <a:rPr lang="fi-FI" b="1" dirty="0" err="1">
                <a:solidFill>
                  <a:prstClr val="black"/>
                </a:solidFill>
              </a:rPr>
              <a:t>besides</a:t>
            </a:r>
            <a:r>
              <a:rPr lang="fi-FI" b="1" dirty="0">
                <a:solidFill>
                  <a:prstClr val="black"/>
                </a:solidFill>
              </a:rPr>
              <a:t> </a:t>
            </a:r>
            <a:r>
              <a:rPr lang="fi-FI" b="1" dirty="0" err="1">
                <a:solidFill>
                  <a:prstClr val="black"/>
                </a:solidFill>
              </a:rPr>
              <a:t>the</a:t>
            </a:r>
            <a:r>
              <a:rPr lang="fi-FI" b="1" dirty="0">
                <a:solidFill>
                  <a:prstClr val="black"/>
                </a:solidFill>
              </a:rPr>
              <a:t> </a:t>
            </a:r>
            <a:r>
              <a:rPr lang="fi-FI" b="1" dirty="0" err="1">
                <a:solidFill>
                  <a:prstClr val="black"/>
                </a:solidFill>
              </a:rPr>
              <a:t>gambler</a:t>
            </a:r>
            <a:r>
              <a:rPr lang="fi-FI" b="1" dirty="0">
                <a:solidFill>
                  <a:prstClr val="black"/>
                </a:solidFill>
              </a:rPr>
              <a:t> </a:t>
            </a:r>
            <a:r>
              <a:rPr lang="fi-FI" b="1" dirty="0" err="1">
                <a:solidFill>
                  <a:prstClr val="black"/>
                </a:solidFill>
              </a:rPr>
              <a:t>are</a:t>
            </a:r>
            <a:r>
              <a:rPr lang="fi-FI" b="1" dirty="0">
                <a:solidFill>
                  <a:prstClr val="black"/>
                </a:solidFill>
              </a:rPr>
              <a:t> </a:t>
            </a:r>
            <a:r>
              <a:rPr lang="fi-FI" b="1" dirty="0" err="1">
                <a:solidFill>
                  <a:prstClr val="black"/>
                </a:solidFill>
              </a:rPr>
              <a:t>affected</a:t>
            </a:r>
            <a:endParaRPr lang="fi-FI" b="1" dirty="0">
              <a:solidFill>
                <a:prstClr val="black"/>
              </a:solidFill>
            </a:endParaRPr>
          </a:p>
          <a:p>
            <a:pPr>
              <a:spcAft>
                <a:spcPts val="0"/>
              </a:spcAft>
            </a:pPr>
            <a:endParaRPr lang="fi-FI" dirty="0"/>
          </a:p>
        </p:txBody>
      </p:sp>
      <p:sp>
        <p:nvSpPr>
          <p:cNvPr id="4" name="Date Placeholder 3"/>
          <p:cNvSpPr>
            <a:spLocks noGrp="1"/>
          </p:cNvSpPr>
          <p:nvPr>
            <p:ph type="dt" sz="half" idx="10"/>
          </p:nvPr>
        </p:nvSpPr>
        <p:spPr/>
        <p:txBody>
          <a:bodyPr/>
          <a:lstStyle/>
          <a:p>
            <a:fld id="{03B24308-19C2-48A6-A0AC-5A489CDE1F9C}" type="datetime1">
              <a:rPr lang="fi-FI" smtClean="0">
                <a:solidFill>
                  <a:prstClr val="black">
                    <a:tint val="75000"/>
                  </a:prstClr>
                </a:solidFill>
              </a:rPr>
              <a:t>5.12.2019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9EB22C18-D258-408D-9E07-14ECF9E04848}" type="slidenum">
              <a:rPr lang="fi-FI" smtClean="0">
                <a:solidFill>
                  <a:prstClr val="black">
                    <a:tint val="75000"/>
                  </a:prstClr>
                </a:solidFill>
              </a:rPr>
              <a:pPr/>
              <a:t>33</a:t>
            </a:fld>
            <a:endParaRPr lang="fi-FI">
              <a:solidFill>
                <a:prstClr val="black">
                  <a:tint val="75000"/>
                </a:prstClr>
              </a:solidFill>
            </a:endParaRPr>
          </a:p>
        </p:txBody>
      </p:sp>
    </p:spTree>
    <p:extLst>
      <p:ext uri="{BB962C8B-B14F-4D97-AF65-F5344CB8AC3E}">
        <p14:creationId xmlns:p14="http://schemas.microsoft.com/office/powerpoint/2010/main" val="9446155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34</a:t>
            </a:fld>
            <a:endParaRPr lang="en-GB" dirty="0"/>
          </a:p>
        </p:txBody>
      </p:sp>
      <p:sp>
        <p:nvSpPr>
          <p:cNvPr id="6" name="Title 5"/>
          <p:cNvSpPr>
            <a:spLocks noGrp="1"/>
          </p:cNvSpPr>
          <p:nvPr>
            <p:ph type="title"/>
          </p:nvPr>
        </p:nvSpPr>
        <p:spPr/>
        <p:txBody>
          <a:bodyPr/>
          <a:lstStyle/>
          <a:p>
            <a:r>
              <a:rPr lang="en-GB" sz="2800" cap="none" dirty="0" smtClean="0">
                <a:latin typeface="Times New Roman" panose="02020603050405020304" pitchFamily="18" charset="0"/>
                <a:cs typeface="Times New Roman" panose="02020603050405020304" pitchFamily="18" charset="0"/>
              </a:rPr>
              <a:t>NORWAY 2006-2011: </a:t>
            </a:r>
            <a:r>
              <a:rPr lang="en-GB" sz="2800" b="0" cap="none" dirty="0" smtClean="0">
                <a:latin typeface="Times New Roman" panose="02020603050405020304" pitchFamily="18" charset="0"/>
                <a:cs typeface="Times New Roman" panose="02020603050405020304" pitchFamily="18" charset="0"/>
              </a:rPr>
              <a:t>Number </a:t>
            </a:r>
            <a:r>
              <a:rPr lang="en-GB" sz="2800" b="0" cap="none" dirty="0">
                <a:latin typeface="Times New Roman" panose="02020603050405020304" pitchFamily="18" charset="0"/>
                <a:cs typeface="Times New Roman" panose="02020603050405020304" pitchFamily="18" charset="0"/>
              </a:rPr>
              <a:t>of help line calls per half year by year and main problem game</a:t>
            </a:r>
            <a:endParaRPr lang="fi-FI" sz="2800" b="0" cap="none" dirty="0">
              <a:latin typeface="Times New Roman" panose="02020603050405020304" pitchFamily="18" charset="0"/>
              <a:cs typeface="Times New Roman" panose="02020603050405020304" pitchFamily="18" charset="0"/>
            </a:endParaRPr>
          </a:p>
        </p:txBody>
      </p:sp>
      <p:graphicFrame>
        <p:nvGraphicFramePr>
          <p:cNvPr id="26" name="Diagram 1"/>
          <p:cNvGraphicFramePr>
            <a:graphicFrameLocks noGrp="1"/>
          </p:cNvGraphicFramePr>
          <p:nvPr>
            <p:ph idx="1"/>
            <p:extLst/>
          </p:nvPr>
        </p:nvGraphicFramePr>
        <p:xfrm>
          <a:off x="773113" y="2205038"/>
          <a:ext cx="11029950" cy="3887787"/>
        </p:xfrm>
        <a:graphic>
          <a:graphicData uri="http://schemas.openxmlformats.org/drawingml/2006/chart">
            <c:chart xmlns:c="http://schemas.openxmlformats.org/drawingml/2006/chart" xmlns:r="http://schemas.openxmlformats.org/officeDocument/2006/relationships" r:id="rId2"/>
          </a:graphicData>
        </a:graphic>
      </p:graphicFrame>
      <p:sp>
        <p:nvSpPr>
          <p:cNvPr id="28" name="Avrundet rektangel 2"/>
          <p:cNvSpPr>
            <a:spLocks noChangeArrowheads="1"/>
          </p:cNvSpPr>
          <p:nvPr/>
        </p:nvSpPr>
        <p:spPr bwMode="auto">
          <a:xfrm>
            <a:off x="1634581" y="1765089"/>
            <a:ext cx="1038225" cy="400050"/>
          </a:xfrm>
          <a:prstGeom prst="roundRect">
            <a:avLst>
              <a:gd name="adj" fmla="val 16667"/>
            </a:avLst>
          </a:prstGeom>
          <a:noFill/>
          <a:ln w="38100">
            <a:solidFill>
              <a:srgbClr val="AEAAAA"/>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fi-FI"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 NOTE </a:t>
            </a:r>
            <a:r>
              <a:rPr kumimoji="0" lang="nb-NO" altLang="fi-FI" sz="800" b="0"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ACCEPTOR</a:t>
            </a:r>
            <a:endParaRPr kumimoji="0" lang="nb-NO" altLang="fi-FI"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b-NO"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29" name="Tekstboks 6"/>
          <p:cNvSpPr txBox="1">
            <a:spLocks noChangeArrowheads="1"/>
          </p:cNvSpPr>
          <p:nvPr/>
        </p:nvSpPr>
        <p:spPr bwMode="auto">
          <a:xfrm>
            <a:off x="1653632" y="1798427"/>
            <a:ext cx="1000125" cy="3333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fi-FI"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BAN BANK NOTE </a:t>
            </a:r>
            <a:r>
              <a:rPr kumimoji="0" lang="en-GB" altLang="fi-FI" sz="800" b="0"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ACCEPTOR, </a:t>
            </a:r>
            <a:r>
              <a:rPr kumimoji="0" lang="en-GB" altLang="fi-FI" sz="700" b="0"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JULY 1ST</a:t>
            </a:r>
            <a:endParaRPr kumimoji="0" lang="en-GB"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30" name="Avrundet rektangel 4"/>
          <p:cNvSpPr/>
          <p:nvPr/>
        </p:nvSpPr>
        <p:spPr>
          <a:xfrm>
            <a:off x="4686801" y="2275537"/>
            <a:ext cx="1028700" cy="438150"/>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31" name="Tekstboks 8"/>
          <p:cNvSpPr txBox="1">
            <a:spLocks noChangeArrowheads="1"/>
          </p:cNvSpPr>
          <p:nvPr/>
        </p:nvSpPr>
        <p:spPr bwMode="auto">
          <a:xfrm>
            <a:off x="4724901" y="2324757"/>
            <a:ext cx="952500" cy="333375"/>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b-NO" altLang="fi-FI" sz="8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BAN ALL EGMS, </a:t>
            </a:r>
            <a:r>
              <a:rPr kumimoji="0" lang="nb-NO" altLang="fi-FI" sz="7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 1ST</a:t>
            </a:r>
            <a:endParaRPr kumimoji="0" lang="nb-NO" altLang="fi-FI" sz="1800" b="0" i="0" u="none" strike="noStrike" cap="none" normalizeH="0" baseline="0" dirty="0" smtClean="0">
              <a:ln>
                <a:noFill/>
              </a:ln>
              <a:solidFill>
                <a:schemeClr val="tx1"/>
              </a:solidFill>
              <a:effectLst/>
              <a:latin typeface="Arial" panose="020B0604020202020204" pitchFamily="34" charset="0"/>
            </a:endParaRPr>
          </a:p>
        </p:txBody>
      </p:sp>
      <p:sp>
        <p:nvSpPr>
          <p:cNvPr id="32" name="Rectangle 27"/>
          <p:cNvSpPr>
            <a:spLocks noChangeArrowheads="1"/>
          </p:cNvSpPr>
          <p:nvPr/>
        </p:nvSpPr>
        <p:spPr bwMode="auto">
          <a:xfrm>
            <a:off x="1267326" y="1158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sp>
        <p:nvSpPr>
          <p:cNvPr id="33" name="Rectangle 31"/>
          <p:cNvSpPr>
            <a:spLocks noChangeArrowheads="1"/>
          </p:cNvSpPr>
          <p:nvPr/>
        </p:nvSpPr>
        <p:spPr bwMode="auto">
          <a:xfrm>
            <a:off x="1267326" y="1616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i-FI"/>
          </a:p>
        </p:txBody>
      </p:sp>
      <p:cxnSp>
        <p:nvCxnSpPr>
          <p:cNvPr id="34" name="Rett linje 11"/>
          <p:cNvCxnSpPr>
            <a:stCxn id="36" idx="2"/>
          </p:cNvCxnSpPr>
          <p:nvPr/>
        </p:nvCxnSpPr>
        <p:spPr>
          <a:xfrm>
            <a:off x="3596689" y="3432118"/>
            <a:ext cx="9526" cy="1934718"/>
          </a:xfrm>
          <a:prstGeom prst="line">
            <a:avLst/>
          </a:prstGeom>
          <a:ln w="38100">
            <a:solidFill>
              <a:schemeClr val="bg2">
                <a:lumMod val="65000"/>
              </a:schemeClr>
            </a:solidFill>
          </a:ln>
        </p:spPr>
        <p:style>
          <a:lnRef idx="3">
            <a:schemeClr val="accent3"/>
          </a:lnRef>
          <a:fillRef idx="0">
            <a:schemeClr val="accent3"/>
          </a:fillRef>
          <a:effectRef idx="2">
            <a:schemeClr val="accent3"/>
          </a:effectRef>
          <a:fontRef idx="minor">
            <a:schemeClr val="tx1"/>
          </a:fontRef>
        </p:style>
      </p:cxnSp>
      <p:sp>
        <p:nvSpPr>
          <p:cNvPr id="35" name="Tekstboks 7"/>
          <p:cNvSpPr txBox="1"/>
          <p:nvPr/>
        </p:nvSpPr>
        <p:spPr>
          <a:xfrm>
            <a:off x="3115677" y="2826574"/>
            <a:ext cx="962025" cy="45720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800">
                <a:effectLst/>
                <a:ea typeface="Calibri" panose="020F0502020204030204" pitchFamily="34" charset="0"/>
                <a:cs typeface="Times New Roman" panose="02020603050405020304" pitchFamily="18" charset="0"/>
              </a:rPr>
              <a:t>BAN NIGHT TIME EGM GAMBLING, </a:t>
            </a:r>
            <a:r>
              <a:rPr lang="en-GB" sz="700">
                <a:effectLst/>
                <a:ea typeface="Calibri" panose="020F0502020204030204" pitchFamily="34" charset="0"/>
                <a:cs typeface="Times New Roman" panose="02020603050405020304" pitchFamily="18" charset="0"/>
              </a:rPr>
              <a:t>JANUARY 1ST</a:t>
            </a:r>
            <a:endParaRPr lang="fi-FI" sz="1100">
              <a:effectLst/>
              <a:ea typeface="Calibri" panose="020F0502020204030204" pitchFamily="34" charset="0"/>
              <a:cs typeface="Times New Roman" panose="02020603050405020304" pitchFamily="18" charset="0"/>
            </a:endParaRPr>
          </a:p>
        </p:txBody>
      </p:sp>
      <p:sp>
        <p:nvSpPr>
          <p:cNvPr id="36" name="Avrundet rektangel 3"/>
          <p:cNvSpPr/>
          <p:nvPr/>
        </p:nvSpPr>
        <p:spPr>
          <a:xfrm>
            <a:off x="3087101" y="2802521"/>
            <a:ext cx="1019175" cy="629597"/>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cxnSp>
        <p:nvCxnSpPr>
          <p:cNvPr id="39" name="Rett linje 12"/>
          <p:cNvCxnSpPr/>
          <p:nvPr/>
        </p:nvCxnSpPr>
        <p:spPr>
          <a:xfrm>
            <a:off x="4997116" y="2707352"/>
            <a:ext cx="12783" cy="2700541"/>
          </a:xfrm>
          <a:prstGeom prst="line">
            <a:avLst/>
          </a:prstGeom>
          <a:ln w="38100">
            <a:solidFill>
              <a:schemeClr val="bg2">
                <a:lumMod val="65000"/>
              </a:schemeClr>
            </a:solidFill>
          </a:ln>
        </p:spPr>
        <p:style>
          <a:lnRef idx="3">
            <a:schemeClr val="accent3"/>
          </a:lnRef>
          <a:fillRef idx="0">
            <a:schemeClr val="accent3"/>
          </a:fillRef>
          <a:effectRef idx="2">
            <a:schemeClr val="accent3"/>
          </a:effectRef>
          <a:fontRef idx="minor">
            <a:schemeClr val="tx1"/>
          </a:fontRef>
        </p:style>
      </p:cxnSp>
      <p:cxnSp>
        <p:nvCxnSpPr>
          <p:cNvPr id="41" name="Rett linje 13"/>
          <p:cNvCxnSpPr/>
          <p:nvPr/>
        </p:nvCxnSpPr>
        <p:spPr>
          <a:xfrm>
            <a:off x="7968163" y="3283774"/>
            <a:ext cx="9525" cy="1123950"/>
          </a:xfrm>
          <a:prstGeom prst="line">
            <a:avLst/>
          </a:prstGeom>
          <a:ln w="38100">
            <a:solidFill>
              <a:schemeClr val="bg2">
                <a:lumMod val="65000"/>
              </a:schemeClr>
            </a:solidFill>
          </a:ln>
        </p:spPr>
        <p:style>
          <a:lnRef idx="3">
            <a:schemeClr val="accent3"/>
          </a:lnRef>
          <a:fillRef idx="0">
            <a:schemeClr val="accent3"/>
          </a:fillRef>
          <a:effectRef idx="2">
            <a:schemeClr val="accent3"/>
          </a:effectRef>
          <a:fontRef idx="minor">
            <a:schemeClr val="tx1"/>
          </a:fontRef>
        </p:style>
      </p:cxnSp>
      <p:sp>
        <p:nvSpPr>
          <p:cNvPr id="42" name="Avrundet rektangel 5"/>
          <p:cNvSpPr/>
          <p:nvPr/>
        </p:nvSpPr>
        <p:spPr>
          <a:xfrm>
            <a:off x="6938211" y="2658132"/>
            <a:ext cx="1392068" cy="605693"/>
          </a:xfrm>
          <a:prstGeom prst="roundRect">
            <a:avLst/>
          </a:prstGeom>
          <a:noFill/>
          <a:ln w="381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i-FI"/>
          </a:p>
        </p:txBody>
      </p:sp>
      <p:sp>
        <p:nvSpPr>
          <p:cNvPr id="46" name="Tekstboks 9"/>
          <p:cNvSpPr txBox="1"/>
          <p:nvPr/>
        </p:nvSpPr>
        <p:spPr>
          <a:xfrm>
            <a:off x="7067593" y="2719630"/>
            <a:ext cx="1152440" cy="437463"/>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800" dirty="0">
                <a:effectLst/>
                <a:ea typeface="Calibri" panose="020F0502020204030204" pitchFamily="34" charset="0"/>
                <a:cs typeface="Times New Roman" panose="02020603050405020304" pitchFamily="18" charset="0"/>
              </a:rPr>
              <a:t>INTRODUCTION NEW EGMS, </a:t>
            </a:r>
            <a:r>
              <a:rPr lang="en-GB" sz="700" dirty="0">
                <a:effectLst/>
                <a:ea typeface="Calibri" panose="020F0502020204030204" pitchFamily="34" charset="0"/>
                <a:cs typeface="Times New Roman" panose="02020603050405020304" pitchFamily="18" charset="0"/>
              </a:rPr>
              <a:t>MAINLY THROUGHOUT 2009</a:t>
            </a:r>
            <a:endParaRPr lang="fi-FI" sz="1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9609208"/>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69562" y="1287613"/>
            <a:ext cx="3110027" cy="4725599"/>
          </a:xfrm>
        </p:spPr>
      </p:pic>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35</a:t>
            </a:fld>
            <a:endParaRPr lang="en-GB" dirty="0"/>
          </a:p>
        </p:txBody>
      </p:sp>
      <p:sp>
        <p:nvSpPr>
          <p:cNvPr id="6" name="Title 5"/>
          <p:cNvSpPr>
            <a:spLocks noGrp="1"/>
          </p:cNvSpPr>
          <p:nvPr>
            <p:ph type="title"/>
          </p:nvPr>
        </p:nvSpPr>
        <p:spPr/>
        <p:txBody>
          <a:bodyPr/>
          <a:lstStyle/>
          <a:p>
            <a:pPr algn="ctr"/>
            <a:r>
              <a:rPr lang="fi-FI" sz="1800" cap="none" dirty="0">
                <a:latin typeface="Times New Roman" panose="02020603050405020304" pitchFamily="18" charset="0"/>
                <a:cs typeface="Times New Roman" panose="02020603050405020304" pitchFamily="18" charset="0"/>
              </a:rPr>
              <a:t>New </a:t>
            </a:r>
            <a:r>
              <a:rPr lang="fi-FI" sz="1800" cap="none" dirty="0" err="1">
                <a:latin typeface="Times New Roman" panose="02020603050405020304" pitchFamily="18" charset="0"/>
                <a:cs typeface="Times New Roman" panose="02020603050405020304" pitchFamily="18" charset="0"/>
              </a:rPr>
              <a:t>Zealand</a:t>
            </a:r>
            <a:r>
              <a:rPr lang="fi-FI" sz="1800" cap="none" dirty="0">
                <a:latin typeface="Times New Roman" panose="02020603050405020304" pitchFamily="18" charset="0"/>
                <a:cs typeface="Times New Roman" panose="02020603050405020304" pitchFamily="18" charset="0"/>
              </a:rPr>
              <a:t> </a:t>
            </a:r>
            <a:r>
              <a:rPr lang="fi-FI" sz="1800" cap="none" dirty="0" err="1" smtClean="0">
                <a:latin typeface="Times New Roman" panose="02020603050405020304" pitchFamily="18" charset="0"/>
                <a:cs typeface="Times New Roman" panose="02020603050405020304" pitchFamily="18" charset="0"/>
              </a:rPr>
              <a:t>pokie</a:t>
            </a:r>
            <a:r>
              <a:rPr lang="fi-FI" sz="1800" cap="none" dirty="0" smtClean="0">
                <a:latin typeface="Times New Roman" panose="02020603050405020304" pitchFamily="18" charset="0"/>
                <a:cs typeface="Times New Roman" panose="02020603050405020304" pitchFamily="18" charset="0"/>
              </a:rPr>
              <a:t> </a:t>
            </a:r>
            <a:r>
              <a:rPr lang="fi-FI" sz="1800" cap="none" dirty="0" err="1" smtClean="0">
                <a:latin typeface="Times New Roman" panose="02020603050405020304" pitchFamily="18" charset="0"/>
                <a:cs typeface="Times New Roman" panose="02020603050405020304" pitchFamily="18" charset="0"/>
              </a:rPr>
              <a:t>machine</a:t>
            </a:r>
            <a:endParaRPr lang="fi-FI"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540894"/>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19431" y="1287613"/>
            <a:ext cx="6610290" cy="4545065"/>
          </a:xfrm>
        </p:spPr>
      </p:pic>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36</a:t>
            </a:fld>
            <a:endParaRPr lang="en-GB" dirty="0"/>
          </a:p>
        </p:txBody>
      </p:sp>
      <p:sp>
        <p:nvSpPr>
          <p:cNvPr id="6" name="Title 5"/>
          <p:cNvSpPr>
            <a:spLocks noGrp="1"/>
          </p:cNvSpPr>
          <p:nvPr>
            <p:ph type="title"/>
          </p:nvPr>
        </p:nvSpPr>
        <p:spPr/>
        <p:txBody>
          <a:bodyPr/>
          <a:lstStyle/>
          <a:p>
            <a:pPr algn="ctr"/>
            <a:r>
              <a:rPr lang="fi-FI" sz="1800" cap="none" dirty="0">
                <a:latin typeface="Times New Roman" panose="02020603050405020304" pitchFamily="18" charset="0"/>
                <a:cs typeface="Times New Roman" panose="02020603050405020304" pitchFamily="18" charset="0"/>
              </a:rPr>
              <a:t>Casino </a:t>
            </a:r>
            <a:r>
              <a:rPr lang="fi-FI" sz="1800" cap="none" dirty="0" err="1">
                <a:latin typeface="Times New Roman" panose="02020603050405020304" pitchFamily="18" charset="0"/>
                <a:cs typeface="Times New Roman" panose="02020603050405020304" pitchFamily="18" charset="0"/>
              </a:rPr>
              <a:t>interior</a:t>
            </a:r>
            <a:endParaRPr lang="fi-FI" sz="1800" cap="none"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2960146"/>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8931" y="1287613"/>
            <a:ext cx="3591290" cy="4788387"/>
          </a:xfrm>
        </p:spPr>
      </p:pic>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37</a:t>
            </a:fld>
            <a:endParaRPr lang="en-GB" dirty="0"/>
          </a:p>
        </p:txBody>
      </p:sp>
      <p:sp>
        <p:nvSpPr>
          <p:cNvPr id="6" name="Title 5"/>
          <p:cNvSpPr>
            <a:spLocks noGrp="1"/>
          </p:cNvSpPr>
          <p:nvPr>
            <p:ph type="title"/>
          </p:nvPr>
        </p:nvSpPr>
        <p:spPr/>
        <p:txBody>
          <a:bodyPr/>
          <a:lstStyle/>
          <a:p>
            <a:pPr algn="ctr"/>
            <a:r>
              <a:rPr lang="fi-FI" sz="1800" cap="none" dirty="0">
                <a:latin typeface="Times New Roman" panose="02020603050405020304" pitchFamily="18" charset="0"/>
                <a:cs typeface="Times New Roman" panose="02020603050405020304" pitchFamily="18" charset="0"/>
              </a:rPr>
              <a:t>Norwegian </a:t>
            </a:r>
            <a:r>
              <a:rPr lang="fi-FI" sz="1800" cap="none" dirty="0" err="1">
                <a:latin typeface="Times New Roman" panose="02020603050405020304" pitchFamily="18" charset="0"/>
                <a:cs typeface="Times New Roman" panose="02020603050405020304" pitchFamily="18" charset="0"/>
              </a:rPr>
              <a:t>Multix</a:t>
            </a:r>
            <a:r>
              <a:rPr lang="fi-FI" sz="1800" cap="none" dirty="0">
                <a:latin typeface="Times New Roman" panose="02020603050405020304" pitchFamily="18" charset="0"/>
                <a:cs typeface="Times New Roman" panose="02020603050405020304" pitchFamily="18" charset="0"/>
              </a:rPr>
              <a:t> EGM</a:t>
            </a:r>
          </a:p>
        </p:txBody>
      </p:sp>
    </p:spTree>
    <p:extLst>
      <p:ext uri="{BB962C8B-B14F-4D97-AF65-F5344CB8AC3E}">
        <p14:creationId xmlns:p14="http://schemas.microsoft.com/office/powerpoint/2010/main" val="277640941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628774" y="1581151"/>
          <a:ext cx="7724775" cy="4587761"/>
        </p:xfrm>
        <a:graphic>
          <a:graphicData uri="http://schemas.openxmlformats.org/drawingml/2006/table">
            <a:tbl>
              <a:tblPr firstRow="1" firstCol="1" bandRow="1">
                <a:tableStyleId>{5C22544A-7EE6-4342-B048-85BDC9FD1C3A}</a:tableStyleId>
              </a:tblPr>
              <a:tblGrid>
                <a:gridCol w="1315275">
                  <a:extLst>
                    <a:ext uri="{9D8B030D-6E8A-4147-A177-3AD203B41FA5}">
                      <a16:colId xmlns:a16="http://schemas.microsoft.com/office/drawing/2014/main" val="20000"/>
                    </a:ext>
                  </a:extLst>
                </a:gridCol>
                <a:gridCol w="1364906">
                  <a:extLst>
                    <a:ext uri="{9D8B030D-6E8A-4147-A177-3AD203B41FA5}">
                      <a16:colId xmlns:a16="http://schemas.microsoft.com/office/drawing/2014/main" val="20001"/>
                    </a:ext>
                  </a:extLst>
                </a:gridCol>
                <a:gridCol w="580193">
                  <a:extLst>
                    <a:ext uri="{9D8B030D-6E8A-4147-A177-3AD203B41FA5}">
                      <a16:colId xmlns:a16="http://schemas.microsoft.com/office/drawing/2014/main" val="20002"/>
                    </a:ext>
                  </a:extLst>
                </a:gridCol>
                <a:gridCol w="1571996">
                  <a:extLst>
                    <a:ext uri="{9D8B030D-6E8A-4147-A177-3AD203B41FA5}">
                      <a16:colId xmlns:a16="http://schemas.microsoft.com/office/drawing/2014/main" val="20003"/>
                    </a:ext>
                  </a:extLst>
                </a:gridCol>
                <a:gridCol w="1238257">
                  <a:extLst>
                    <a:ext uri="{9D8B030D-6E8A-4147-A177-3AD203B41FA5}">
                      <a16:colId xmlns:a16="http://schemas.microsoft.com/office/drawing/2014/main" val="20004"/>
                    </a:ext>
                  </a:extLst>
                </a:gridCol>
                <a:gridCol w="1654148">
                  <a:extLst>
                    <a:ext uri="{9D8B030D-6E8A-4147-A177-3AD203B41FA5}">
                      <a16:colId xmlns:a16="http://schemas.microsoft.com/office/drawing/2014/main" val="20005"/>
                    </a:ext>
                  </a:extLst>
                </a:gridCol>
              </a:tblGrid>
              <a:tr h="413711">
                <a:tc>
                  <a:txBody>
                    <a:bodyPr/>
                    <a:lstStyle/>
                    <a:p>
                      <a:pPr>
                        <a:lnSpc>
                          <a:spcPct val="150000"/>
                        </a:lnSpc>
                        <a:spcAft>
                          <a:spcPts val="0"/>
                        </a:spcAft>
                      </a:pPr>
                      <a:r>
                        <a:rPr lang="en-GB" sz="900">
                          <a:effectLst/>
                        </a:rPr>
                        <a:t>COUNTRY</a:t>
                      </a:r>
                      <a:endParaRPr lang="fi-FI" sz="900">
                        <a:solidFill>
                          <a:srgbClr val="800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AVAILABILITY CHANGE</a:t>
                      </a:r>
                      <a:endParaRPr lang="fi-FI" sz="900">
                        <a:solidFill>
                          <a:srgbClr val="800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YEAR</a:t>
                      </a:r>
                      <a:endParaRPr lang="fi-FI" sz="900">
                        <a:solidFill>
                          <a:srgbClr val="800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OUTCOMES</a:t>
                      </a:r>
                      <a:endParaRPr lang="fi-FI" sz="900">
                        <a:solidFill>
                          <a:srgbClr val="800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REFERENCES</a:t>
                      </a:r>
                      <a:endParaRPr lang="fi-FI" sz="900">
                        <a:solidFill>
                          <a:srgbClr val="800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OBSERVATIONS</a:t>
                      </a:r>
                      <a:endParaRPr lang="fi-FI" sz="900">
                        <a:solidFill>
                          <a:srgbClr val="800000"/>
                        </a:solidFill>
                        <a:effectLst/>
                        <a:latin typeface="Times New Roman" panose="02020603050405020304" pitchFamily="18" charset="0"/>
                        <a:ea typeface="Times New Roman" panose="02020603050405020304" pitchFamily="18" charset="0"/>
                      </a:endParaRPr>
                    </a:p>
                  </a:txBody>
                  <a:tcPr marL="43376" marR="43376" marT="0" marB="0"/>
                </a:tc>
                <a:extLst>
                  <a:ext uri="{0D108BD9-81ED-4DB2-BD59-A6C34878D82A}">
                    <a16:rowId xmlns:a16="http://schemas.microsoft.com/office/drawing/2014/main" val="10000"/>
                  </a:ext>
                </a:extLst>
              </a:tr>
              <a:tr h="1250433">
                <a:tc>
                  <a:txBody>
                    <a:bodyPr/>
                    <a:lstStyle/>
                    <a:p>
                      <a:pPr>
                        <a:lnSpc>
                          <a:spcPct val="150000"/>
                        </a:lnSpc>
                        <a:spcAft>
                          <a:spcPts val="0"/>
                        </a:spcAft>
                      </a:pPr>
                      <a:r>
                        <a:rPr lang="en-GB" sz="900">
                          <a:effectLst/>
                        </a:rPr>
                        <a:t>NORWAY</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Temporary EGM prohibition; afterwards Norsk Tipping monopoly</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dirty="0">
                          <a:effectLst/>
                        </a:rPr>
                        <a:t>2007</a:t>
                      </a:r>
                      <a:endParaRPr lang="fi-FI" sz="900" dirty="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Problem gambling prevalence; differing results depending on measurement, but problem gambling help seeking decreased</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Rossow and Hansen 2015</a:t>
                      </a:r>
                      <a:r>
                        <a:rPr lang="en-US" sz="900">
                          <a:effectLst/>
                        </a:rPr>
                        <a:t> </a:t>
                      </a:r>
                      <a:r>
                        <a:rPr lang="en-GB" sz="900">
                          <a:effectLst/>
                        </a:rPr>
                        <a:t>; Lund 2009</a:t>
                      </a:r>
                      <a:r>
                        <a:rPr lang="en-US" sz="900">
                          <a:effectLst/>
                        </a:rPr>
                        <a:t> </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Combined with EGM modifications, removal of note acceptors, personal identification card</a:t>
                      </a:r>
                      <a:endParaRPr lang="fi-FI" sz="900">
                        <a:solidFill>
                          <a:srgbClr val="808000"/>
                        </a:solidFill>
                        <a:effectLst/>
                        <a:latin typeface="Times New Roman" panose="02020603050405020304" pitchFamily="18" charset="0"/>
                        <a:ea typeface="Times New Roman" panose="02020603050405020304" pitchFamily="18" charset="0"/>
                      </a:endParaRPr>
                    </a:p>
                  </a:txBody>
                  <a:tcPr marL="43376" marR="43376" marT="0" marB="0"/>
                </a:tc>
                <a:extLst>
                  <a:ext uri="{0D108BD9-81ED-4DB2-BD59-A6C34878D82A}">
                    <a16:rowId xmlns:a16="http://schemas.microsoft.com/office/drawing/2014/main" val="10001"/>
                  </a:ext>
                </a:extLst>
              </a:tr>
              <a:tr h="1171151">
                <a:tc>
                  <a:txBody>
                    <a:bodyPr/>
                    <a:lstStyle/>
                    <a:p>
                      <a:pPr>
                        <a:lnSpc>
                          <a:spcPct val="150000"/>
                        </a:lnSpc>
                        <a:spcAft>
                          <a:spcPts val="0"/>
                        </a:spcAft>
                      </a:pPr>
                      <a:r>
                        <a:rPr lang="en-GB" sz="900">
                          <a:effectLst/>
                        </a:rPr>
                        <a:t>SWITZERLAND</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Gambling machines outside casinos prohibited</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2005</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No decrease in problem gambling, but clear reduction of problem gamblers with probable alcohol problem</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Bondolfi et al. 2008</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dirty="0">
                          <a:effectLst/>
                        </a:rPr>
                        <a:t>Same time permission to open 19 casinos</a:t>
                      </a:r>
                      <a:endParaRPr lang="fi-FI" sz="900" dirty="0">
                        <a:solidFill>
                          <a:srgbClr val="808000"/>
                        </a:solidFill>
                        <a:effectLst/>
                        <a:latin typeface="Times New Roman" panose="02020603050405020304" pitchFamily="18" charset="0"/>
                        <a:ea typeface="Times New Roman" panose="02020603050405020304" pitchFamily="18" charset="0"/>
                      </a:endParaRPr>
                    </a:p>
                  </a:txBody>
                  <a:tcPr marL="43376" marR="43376" marT="0" marB="0"/>
                </a:tc>
                <a:extLst>
                  <a:ext uri="{0D108BD9-81ED-4DB2-BD59-A6C34878D82A}">
                    <a16:rowId xmlns:a16="http://schemas.microsoft.com/office/drawing/2014/main" val="10002"/>
                  </a:ext>
                </a:extLst>
              </a:tr>
              <a:tr h="748401">
                <a:tc>
                  <a:txBody>
                    <a:bodyPr/>
                    <a:lstStyle/>
                    <a:p>
                      <a:pPr>
                        <a:lnSpc>
                          <a:spcPct val="150000"/>
                        </a:lnSpc>
                        <a:spcAft>
                          <a:spcPts val="0"/>
                        </a:spcAft>
                      </a:pPr>
                      <a:r>
                        <a:rPr lang="en-GB" sz="900">
                          <a:effectLst/>
                        </a:rPr>
                        <a:t>US</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Temporary ban of EGMs in South-Dakota</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1994</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Significant decrease of visits to problem gambling treatment facilities</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Carr et al. 1996</a:t>
                      </a:r>
                      <a:r>
                        <a:rPr lang="en-US" sz="900">
                          <a:effectLst/>
                        </a:rPr>
                        <a:t> </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Ban lasted only three months</a:t>
                      </a:r>
                      <a:endParaRPr lang="fi-FI" sz="900">
                        <a:solidFill>
                          <a:srgbClr val="808000"/>
                        </a:solidFill>
                        <a:effectLst/>
                        <a:latin typeface="Times New Roman" panose="02020603050405020304" pitchFamily="18" charset="0"/>
                        <a:ea typeface="Times New Roman" panose="02020603050405020304" pitchFamily="18" charset="0"/>
                      </a:endParaRPr>
                    </a:p>
                  </a:txBody>
                  <a:tcPr marL="43376" marR="43376" marT="0" marB="0"/>
                </a:tc>
                <a:extLst>
                  <a:ext uri="{0D108BD9-81ED-4DB2-BD59-A6C34878D82A}">
                    <a16:rowId xmlns:a16="http://schemas.microsoft.com/office/drawing/2014/main" val="10003"/>
                  </a:ext>
                </a:extLst>
              </a:tr>
              <a:tr h="1004065">
                <a:tc>
                  <a:txBody>
                    <a:bodyPr/>
                    <a:lstStyle/>
                    <a:p>
                      <a:pPr>
                        <a:lnSpc>
                          <a:spcPct val="150000"/>
                        </a:lnSpc>
                        <a:spcAft>
                          <a:spcPts val="0"/>
                        </a:spcAft>
                      </a:pPr>
                      <a:r>
                        <a:rPr lang="en-GB" sz="900">
                          <a:effectLst/>
                        </a:rPr>
                        <a:t>US</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Ban of EGMs in South-Carolina</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2000</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Number and size of Gamblers Anonymous groups decreased</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a:effectLst/>
                        </a:rPr>
                        <a:t>Bridwell and Quinn 2002, Williams et al. 2012b</a:t>
                      </a:r>
                      <a:endParaRPr lang="fi-FI" sz="900">
                        <a:solidFill>
                          <a:srgbClr val="808000"/>
                        </a:solidFill>
                        <a:effectLst/>
                        <a:latin typeface="Times New Roman" panose="02020603050405020304" pitchFamily="18" charset="0"/>
                        <a:ea typeface="Times New Roman" panose="02020603050405020304" pitchFamily="18" charset="0"/>
                      </a:endParaRPr>
                    </a:p>
                  </a:txBody>
                  <a:tcPr marL="22893" marR="22893" marT="0" marB="68277"/>
                </a:tc>
                <a:tc>
                  <a:txBody>
                    <a:bodyPr/>
                    <a:lstStyle/>
                    <a:p>
                      <a:pPr>
                        <a:lnSpc>
                          <a:spcPct val="150000"/>
                        </a:lnSpc>
                        <a:spcAft>
                          <a:spcPts val="0"/>
                        </a:spcAft>
                      </a:pPr>
                      <a:r>
                        <a:rPr lang="en-GB" sz="900" dirty="0">
                          <a:effectLst/>
                        </a:rPr>
                        <a:t>Demand for help with problem gambling remained low in later years as well as during the ban.</a:t>
                      </a:r>
                      <a:endParaRPr lang="fi-FI" sz="900" dirty="0">
                        <a:solidFill>
                          <a:srgbClr val="808000"/>
                        </a:solidFill>
                        <a:effectLst/>
                        <a:latin typeface="Times New Roman" panose="02020603050405020304" pitchFamily="18" charset="0"/>
                        <a:ea typeface="Times New Roman" panose="02020603050405020304" pitchFamily="18" charset="0"/>
                      </a:endParaRPr>
                    </a:p>
                  </a:txBody>
                  <a:tcPr marL="43376" marR="43376" marT="0" marB="0"/>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38</a:t>
            </a:fld>
            <a:endParaRPr lang="en-GB" dirty="0"/>
          </a:p>
        </p:txBody>
      </p:sp>
      <p:sp>
        <p:nvSpPr>
          <p:cNvPr id="6" name="Title 5"/>
          <p:cNvSpPr>
            <a:spLocks noGrp="1"/>
          </p:cNvSpPr>
          <p:nvPr>
            <p:ph type="title"/>
          </p:nvPr>
        </p:nvSpPr>
        <p:spPr/>
        <p:txBody>
          <a:bodyPr/>
          <a:lstStyle/>
          <a:p>
            <a:r>
              <a:rPr lang="en-GB" sz="1800" cap="none" dirty="0">
                <a:latin typeface="Times New Roman" panose="02020603050405020304" pitchFamily="18" charset="0"/>
                <a:cs typeface="Times New Roman" panose="02020603050405020304" pitchFamily="18" charset="0"/>
              </a:rPr>
              <a:t>Table </a:t>
            </a:r>
            <a:r>
              <a:rPr lang="en-GB" sz="1800" cap="none" dirty="0" smtClean="0">
                <a:latin typeface="Times New Roman" panose="02020603050405020304" pitchFamily="18" charset="0"/>
                <a:cs typeface="Times New Roman" panose="02020603050405020304" pitchFamily="18" charset="0"/>
              </a:rPr>
              <a:t>7.2. </a:t>
            </a:r>
            <a:r>
              <a:rPr lang="en-GB" sz="1800" b="0" cap="none" dirty="0" smtClean="0">
                <a:latin typeface="Times New Roman" panose="02020603050405020304" pitchFamily="18" charset="0"/>
                <a:cs typeface="Times New Roman" panose="02020603050405020304" pitchFamily="18" charset="0"/>
              </a:rPr>
              <a:t>Impact </a:t>
            </a:r>
            <a:r>
              <a:rPr lang="en-GB" sz="1800" b="0" cap="none" dirty="0">
                <a:latin typeface="Times New Roman" panose="02020603050405020304" pitchFamily="18" charset="0"/>
                <a:cs typeface="Times New Roman" panose="02020603050405020304" pitchFamily="18" charset="0"/>
              </a:rPr>
              <a:t>studies of reduced availability of gambling machines.</a:t>
            </a:r>
            <a:r>
              <a:rPr lang="fi-FI" b="0" dirty="0"/>
              <a:t/>
            </a:r>
            <a:br>
              <a:rPr lang="fi-FI" b="0" dirty="0"/>
            </a:br>
            <a:endParaRPr lang="fi-FI" b="0" dirty="0"/>
          </a:p>
        </p:txBody>
      </p:sp>
    </p:spTree>
    <p:extLst>
      <p:ext uri="{BB962C8B-B14F-4D97-AF65-F5344CB8AC3E}">
        <p14:creationId xmlns:p14="http://schemas.microsoft.com/office/powerpoint/2010/main" val="139323978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6801" y="1966882"/>
            <a:ext cx="11029519" cy="4664952"/>
          </a:xfrm>
        </p:spPr>
        <p:txBody>
          <a:bodyPr/>
          <a:lstStyle/>
          <a:p>
            <a:r>
              <a:rPr lang="fi-FI" dirty="0" smtClean="0"/>
              <a:t>Industry </a:t>
            </a:r>
            <a:r>
              <a:rPr lang="fi-FI" dirty="0" err="1" smtClean="0"/>
              <a:t>strategies</a:t>
            </a:r>
            <a:r>
              <a:rPr lang="fi-FI" dirty="0" smtClean="0"/>
              <a:t> </a:t>
            </a:r>
            <a:r>
              <a:rPr lang="fi-FI" dirty="0" err="1" smtClean="0"/>
              <a:t>have</a:t>
            </a:r>
            <a:r>
              <a:rPr lang="fi-FI" dirty="0" smtClean="0"/>
              <a:t> </a:t>
            </a:r>
            <a:r>
              <a:rPr lang="fi-FI" b="1" dirty="0" err="1" smtClean="0"/>
              <a:t>multiple</a:t>
            </a:r>
            <a:r>
              <a:rPr lang="fi-FI" b="1" dirty="0" smtClean="0"/>
              <a:t> </a:t>
            </a:r>
            <a:r>
              <a:rPr lang="fi-FI" b="1" dirty="0" err="1" smtClean="0"/>
              <a:t>goals</a:t>
            </a:r>
            <a:r>
              <a:rPr lang="fi-FI" dirty="0" smtClean="0"/>
              <a:t> and </a:t>
            </a:r>
            <a:r>
              <a:rPr lang="fi-FI" dirty="0" err="1" smtClean="0"/>
              <a:t>seek</a:t>
            </a:r>
            <a:r>
              <a:rPr lang="fi-FI" dirty="0" smtClean="0"/>
              <a:t> a </a:t>
            </a:r>
            <a:r>
              <a:rPr lang="fi-FI" dirty="0" err="1" smtClean="0"/>
              <a:t>balance</a:t>
            </a:r>
            <a:r>
              <a:rPr lang="fi-FI" dirty="0" smtClean="0"/>
              <a:t> </a:t>
            </a:r>
            <a:r>
              <a:rPr lang="fi-FI" dirty="0" err="1" smtClean="0"/>
              <a:t>between</a:t>
            </a:r>
            <a:r>
              <a:rPr lang="fi-FI" dirty="0" smtClean="0"/>
              <a:t> </a:t>
            </a:r>
            <a:r>
              <a:rPr lang="fi-FI" dirty="0" err="1" smtClean="0"/>
              <a:t>them</a:t>
            </a:r>
            <a:endParaRPr lang="fi-FI" dirty="0" smtClean="0"/>
          </a:p>
          <a:p>
            <a:r>
              <a:rPr lang="fi-FI" dirty="0" err="1" smtClean="0"/>
              <a:t>Some</a:t>
            </a:r>
            <a:r>
              <a:rPr lang="fi-FI" dirty="0" smtClean="0"/>
              <a:t> </a:t>
            </a:r>
            <a:r>
              <a:rPr lang="fi-FI" dirty="0" err="1" smtClean="0"/>
              <a:t>strategies</a:t>
            </a:r>
            <a:r>
              <a:rPr lang="fi-FI" dirty="0" smtClean="0"/>
              <a:t> </a:t>
            </a:r>
            <a:r>
              <a:rPr lang="fi-FI" dirty="0" err="1" smtClean="0"/>
              <a:t>are</a:t>
            </a:r>
            <a:r>
              <a:rPr lang="fi-FI" dirty="0" smtClean="0"/>
              <a:t> </a:t>
            </a:r>
            <a:r>
              <a:rPr lang="fi-FI" b="1" dirty="0" err="1" smtClean="0"/>
              <a:t>beyond</a:t>
            </a:r>
            <a:r>
              <a:rPr lang="fi-FI" b="1" dirty="0" smtClean="0"/>
              <a:t> </a:t>
            </a:r>
            <a:r>
              <a:rPr lang="fi-FI" b="1" dirty="0" err="1" smtClean="0"/>
              <a:t>the</a:t>
            </a:r>
            <a:r>
              <a:rPr lang="fi-FI" b="1" dirty="0" smtClean="0"/>
              <a:t> </a:t>
            </a:r>
            <a:r>
              <a:rPr lang="fi-FI" b="1" dirty="0" err="1" smtClean="0"/>
              <a:t>reach</a:t>
            </a:r>
            <a:r>
              <a:rPr lang="fi-FI" b="1" dirty="0" smtClean="0"/>
              <a:t> of </a:t>
            </a:r>
            <a:r>
              <a:rPr lang="fi-FI" dirty="0" err="1" smtClean="0"/>
              <a:t>regulation</a:t>
            </a:r>
            <a:r>
              <a:rPr lang="fi-FI" dirty="0" smtClean="0"/>
              <a:t> (</a:t>
            </a:r>
            <a:r>
              <a:rPr lang="fi-FI" dirty="0" err="1" smtClean="0"/>
              <a:t>integrating</a:t>
            </a:r>
            <a:r>
              <a:rPr lang="fi-FI" dirty="0" smtClean="0"/>
              <a:t> </a:t>
            </a:r>
            <a:r>
              <a:rPr lang="fi-FI" dirty="0" err="1" smtClean="0"/>
              <a:t>gaming</a:t>
            </a:r>
            <a:r>
              <a:rPr lang="fi-FI" dirty="0" smtClean="0"/>
              <a:t> and </a:t>
            </a:r>
            <a:r>
              <a:rPr lang="fi-FI" dirty="0" err="1" smtClean="0"/>
              <a:t>gambling</a:t>
            </a:r>
            <a:r>
              <a:rPr lang="fi-FI" dirty="0" smtClean="0"/>
              <a:t>, </a:t>
            </a:r>
            <a:r>
              <a:rPr lang="fi-FI" dirty="0" err="1" smtClean="0"/>
              <a:t>variations</a:t>
            </a:r>
            <a:r>
              <a:rPr lang="fi-FI" dirty="0" smtClean="0"/>
              <a:t> in </a:t>
            </a:r>
            <a:r>
              <a:rPr lang="fi-FI" dirty="0" err="1" smtClean="0"/>
              <a:t>game</a:t>
            </a:r>
            <a:r>
              <a:rPr lang="fi-FI" dirty="0" smtClean="0"/>
              <a:t> </a:t>
            </a:r>
            <a:r>
              <a:rPr lang="fi-FI" dirty="0" err="1" smtClean="0"/>
              <a:t>features</a:t>
            </a:r>
            <a:r>
              <a:rPr lang="fi-FI" dirty="0" smtClean="0"/>
              <a:t> and </a:t>
            </a:r>
            <a:r>
              <a:rPr lang="fi-FI" dirty="0" err="1" smtClean="0"/>
              <a:t>venue</a:t>
            </a:r>
            <a:r>
              <a:rPr lang="fi-FI" dirty="0" smtClean="0"/>
              <a:t> </a:t>
            </a:r>
            <a:r>
              <a:rPr lang="fi-FI" dirty="0" err="1" smtClean="0"/>
              <a:t>characteristics</a:t>
            </a:r>
            <a:r>
              <a:rPr lang="fi-FI" dirty="0" smtClean="0"/>
              <a:t> </a:t>
            </a:r>
            <a:r>
              <a:rPr lang="fi-FI" dirty="0" err="1" smtClean="0"/>
              <a:t>according</a:t>
            </a:r>
            <a:r>
              <a:rPr lang="fi-FI" dirty="0" smtClean="0"/>
              <a:t> to market </a:t>
            </a:r>
            <a:r>
              <a:rPr lang="fi-FI" dirty="0" err="1" smtClean="0"/>
              <a:t>conditions</a:t>
            </a:r>
            <a:r>
              <a:rPr lang="fi-FI" dirty="0" smtClean="0"/>
              <a:t>)</a:t>
            </a:r>
          </a:p>
          <a:p>
            <a:r>
              <a:rPr lang="fi-FI" dirty="0" smtClean="0"/>
              <a:t>Mobile </a:t>
            </a:r>
            <a:r>
              <a:rPr lang="fi-FI" dirty="0" err="1" smtClean="0"/>
              <a:t>gambling</a:t>
            </a:r>
            <a:r>
              <a:rPr lang="fi-FI" dirty="0" smtClean="0"/>
              <a:t> on </a:t>
            </a:r>
            <a:r>
              <a:rPr lang="fi-FI" dirty="0" err="1" smtClean="0"/>
              <a:t>hand-held</a:t>
            </a:r>
            <a:r>
              <a:rPr lang="fi-FI" dirty="0" smtClean="0"/>
              <a:t> </a:t>
            </a:r>
            <a:r>
              <a:rPr lang="fi-FI" dirty="0" err="1" smtClean="0"/>
              <a:t>devices</a:t>
            </a:r>
            <a:r>
              <a:rPr lang="fi-FI" dirty="0" smtClean="0"/>
              <a:t> is </a:t>
            </a:r>
            <a:r>
              <a:rPr lang="fi-FI" dirty="0" err="1" smtClean="0"/>
              <a:t>the</a:t>
            </a:r>
            <a:r>
              <a:rPr lang="fi-FI" dirty="0" smtClean="0"/>
              <a:t> </a:t>
            </a:r>
            <a:r>
              <a:rPr lang="fi-FI" dirty="0" err="1" smtClean="0"/>
              <a:t>growing</a:t>
            </a:r>
            <a:r>
              <a:rPr lang="fi-FI" dirty="0" smtClean="0"/>
              <a:t> market and </a:t>
            </a:r>
            <a:r>
              <a:rPr lang="fi-FI" dirty="0" err="1" smtClean="0"/>
              <a:t>requires</a:t>
            </a:r>
            <a:r>
              <a:rPr lang="fi-FI" dirty="0" smtClean="0"/>
              <a:t> </a:t>
            </a:r>
            <a:r>
              <a:rPr lang="fi-FI" dirty="0" err="1" smtClean="0"/>
              <a:t>international</a:t>
            </a:r>
            <a:r>
              <a:rPr lang="fi-FI" dirty="0" smtClean="0"/>
              <a:t> </a:t>
            </a:r>
            <a:r>
              <a:rPr lang="fi-FI" dirty="0" err="1" smtClean="0"/>
              <a:t>regulation</a:t>
            </a:r>
            <a:endParaRPr lang="fi-FI" dirty="0" smtClean="0"/>
          </a:p>
          <a:p>
            <a:r>
              <a:rPr lang="fi-FI" dirty="0" err="1" smtClean="0"/>
              <a:t>Game</a:t>
            </a:r>
            <a:r>
              <a:rPr lang="fi-FI" dirty="0" smtClean="0"/>
              <a:t> </a:t>
            </a:r>
            <a:r>
              <a:rPr lang="fi-FI" dirty="0" err="1" smtClean="0"/>
              <a:t>offer</a:t>
            </a:r>
            <a:r>
              <a:rPr lang="fi-FI" dirty="0" smtClean="0"/>
              <a:t> is a </a:t>
            </a:r>
            <a:r>
              <a:rPr lang="fi-FI" dirty="0" err="1" smtClean="0"/>
              <a:t>complex</a:t>
            </a:r>
            <a:r>
              <a:rPr lang="fi-FI" dirty="0" smtClean="0"/>
              <a:t> </a:t>
            </a:r>
            <a:r>
              <a:rPr lang="fi-FI" dirty="0" err="1" smtClean="0"/>
              <a:t>whole</a:t>
            </a:r>
            <a:r>
              <a:rPr lang="fi-FI" dirty="0" smtClean="0"/>
              <a:t>: </a:t>
            </a:r>
            <a:r>
              <a:rPr lang="fi-FI" dirty="0" err="1" smtClean="0"/>
              <a:t>effects</a:t>
            </a:r>
            <a:r>
              <a:rPr lang="fi-FI" dirty="0" smtClean="0"/>
              <a:t> of single </a:t>
            </a:r>
            <a:r>
              <a:rPr lang="fi-FI" dirty="0" err="1" smtClean="0"/>
              <a:t>factors</a:t>
            </a:r>
            <a:r>
              <a:rPr lang="fi-FI" dirty="0" smtClean="0"/>
              <a:t> </a:t>
            </a:r>
            <a:r>
              <a:rPr lang="fi-FI" dirty="0" err="1" smtClean="0"/>
              <a:t>or</a:t>
            </a:r>
            <a:r>
              <a:rPr lang="fi-FI" dirty="0" smtClean="0"/>
              <a:t> </a:t>
            </a:r>
            <a:r>
              <a:rPr lang="fi-FI" dirty="0" err="1" smtClean="0"/>
              <a:t>features</a:t>
            </a:r>
            <a:r>
              <a:rPr lang="fi-FI" dirty="0" smtClean="0"/>
              <a:t>  </a:t>
            </a:r>
            <a:r>
              <a:rPr lang="fi-FI" dirty="0" err="1" smtClean="0"/>
              <a:t>or</a:t>
            </a:r>
            <a:r>
              <a:rPr lang="fi-FI" dirty="0" smtClean="0"/>
              <a:t> </a:t>
            </a:r>
            <a:r>
              <a:rPr lang="fi-FI" dirty="0" err="1" smtClean="0"/>
              <a:t>regulations</a:t>
            </a:r>
            <a:r>
              <a:rPr lang="fi-FI" dirty="0" smtClean="0"/>
              <a:t> on </a:t>
            </a:r>
            <a:r>
              <a:rPr lang="fi-FI" dirty="0" err="1" smtClean="0"/>
              <a:t>these</a:t>
            </a:r>
            <a:r>
              <a:rPr lang="fi-FI" dirty="0" smtClean="0"/>
              <a:t> </a:t>
            </a:r>
            <a:r>
              <a:rPr lang="fi-FI" dirty="0" err="1" smtClean="0"/>
              <a:t>are</a:t>
            </a:r>
            <a:r>
              <a:rPr lang="fi-FI" dirty="0" smtClean="0"/>
              <a:t> </a:t>
            </a:r>
            <a:r>
              <a:rPr lang="fi-FI" dirty="0" err="1" smtClean="0"/>
              <a:t>difficult</a:t>
            </a:r>
            <a:r>
              <a:rPr lang="fi-FI" dirty="0" smtClean="0"/>
              <a:t> to </a:t>
            </a:r>
            <a:r>
              <a:rPr lang="fi-FI" dirty="0" err="1" smtClean="0"/>
              <a:t>identify</a:t>
            </a:r>
            <a:r>
              <a:rPr lang="fi-FI" dirty="0" smtClean="0"/>
              <a:t> </a:t>
            </a:r>
          </a:p>
          <a:p>
            <a:r>
              <a:rPr lang="fi-FI" dirty="0" err="1" smtClean="0"/>
              <a:t>There</a:t>
            </a:r>
            <a:r>
              <a:rPr lang="fi-FI" dirty="0" smtClean="0"/>
              <a:t> is a </a:t>
            </a:r>
            <a:r>
              <a:rPr lang="fi-FI" dirty="0" err="1" smtClean="0"/>
              <a:t>need</a:t>
            </a:r>
            <a:r>
              <a:rPr lang="fi-FI" dirty="0" smtClean="0"/>
              <a:t> to </a:t>
            </a:r>
            <a:r>
              <a:rPr lang="fi-FI" dirty="0" err="1" smtClean="0"/>
              <a:t>develop</a:t>
            </a:r>
            <a:r>
              <a:rPr lang="fi-FI" dirty="0" smtClean="0"/>
              <a:t> </a:t>
            </a:r>
            <a:r>
              <a:rPr lang="fi-FI" dirty="0" err="1" smtClean="0"/>
              <a:t>composite</a:t>
            </a:r>
            <a:r>
              <a:rPr lang="fi-FI" dirty="0" smtClean="0"/>
              <a:t> </a:t>
            </a:r>
            <a:r>
              <a:rPr lang="fi-FI" dirty="0" err="1" smtClean="0"/>
              <a:t>indicators</a:t>
            </a:r>
            <a:r>
              <a:rPr lang="fi-FI" dirty="0" smtClean="0"/>
              <a:t> (CI)  for </a:t>
            </a:r>
            <a:r>
              <a:rPr lang="fi-FI" dirty="0" err="1" smtClean="0"/>
              <a:t>evaluating</a:t>
            </a:r>
            <a:r>
              <a:rPr lang="fi-FI" dirty="0" smtClean="0"/>
              <a:t> </a:t>
            </a:r>
            <a:r>
              <a:rPr lang="fi-FI" dirty="0" err="1" smtClean="0"/>
              <a:t>industry</a:t>
            </a:r>
            <a:r>
              <a:rPr lang="fi-FI" dirty="0" smtClean="0"/>
              <a:t> </a:t>
            </a:r>
            <a:r>
              <a:rPr lang="fi-FI" dirty="0" err="1" smtClean="0"/>
              <a:t>strategies</a:t>
            </a:r>
            <a:r>
              <a:rPr lang="fi-FI" dirty="0" smtClean="0"/>
              <a:t> and for </a:t>
            </a:r>
            <a:r>
              <a:rPr lang="fi-FI" dirty="0" err="1" smtClean="0"/>
              <a:t>assessing</a:t>
            </a:r>
            <a:r>
              <a:rPr lang="fi-FI" dirty="0" smtClean="0"/>
              <a:t> </a:t>
            </a:r>
            <a:r>
              <a:rPr lang="fi-FI" dirty="0" err="1" smtClean="0"/>
              <a:t>their</a:t>
            </a:r>
            <a:r>
              <a:rPr lang="fi-FI" dirty="0" smtClean="0"/>
              <a:t> </a:t>
            </a:r>
            <a:r>
              <a:rPr lang="fi-FI" dirty="0" err="1" smtClean="0"/>
              <a:t>effects</a:t>
            </a:r>
            <a:r>
              <a:rPr lang="fi-FI" dirty="0" smtClean="0"/>
              <a:t> on </a:t>
            </a:r>
            <a:r>
              <a:rPr lang="fi-FI" dirty="0" err="1" smtClean="0"/>
              <a:t>gambling</a:t>
            </a:r>
            <a:r>
              <a:rPr lang="fi-FI" dirty="0" smtClean="0"/>
              <a:t> </a:t>
            </a:r>
            <a:r>
              <a:rPr lang="fi-FI" dirty="0" err="1" smtClean="0"/>
              <a:t>related</a:t>
            </a:r>
            <a:r>
              <a:rPr lang="fi-FI" dirty="0" smtClean="0"/>
              <a:t> </a:t>
            </a:r>
            <a:r>
              <a:rPr lang="fi-FI" dirty="0" err="1" smtClean="0"/>
              <a:t>harm</a:t>
            </a:r>
            <a:endParaRPr lang="fi-FI" dirty="0" smtClean="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39</a:t>
            </a:fld>
            <a:endParaRPr lang="en-GB" dirty="0"/>
          </a:p>
        </p:txBody>
      </p:sp>
      <p:sp>
        <p:nvSpPr>
          <p:cNvPr id="6" name="Title 5"/>
          <p:cNvSpPr>
            <a:spLocks noGrp="1"/>
          </p:cNvSpPr>
          <p:nvPr>
            <p:ph type="title"/>
          </p:nvPr>
        </p:nvSpPr>
        <p:spPr>
          <a:xfrm>
            <a:off x="1794272" y="565758"/>
            <a:ext cx="9722048" cy="970405"/>
          </a:xfrm>
        </p:spPr>
        <p:txBody>
          <a:bodyPr/>
          <a:lstStyle/>
          <a:p>
            <a:r>
              <a:rPr lang="fi-FI" sz="2400" cap="none" dirty="0" err="1" smtClean="0"/>
              <a:t>Regulating</a:t>
            </a:r>
            <a:r>
              <a:rPr lang="fi-FI" sz="2400" cap="none" dirty="0" smtClean="0"/>
              <a:t> </a:t>
            </a:r>
            <a:r>
              <a:rPr lang="fi-FI" sz="2400" cap="none" dirty="0" err="1" smtClean="0"/>
              <a:t>industry</a:t>
            </a:r>
            <a:r>
              <a:rPr lang="fi-FI" sz="2400" cap="none" dirty="0" smtClean="0"/>
              <a:t> </a:t>
            </a:r>
            <a:r>
              <a:rPr lang="fi-FI" sz="2400" cap="none" dirty="0" err="1" smtClean="0"/>
              <a:t>strategies</a:t>
            </a:r>
            <a:r>
              <a:rPr lang="fi-FI" sz="2400" cap="none" dirty="0" smtClean="0"/>
              <a:t>: </a:t>
            </a:r>
            <a:r>
              <a:rPr lang="fi-FI" sz="2400" dirty="0"/>
              <a:t>CHALLENGES</a:t>
            </a:r>
            <a:br>
              <a:rPr lang="fi-FI" sz="2400" dirty="0"/>
            </a:br>
            <a:endParaRPr lang="fi-FI" sz="2400" cap="none" dirty="0"/>
          </a:p>
        </p:txBody>
      </p:sp>
    </p:spTree>
    <p:extLst>
      <p:ext uri="{BB962C8B-B14F-4D97-AF65-F5344CB8AC3E}">
        <p14:creationId xmlns:p14="http://schemas.microsoft.com/office/powerpoint/2010/main" val="370730568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86801" y="2188379"/>
            <a:ext cx="11029519" cy="3888432"/>
          </a:xfrm>
        </p:spPr>
        <p:txBody>
          <a:bodyPr/>
          <a:lstStyle/>
          <a:p>
            <a:endParaRPr lang="fi-FI"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139DF-555F-4884-A52D-5104D268AD44}" type="datetime1">
              <a:rPr kumimoji="0" lang="en-GB"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05/12/2019</a:t>
            </a:fld>
            <a:endParaRPr kumimoji="0" lang="fi-FI"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900" b="0" i="0" u="none" strike="noStrike" kern="1200" cap="none" spc="0" normalizeH="0" baseline="0" noProof="0" smtClean="0">
                <a:ln>
                  <a:noFill/>
                </a:ln>
                <a:solidFill>
                  <a:prstClr val="black"/>
                </a:solidFill>
                <a:effectLst/>
                <a:uLnTx/>
                <a:uFillTx/>
                <a:latin typeface="Arial" panose="020B0604020202020204"/>
                <a:ea typeface="+mn-ea"/>
                <a:cs typeface="+mn-cs"/>
              </a:rPr>
              <a:t>Presentation Name / Firstname Lastname</a:t>
            </a:r>
            <a:endParaRPr kumimoji="0" lang="fi-FI" sz="9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69315E-5A66-CF44-AE5D-C333B2F730C4}" type="slidenum">
              <a:rPr kumimoji="0" lang="en-GB" sz="900" b="0" i="0" u="none" strike="noStrike" kern="1200" cap="none" spc="0" normalizeH="0" baseline="0" noProof="0" smtClean="0">
                <a:ln>
                  <a:noFill/>
                </a:ln>
                <a:solidFill>
                  <a:srgbClr val="000000"/>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9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 name="Title 6"/>
          <p:cNvSpPr>
            <a:spLocks noGrp="1"/>
          </p:cNvSpPr>
          <p:nvPr>
            <p:ph type="title"/>
          </p:nvPr>
        </p:nvSpPr>
        <p:spPr>
          <a:xfrm>
            <a:off x="1656080" y="802411"/>
            <a:ext cx="10129520" cy="970405"/>
          </a:xfrm>
        </p:spPr>
        <p:txBody>
          <a:bodyPr/>
          <a:lstStyle/>
          <a:p>
            <a:endParaRPr lang="fi-FI" dirty="0"/>
          </a:p>
        </p:txBody>
      </p:sp>
      <p:sp>
        <p:nvSpPr>
          <p:cNvPr id="9" name="Rectangle 2"/>
          <p:cNvSpPr>
            <a:spLocks noChangeArrowheads="1"/>
          </p:cNvSpPr>
          <p:nvPr/>
        </p:nvSpPr>
        <p:spPr bwMode="auto">
          <a:xfrm>
            <a:off x="-1397493" y="1219518"/>
            <a:ext cx="2377166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2970213" algn="l" defTabSz="914400" rtl="0" eaLnBrk="0" fontAlgn="base" latinLnBrk="0" hangingPunct="0">
              <a:lnSpc>
                <a:spcPct val="100000"/>
              </a:lnSpc>
              <a:spcBef>
                <a:spcPct val="0"/>
              </a:spcBef>
              <a:spcAft>
                <a:spcPct val="0"/>
              </a:spcAft>
              <a:buClrTx/>
              <a:buSzTx/>
              <a:buFontTx/>
              <a:buNone/>
              <a:tabLst/>
              <a:defRPr/>
            </a:pPr>
            <a:r>
              <a:rPr kumimoji="0" lang="en-US" altLang="fi-FI" sz="20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Figure 3.1. </a:t>
            </a:r>
            <a:r>
              <a:rPr kumimoji="0" lang="en-US" altLang="fi-FI"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Annual Gross Gambling Revenue (GGR) in million EUR </a:t>
            </a:r>
          </a:p>
          <a:p>
            <a:pPr marL="0" marR="0" lvl="0" indent="2970213" algn="l" defTabSz="914400" rtl="0" eaLnBrk="0" fontAlgn="base" latinLnBrk="0" hangingPunct="0">
              <a:lnSpc>
                <a:spcPct val="100000"/>
              </a:lnSpc>
              <a:spcBef>
                <a:spcPct val="0"/>
              </a:spcBef>
              <a:spcAft>
                <a:spcPct val="0"/>
              </a:spcAft>
              <a:buClrTx/>
              <a:buSzTx/>
              <a:buFontTx/>
              <a:buNone/>
              <a:tabLst/>
              <a:defRPr/>
            </a:pPr>
            <a:r>
              <a:rPr kumimoji="0" lang="en-US" altLang="fi-FI"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by global regions between 2003 and 2022. Figures for 2018 - 2022 are estimates</a:t>
            </a:r>
            <a:r>
              <a:rPr kumimoji="0" lang="en-US" altLang="fi-FI" sz="12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fi-FI" altLang="fi-FI" sz="8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2970213" algn="l" defTabSz="914400" rtl="0" eaLnBrk="0" fontAlgn="base" latinLnBrk="0" hangingPunct="0">
              <a:lnSpc>
                <a:spcPct val="100000"/>
              </a:lnSpc>
              <a:spcBef>
                <a:spcPct val="0"/>
              </a:spcBef>
              <a:spcAft>
                <a:spcPct val="0"/>
              </a:spcAft>
              <a:buClrTx/>
              <a:buSzTx/>
              <a:buFontTx/>
              <a:buNone/>
              <a:tabLst/>
              <a:defRPr/>
            </a:pPr>
            <a:endParaRPr kumimoji="0" lang="fi-FI" altLang="fi-FI"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endParaRPr>
          </a:p>
        </p:txBody>
      </p:sp>
      <p:graphicFrame>
        <p:nvGraphicFramePr>
          <p:cNvPr id="10" name="Kaavio 1">
            <a:extLst>
              <a:ext uri="{FF2B5EF4-FFF2-40B4-BE49-F238E27FC236}">
                <a16:creationId xmlns:a16="http://schemas.microsoft.com/office/drawing/2014/main" id="{EB808012-6499-40B0-A17C-EA532601CA76}"/>
              </a:ext>
            </a:extLst>
          </p:cNvPr>
          <p:cNvGraphicFramePr/>
          <p:nvPr>
            <p:extLst/>
          </p:nvPr>
        </p:nvGraphicFramePr>
        <p:xfrm>
          <a:off x="1178560" y="2316480"/>
          <a:ext cx="9333440" cy="3567430"/>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3"/>
          <p:cNvSpPr>
            <a:spLocks noChangeArrowheads="1"/>
          </p:cNvSpPr>
          <p:nvPr/>
        </p:nvSpPr>
        <p:spPr bwMode="auto">
          <a:xfrm>
            <a:off x="-9078453" y="6076811"/>
            <a:ext cx="237716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fi-FI" sz="1200" b="0" i="0" u="none" strike="noStrike" kern="1200" cap="none" spc="0" normalizeH="0" baseline="0" noProof="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Courtesy of H2 Global Gambling Capital.</a:t>
            </a:r>
            <a:endParaRPr kumimoji="0" lang="fi-FI" altLang="fi-FI" sz="800" b="0" i="0" u="none" strike="noStrike" kern="1200" cap="none" spc="0" normalizeH="0" baseline="0" noProof="0" smtClean="0">
              <a:ln>
                <a:noFill/>
              </a:ln>
              <a:solidFill>
                <a:prstClr val="black"/>
              </a:solidFill>
              <a:effectLst/>
              <a:uLnTx/>
              <a:uFillTx/>
              <a:latin typeface="Arial" panose="020B060402020202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i-FI" altLang="fi-FI"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7397337"/>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Public </a:t>
            </a:r>
            <a:r>
              <a:rPr lang="fi-FI" dirty="0" err="1" smtClean="0"/>
              <a:t>health</a:t>
            </a:r>
            <a:r>
              <a:rPr lang="fi-FI" dirty="0" smtClean="0"/>
              <a:t> and </a:t>
            </a:r>
            <a:r>
              <a:rPr lang="fi-FI" dirty="0" err="1" smtClean="0"/>
              <a:t>public</a:t>
            </a:r>
            <a:r>
              <a:rPr lang="fi-FI" dirty="0" smtClean="0"/>
              <a:t> </a:t>
            </a:r>
            <a:r>
              <a:rPr lang="fi-FI" dirty="0" err="1" smtClean="0"/>
              <a:t>interest</a:t>
            </a:r>
            <a:r>
              <a:rPr lang="fi-FI" dirty="0" smtClean="0"/>
              <a:t>: </a:t>
            </a:r>
            <a:r>
              <a:rPr lang="fi-FI" dirty="0" err="1" smtClean="0"/>
              <a:t>continuities</a:t>
            </a:r>
            <a:r>
              <a:rPr lang="fi-FI" dirty="0" smtClean="0"/>
              <a:t> and a </a:t>
            </a:r>
            <a:r>
              <a:rPr lang="fi-FI" dirty="0" err="1" smtClean="0"/>
              <a:t>new</a:t>
            </a:r>
            <a:r>
              <a:rPr lang="fi-FI" dirty="0" smtClean="0"/>
              <a:t> </a:t>
            </a:r>
            <a:r>
              <a:rPr lang="fi-FI" dirty="0" err="1" smtClean="0"/>
              <a:t>perspective</a:t>
            </a:r>
            <a:endParaRPr lang="fi-FI" dirty="0"/>
          </a:p>
        </p:txBody>
      </p:sp>
      <p:sp>
        <p:nvSpPr>
          <p:cNvPr id="3" name="Content Placeholder 2"/>
          <p:cNvSpPr>
            <a:spLocks noGrp="1"/>
          </p:cNvSpPr>
          <p:nvPr>
            <p:ph idx="1"/>
          </p:nvPr>
        </p:nvSpPr>
        <p:spPr/>
        <p:txBody>
          <a:bodyPr>
            <a:normAutofit fontScale="92500" lnSpcReduction="10000"/>
          </a:bodyPr>
          <a:lstStyle/>
          <a:p>
            <a:pPr marL="0" indent="0">
              <a:buNone/>
            </a:pPr>
            <a:r>
              <a:rPr lang="fi-FI" b="1" u="sng" dirty="0" err="1" smtClean="0"/>
              <a:t>Continuities</a:t>
            </a:r>
            <a:r>
              <a:rPr lang="fi-FI" b="1" u="sng" dirty="0" smtClean="0"/>
              <a:t>:</a:t>
            </a:r>
          </a:p>
          <a:p>
            <a:pPr>
              <a:buFontTx/>
              <a:buChar char="-"/>
            </a:pPr>
            <a:r>
              <a:rPr lang="fi-FI" dirty="0" err="1" smtClean="0"/>
              <a:t>populations</a:t>
            </a:r>
            <a:r>
              <a:rPr lang="fi-FI" dirty="0" smtClean="0"/>
              <a:t>, </a:t>
            </a:r>
            <a:r>
              <a:rPr lang="fi-FI" dirty="0" err="1" smtClean="0"/>
              <a:t>not</a:t>
            </a:r>
            <a:r>
              <a:rPr lang="fi-FI" dirty="0" smtClean="0"/>
              <a:t> </a:t>
            </a:r>
            <a:r>
              <a:rPr lang="fi-FI" dirty="0" err="1" smtClean="0"/>
              <a:t>individuals</a:t>
            </a:r>
            <a:endParaRPr lang="fi-FI" dirty="0" smtClean="0"/>
          </a:p>
          <a:p>
            <a:pPr>
              <a:buFontTx/>
              <a:buChar char="-"/>
            </a:pPr>
            <a:r>
              <a:rPr lang="fi-FI" dirty="0" smtClean="0"/>
              <a:t>(</a:t>
            </a:r>
            <a:r>
              <a:rPr lang="fi-FI" dirty="0" err="1" smtClean="0"/>
              <a:t>health</a:t>
            </a:r>
            <a:r>
              <a:rPr lang="fi-FI" dirty="0" smtClean="0"/>
              <a:t>) </a:t>
            </a:r>
            <a:r>
              <a:rPr lang="fi-FI" dirty="0" err="1" smtClean="0"/>
              <a:t>consequences</a:t>
            </a:r>
            <a:r>
              <a:rPr lang="fi-FI" dirty="0" smtClean="0"/>
              <a:t>, </a:t>
            </a:r>
            <a:r>
              <a:rPr lang="fi-FI" dirty="0" err="1" smtClean="0"/>
              <a:t>not</a:t>
            </a:r>
            <a:r>
              <a:rPr lang="fi-FI" dirty="0" smtClean="0"/>
              <a:t> </a:t>
            </a:r>
            <a:r>
              <a:rPr lang="fi-FI" dirty="0" err="1" smtClean="0"/>
              <a:t>behaviour</a:t>
            </a:r>
            <a:r>
              <a:rPr lang="fi-FI" dirty="0" smtClean="0"/>
              <a:t> (</a:t>
            </a:r>
            <a:r>
              <a:rPr lang="fi-FI" dirty="0" err="1" smtClean="0"/>
              <a:t>drinking</a:t>
            </a:r>
            <a:r>
              <a:rPr lang="fi-FI" dirty="0" smtClean="0"/>
              <a:t>, </a:t>
            </a:r>
            <a:r>
              <a:rPr lang="fi-FI" dirty="0" err="1" smtClean="0"/>
              <a:t>gambling</a:t>
            </a:r>
            <a:r>
              <a:rPr lang="fi-FI" dirty="0" smtClean="0"/>
              <a:t>, </a:t>
            </a:r>
            <a:r>
              <a:rPr lang="fi-FI" dirty="0" err="1" smtClean="0"/>
              <a:t>drugs</a:t>
            </a:r>
            <a:r>
              <a:rPr lang="fi-FI" dirty="0" smtClean="0"/>
              <a:t>)</a:t>
            </a:r>
          </a:p>
          <a:p>
            <a:pPr>
              <a:buFontTx/>
              <a:buChar char="-"/>
            </a:pPr>
            <a:r>
              <a:rPr lang="fi-FI" dirty="0" err="1"/>
              <a:t>p</a:t>
            </a:r>
            <a:r>
              <a:rPr lang="fi-FI" dirty="0" err="1" smtClean="0"/>
              <a:t>riority</a:t>
            </a:r>
            <a:r>
              <a:rPr lang="fi-FI" dirty="0" smtClean="0"/>
              <a:t> in prevention; </a:t>
            </a:r>
            <a:r>
              <a:rPr lang="fi-FI" dirty="0" err="1" smtClean="0"/>
              <a:t>treatment</a:t>
            </a:r>
            <a:r>
              <a:rPr lang="fi-FI" dirty="0" smtClean="0"/>
              <a:t> as </a:t>
            </a:r>
            <a:r>
              <a:rPr lang="fi-FI" dirty="0" err="1" smtClean="0"/>
              <a:t>secondary</a:t>
            </a:r>
            <a:r>
              <a:rPr lang="fi-FI" dirty="0" smtClean="0"/>
              <a:t> (</a:t>
            </a:r>
            <a:r>
              <a:rPr lang="fi-FI" dirty="0" err="1" smtClean="0"/>
              <a:t>risk</a:t>
            </a:r>
            <a:r>
              <a:rPr lang="fi-FI" dirty="0" smtClean="0"/>
              <a:t> </a:t>
            </a:r>
            <a:r>
              <a:rPr lang="fi-FI" dirty="0" err="1"/>
              <a:t>levels</a:t>
            </a:r>
            <a:r>
              <a:rPr lang="fi-FI" dirty="0"/>
              <a:t>, </a:t>
            </a:r>
            <a:r>
              <a:rPr lang="fi-FI" dirty="0" err="1"/>
              <a:t>brief</a:t>
            </a:r>
            <a:r>
              <a:rPr lang="fi-FI" dirty="0"/>
              <a:t> </a:t>
            </a:r>
            <a:r>
              <a:rPr lang="fi-FI" dirty="0" err="1" smtClean="0"/>
              <a:t>interventions</a:t>
            </a:r>
            <a:r>
              <a:rPr lang="fi-FI" dirty="0" smtClean="0"/>
              <a:t>) and </a:t>
            </a:r>
            <a:r>
              <a:rPr lang="fi-FI" dirty="0" err="1" smtClean="0"/>
              <a:t>tertiary</a:t>
            </a:r>
            <a:r>
              <a:rPr lang="fi-FI" dirty="0" smtClean="0"/>
              <a:t> prevention</a:t>
            </a:r>
            <a:endParaRPr lang="fi-FI" b="1" dirty="0"/>
          </a:p>
          <a:p>
            <a:pPr>
              <a:buFontTx/>
              <a:buChar char="-"/>
            </a:pPr>
            <a:r>
              <a:rPr lang="fi-FI" dirty="0" smtClean="0"/>
              <a:t> </a:t>
            </a:r>
            <a:r>
              <a:rPr lang="fi-FI" dirty="0" err="1" smtClean="0"/>
              <a:t>emphasis</a:t>
            </a:r>
            <a:r>
              <a:rPr lang="fi-FI" dirty="0" smtClean="0"/>
              <a:t> on </a:t>
            </a:r>
            <a:r>
              <a:rPr lang="fi-FI" dirty="0" err="1" smtClean="0"/>
              <a:t>regulation</a:t>
            </a:r>
            <a:r>
              <a:rPr lang="fi-FI" dirty="0" smtClean="0"/>
              <a:t> of </a:t>
            </a:r>
            <a:r>
              <a:rPr lang="fi-FI" dirty="0" err="1" smtClean="0"/>
              <a:t>demand</a:t>
            </a:r>
            <a:r>
              <a:rPr lang="fi-FI" dirty="0" smtClean="0"/>
              <a:t> and </a:t>
            </a:r>
            <a:r>
              <a:rPr lang="fi-FI" dirty="0" err="1" smtClean="0"/>
              <a:t>supply</a:t>
            </a:r>
            <a:r>
              <a:rPr lang="fi-FI" dirty="0" smtClean="0"/>
              <a:t> (”</a:t>
            </a:r>
            <a:r>
              <a:rPr lang="fi-FI" dirty="0" err="1" smtClean="0"/>
              <a:t>availability</a:t>
            </a:r>
            <a:r>
              <a:rPr lang="fi-FI" dirty="0" smtClean="0"/>
              <a:t> </a:t>
            </a:r>
            <a:r>
              <a:rPr lang="fi-FI" dirty="0" err="1" smtClean="0"/>
              <a:t>theory</a:t>
            </a:r>
            <a:r>
              <a:rPr lang="fi-FI" dirty="0" smtClean="0"/>
              <a:t>”)</a:t>
            </a:r>
            <a:r>
              <a:rPr lang="fi-FI" dirty="0"/>
              <a:t>	</a:t>
            </a:r>
            <a:endParaRPr lang="fi-FI" dirty="0" smtClean="0"/>
          </a:p>
          <a:p>
            <a:pPr marL="0" indent="0">
              <a:buNone/>
            </a:pPr>
            <a:r>
              <a:rPr lang="fi-FI" b="1" u="sng" dirty="0" smtClean="0"/>
              <a:t>New </a:t>
            </a:r>
            <a:r>
              <a:rPr lang="fi-FI" b="1" u="sng" dirty="0" err="1" smtClean="0"/>
              <a:t>perspective</a:t>
            </a:r>
            <a:r>
              <a:rPr lang="fi-FI" b="1" u="sng" dirty="0" smtClean="0"/>
              <a:t>:</a:t>
            </a:r>
          </a:p>
          <a:p>
            <a:pPr marL="0" indent="0">
              <a:buNone/>
            </a:pPr>
            <a:r>
              <a:rPr lang="it-IT" i="1" dirty="0" smtClean="0"/>
              <a:t>«Redistribution </a:t>
            </a:r>
            <a:r>
              <a:rPr lang="it-IT" i="1" dirty="0"/>
              <a:t>of wealth, concentration of the cost on a very small fragment of the population, and reinforcement of other vulnerabilities make gambling policy an issue of distributive </a:t>
            </a:r>
            <a:r>
              <a:rPr lang="it-IT" i="1" dirty="0" smtClean="0"/>
              <a:t>justice</a:t>
            </a:r>
            <a:r>
              <a:rPr lang="it-IT" i="1" dirty="0"/>
              <a:t>.</a:t>
            </a:r>
            <a:r>
              <a:rPr lang="it-IT" i="1" dirty="0" smtClean="0"/>
              <a:t>« </a:t>
            </a:r>
            <a:endParaRPr lang="it-IT" i="1" dirty="0"/>
          </a:p>
          <a:p>
            <a:pPr marL="0" indent="0">
              <a:buNone/>
            </a:pPr>
            <a:endParaRPr lang="fi-FI" b="1" u="sng" dirty="0"/>
          </a:p>
        </p:txBody>
      </p:sp>
    </p:spTree>
    <p:extLst>
      <p:ext uri="{BB962C8B-B14F-4D97-AF65-F5344CB8AC3E}">
        <p14:creationId xmlns:p14="http://schemas.microsoft.com/office/powerpoint/2010/main" val="3682380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3" name="Footer Placeholder 2"/>
          <p:cNvSpPr>
            <a:spLocks noGrp="1"/>
          </p:cNvSpPr>
          <p:nvPr>
            <p:ph type="ftr" sz="quarter" idx="11"/>
          </p:nvPr>
        </p:nvSpPr>
        <p:spPr/>
        <p:txBody>
          <a:bodyPr/>
          <a:lstStyle/>
          <a:p>
            <a:r>
              <a:rPr lang="fi-FI" smtClean="0"/>
              <a:t>Presentation Name / Firstname Lastname</a:t>
            </a:r>
            <a:endParaRPr lang="fi-FI" dirty="0"/>
          </a:p>
        </p:txBody>
      </p:sp>
      <p:sp>
        <p:nvSpPr>
          <p:cNvPr id="4" name="Slide Number Placeholder 3"/>
          <p:cNvSpPr>
            <a:spLocks noGrp="1"/>
          </p:cNvSpPr>
          <p:nvPr>
            <p:ph type="sldNum" sz="quarter" idx="12"/>
          </p:nvPr>
        </p:nvSpPr>
        <p:spPr/>
        <p:txBody>
          <a:bodyPr/>
          <a:lstStyle/>
          <a:p>
            <a:pPr>
              <a:defRPr/>
            </a:pPr>
            <a:fld id="{4669315E-5A66-CF44-AE5D-C333B2F730C4}" type="slidenum">
              <a:rPr lang="en-GB" smtClean="0"/>
              <a:pPr>
                <a:defRPr/>
              </a:pPr>
              <a:t>41</a:t>
            </a:fld>
            <a:endParaRPr lang="en-GB" dirty="0"/>
          </a:p>
        </p:txBody>
      </p:sp>
      <p:sp>
        <p:nvSpPr>
          <p:cNvPr id="5" name="Title 4"/>
          <p:cNvSpPr>
            <a:spLocks noGrp="1"/>
          </p:cNvSpPr>
          <p:nvPr>
            <p:ph type="title"/>
          </p:nvPr>
        </p:nvSpPr>
        <p:spPr>
          <a:xfrm>
            <a:off x="1674822" y="802511"/>
            <a:ext cx="9722048" cy="509755"/>
          </a:xfrm>
        </p:spPr>
        <p:txBody>
          <a:bodyPr/>
          <a:lstStyle/>
          <a:p>
            <a:r>
              <a:rPr lang="fi-FI" sz="2400" cap="none" dirty="0" err="1" smtClean="0"/>
              <a:t>Recommendations</a:t>
            </a:r>
            <a:r>
              <a:rPr lang="fi-FI" sz="2400" cap="none" dirty="0" smtClean="0"/>
              <a:t>: </a:t>
            </a:r>
            <a:r>
              <a:rPr lang="fi-FI" sz="2400" cap="none" dirty="0" err="1" smtClean="0"/>
              <a:t>bearing</a:t>
            </a:r>
            <a:r>
              <a:rPr lang="fi-FI" sz="2400" cap="none" dirty="0" smtClean="0"/>
              <a:t> </a:t>
            </a:r>
            <a:r>
              <a:rPr lang="fi-FI" sz="2400" cap="none" dirty="0" err="1" smtClean="0"/>
              <a:t>the</a:t>
            </a:r>
            <a:r>
              <a:rPr lang="fi-FI" sz="2400" cap="none" dirty="0" smtClean="0"/>
              <a:t> </a:t>
            </a:r>
            <a:r>
              <a:rPr lang="fi-FI" sz="2400" cap="none" dirty="0" err="1" smtClean="0"/>
              <a:t>burden</a:t>
            </a:r>
            <a:endParaRPr lang="fi-FI" sz="2400" cap="none" dirty="0"/>
          </a:p>
        </p:txBody>
      </p:sp>
      <p:sp>
        <p:nvSpPr>
          <p:cNvPr id="6" name="Rectangle 5"/>
          <p:cNvSpPr/>
          <p:nvPr/>
        </p:nvSpPr>
        <p:spPr>
          <a:xfrm>
            <a:off x="1200150" y="1312266"/>
            <a:ext cx="10315574" cy="3490186"/>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A very small part of the population and of those who gamble account for a very large share of the total spending.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Effective preventive </a:t>
            </a:r>
            <a:r>
              <a:rPr lang="en-US" sz="2400" dirty="0">
                <a:latin typeface="Times New Roman" panose="02020603050405020304" pitchFamily="18" charset="0"/>
                <a:ea typeface="Calibri" panose="020F0502020204030204" pitchFamily="34" charset="0"/>
                <a:cs typeface="Times New Roman" panose="02020603050405020304" pitchFamily="18" charset="0"/>
              </a:rPr>
              <a:t>policy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will </a:t>
            </a:r>
            <a:r>
              <a:rPr lang="en-US" sz="2400" dirty="0">
                <a:latin typeface="Times New Roman" panose="02020603050405020304" pitchFamily="18" charset="0"/>
                <a:ea typeface="Calibri" panose="020F0502020204030204" pitchFamily="34" charset="0"/>
                <a:cs typeface="Times New Roman" panose="02020603050405020304" pitchFamily="18" charset="0"/>
              </a:rPr>
              <a:t>have to accept that it most likely also reduces the total volume of the trade.</a:t>
            </a:r>
            <a:endParaRPr lang="fi-FI" sz="24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sz="2400" dirty="0">
                <a:latin typeface="Times New Roman" panose="02020603050405020304" pitchFamily="18" charset="0"/>
                <a:ea typeface="Calibri" panose="020F0502020204030204" pitchFamily="34" charset="0"/>
                <a:cs typeface="Times New Roman" panose="02020603050405020304" pitchFamily="18" charset="0"/>
              </a:rPr>
              <a:t>Problem gambling co-occurs frequently with mental and physical health problems, substance use, smoking, poverty, family problems, suicide risk, and criminal records. The direction of causality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cannot </a:t>
            </a:r>
            <a:r>
              <a:rPr lang="en-US" sz="2400" dirty="0">
                <a:latin typeface="Times New Roman" panose="02020603050405020304" pitchFamily="18" charset="0"/>
                <a:ea typeface="Calibri" panose="020F0502020204030204" pitchFamily="34" charset="0"/>
                <a:cs typeface="Times New Roman" panose="02020603050405020304" pitchFamily="18" charset="0"/>
              </a:rPr>
              <a:t>always be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determined, </a:t>
            </a:r>
            <a:r>
              <a:rPr lang="en-US" sz="2400" dirty="0">
                <a:latin typeface="Times New Roman" panose="02020603050405020304" pitchFamily="18" charset="0"/>
                <a:ea typeface="Calibri" panose="020F0502020204030204" pitchFamily="34" charset="0"/>
                <a:cs typeface="Times New Roman" panose="02020603050405020304" pitchFamily="18" charset="0"/>
              </a:rPr>
              <a:t>but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collateral damage </a:t>
            </a:r>
            <a:r>
              <a:rPr lang="en-US" sz="2400" dirty="0">
                <a:latin typeface="Times New Roman" panose="02020603050405020304" pitchFamily="18" charset="0"/>
                <a:ea typeface="Calibri" panose="020F0502020204030204" pitchFamily="34" charset="0"/>
                <a:cs typeface="Times New Roman" panose="02020603050405020304" pitchFamily="18" charset="0"/>
              </a:rPr>
              <a:t>should be considered in regulating </a:t>
            </a:r>
            <a:r>
              <a:rPr lang="en-US" sz="2400" dirty="0" smtClean="0">
                <a:latin typeface="Times New Roman" panose="02020603050405020304" pitchFamily="18" charset="0"/>
                <a:ea typeface="Calibri" panose="020F0502020204030204" pitchFamily="34" charset="0"/>
                <a:cs typeface="Times New Roman" panose="02020603050405020304" pitchFamily="18" charset="0"/>
              </a:rPr>
              <a:t>and </a:t>
            </a:r>
            <a:r>
              <a:rPr lang="en-US" sz="2400" dirty="0">
                <a:latin typeface="Times New Roman" panose="02020603050405020304" pitchFamily="18" charset="0"/>
                <a:ea typeface="Calibri" panose="020F0502020204030204" pitchFamily="34" charset="0"/>
                <a:cs typeface="Times New Roman" panose="02020603050405020304" pitchFamily="18" charset="0"/>
              </a:rPr>
              <a:t>in providing help to those who suffer from their own or other persons’ gambling. </a:t>
            </a:r>
            <a:endParaRPr lang="fi-FI"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72985793"/>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3" name="Footer Placeholder 2"/>
          <p:cNvSpPr>
            <a:spLocks noGrp="1"/>
          </p:cNvSpPr>
          <p:nvPr>
            <p:ph type="ftr" sz="quarter" idx="11"/>
          </p:nvPr>
        </p:nvSpPr>
        <p:spPr/>
        <p:txBody>
          <a:bodyPr/>
          <a:lstStyle/>
          <a:p>
            <a:r>
              <a:rPr lang="fi-FI" smtClean="0"/>
              <a:t>Presentation Name / Firstname Lastname</a:t>
            </a:r>
            <a:endParaRPr lang="fi-FI" dirty="0"/>
          </a:p>
        </p:txBody>
      </p:sp>
      <p:sp>
        <p:nvSpPr>
          <p:cNvPr id="4" name="Slide Number Placeholder 3"/>
          <p:cNvSpPr>
            <a:spLocks noGrp="1"/>
          </p:cNvSpPr>
          <p:nvPr>
            <p:ph type="sldNum" sz="quarter" idx="12"/>
          </p:nvPr>
        </p:nvSpPr>
        <p:spPr/>
        <p:txBody>
          <a:bodyPr/>
          <a:lstStyle/>
          <a:p>
            <a:pPr>
              <a:defRPr/>
            </a:pPr>
            <a:fld id="{4669315E-5A66-CF44-AE5D-C333B2F730C4}" type="slidenum">
              <a:rPr lang="en-GB" smtClean="0"/>
              <a:pPr>
                <a:defRPr/>
              </a:pPr>
              <a:t>42</a:t>
            </a:fld>
            <a:endParaRPr lang="en-GB" dirty="0"/>
          </a:p>
        </p:txBody>
      </p:sp>
      <p:sp>
        <p:nvSpPr>
          <p:cNvPr id="5" name="Title 4"/>
          <p:cNvSpPr>
            <a:spLocks noGrp="1"/>
          </p:cNvSpPr>
          <p:nvPr>
            <p:ph type="title"/>
          </p:nvPr>
        </p:nvSpPr>
        <p:spPr>
          <a:xfrm>
            <a:off x="2063552" y="802411"/>
            <a:ext cx="9722048" cy="777911"/>
          </a:xfrm>
        </p:spPr>
        <p:txBody>
          <a:bodyPr/>
          <a:lstStyle/>
          <a:p>
            <a:r>
              <a:rPr lang="fi-FI" sz="2400" cap="none" dirty="0" err="1" smtClean="0"/>
              <a:t>Recommendations</a:t>
            </a:r>
            <a:r>
              <a:rPr lang="fi-FI" sz="2400" cap="none" dirty="0" smtClean="0"/>
              <a:t>: </a:t>
            </a:r>
            <a:r>
              <a:rPr lang="fi-FI" sz="2400" cap="none" dirty="0" err="1" smtClean="0"/>
              <a:t>regulating</a:t>
            </a:r>
            <a:r>
              <a:rPr lang="fi-FI" sz="2400" cap="none" dirty="0" smtClean="0"/>
              <a:t> </a:t>
            </a:r>
            <a:r>
              <a:rPr lang="fi-FI" sz="2400" cap="none" dirty="0" err="1" smtClean="0"/>
              <a:t>availability</a:t>
            </a:r>
            <a:endParaRPr lang="fi-FI" sz="2400" cap="none" dirty="0"/>
          </a:p>
        </p:txBody>
      </p:sp>
      <p:sp>
        <p:nvSpPr>
          <p:cNvPr id="6" name="Rectangle 5"/>
          <p:cNvSpPr/>
          <p:nvPr/>
        </p:nvSpPr>
        <p:spPr>
          <a:xfrm>
            <a:off x="1357312" y="1772816"/>
            <a:ext cx="9458325" cy="2322174"/>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harm to society varies with the total amount of money and time spent on gambling. Game </a:t>
            </a:r>
            <a:r>
              <a:rPr lang="en-US" dirty="0" smtClean="0">
                <a:latin typeface="Times New Roman" panose="02020603050405020304" pitchFamily="18" charset="0"/>
                <a:ea typeface="Calibri" panose="020F0502020204030204" pitchFamily="34" charset="0"/>
                <a:cs typeface="Times New Roman" panose="02020603050405020304" pitchFamily="18" charset="0"/>
              </a:rPr>
              <a:t>features and gambling environments </a:t>
            </a:r>
            <a:r>
              <a:rPr lang="en-US" dirty="0">
                <a:latin typeface="Times New Roman" panose="02020603050405020304" pitchFamily="18" charset="0"/>
                <a:ea typeface="Calibri" panose="020F0502020204030204" pitchFamily="34" charset="0"/>
                <a:cs typeface="Times New Roman" panose="02020603050405020304" pitchFamily="18" charset="0"/>
              </a:rPr>
              <a:t>have different potentials for harm and different capacities to collect money from players. </a:t>
            </a: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smtClean="0">
                <a:latin typeface="Times New Roman" panose="02020603050405020304" pitchFamily="18" charset="0"/>
                <a:ea typeface="Calibri" panose="020F0502020204030204" pitchFamily="34" charset="0"/>
                <a:cs typeface="Times New Roman" panose="02020603050405020304" pitchFamily="18" charset="0"/>
              </a:rPr>
              <a:t>Simple </a:t>
            </a:r>
            <a:r>
              <a:rPr lang="en-US" dirty="0">
                <a:latin typeface="Times New Roman" panose="02020603050405020304" pitchFamily="18" charset="0"/>
                <a:ea typeface="Calibri" panose="020F0502020204030204" pitchFamily="34" charset="0"/>
                <a:cs typeface="Times New Roman" panose="02020603050405020304" pitchFamily="18" charset="0"/>
              </a:rPr>
              <a:t>prevalence measurements of problem gambling should be interpreted </a:t>
            </a:r>
            <a:r>
              <a:rPr lang="en-US" dirty="0" smtClean="0">
                <a:latin typeface="Times New Roman" panose="02020603050405020304" pitchFamily="18" charset="0"/>
                <a:ea typeface="Calibri" panose="020F0502020204030204" pitchFamily="34" charset="0"/>
                <a:cs typeface="Times New Roman" panose="02020603050405020304" pitchFamily="18" charset="0"/>
              </a:rPr>
              <a:t>cautiously </a:t>
            </a:r>
            <a:r>
              <a:rPr lang="en-US" dirty="0">
                <a:latin typeface="Times New Roman" panose="02020603050405020304" pitchFamily="18" charset="0"/>
                <a:ea typeface="Calibri" panose="020F0502020204030204" pitchFamily="34" charset="0"/>
                <a:cs typeface="Times New Roman" panose="02020603050405020304" pitchFamily="18" charset="0"/>
              </a:rPr>
              <a:t>and should not be used as the basis of policymaking. </a:t>
            </a:r>
            <a:endParaRPr lang="fi-FI"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The </a:t>
            </a:r>
            <a:r>
              <a:rPr lang="en-US" dirty="0" smtClean="0">
                <a:latin typeface="Times New Roman" panose="02020603050405020304" pitchFamily="18" charset="0"/>
                <a:ea typeface="Calibri" panose="020F0502020204030204" pitchFamily="34" charset="0"/>
                <a:cs typeface="Times New Roman" panose="02020603050405020304" pitchFamily="18" charset="0"/>
              </a:rPr>
              <a:t>individual problem </a:t>
            </a:r>
            <a:r>
              <a:rPr lang="en-US" dirty="0">
                <a:latin typeface="Times New Roman" panose="02020603050405020304" pitchFamily="18" charset="0"/>
                <a:ea typeface="Calibri" panose="020F0502020204030204" pitchFamily="34" charset="0"/>
                <a:cs typeface="Times New Roman" panose="02020603050405020304" pitchFamily="18" charset="0"/>
              </a:rPr>
              <a:t>gamblers </a:t>
            </a:r>
            <a:r>
              <a:rPr lang="en-US" dirty="0" smtClean="0">
                <a:latin typeface="Times New Roman" panose="02020603050405020304" pitchFamily="18" charset="0"/>
                <a:ea typeface="Calibri" panose="020F0502020204030204" pitchFamily="34" charset="0"/>
                <a:cs typeface="Times New Roman" panose="02020603050405020304" pitchFamily="18" charset="0"/>
              </a:rPr>
              <a:t>change </a:t>
            </a:r>
            <a:r>
              <a:rPr lang="en-US" dirty="0">
                <a:latin typeface="Times New Roman" panose="02020603050405020304" pitchFamily="18" charset="0"/>
                <a:ea typeface="Calibri" panose="020F0502020204030204" pitchFamily="34" charset="0"/>
                <a:cs typeface="Times New Roman" panose="02020603050405020304" pitchFamily="18" charset="0"/>
              </a:rPr>
              <a:t>from one period to the next, and the number of other persons affected by one problem gambler can be high. </a:t>
            </a:r>
            <a:endParaRPr lang="fi-FI"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133546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3" name="Footer Placeholder 2"/>
          <p:cNvSpPr>
            <a:spLocks noGrp="1"/>
          </p:cNvSpPr>
          <p:nvPr>
            <p:ph type="ftr" sz="quarter" idx="11"/>
          </p:nvPr>
        </p:nvSpPr>
        <p:spPr/>
        <p:txBody>
          <a:bodyPr/>
          <a:lstStyle/>
          <a:p>
            <a:r>
              <a:rPr lang="fi-FI" smtClean="0"/>
              <a:t>Presentation Name / Firstname Lastname</a:t>
            </a:r>
            <a:endParaRPr lang="fi-FI" dirty="0"/>
          </a:p>
        </p:txBody>
      </p:sp>
      <p:sp>
        <p:nvSpPr>
          <p:cNvPr id="4" name="Slide Number Placeholder 3"/>
          <p:cNvSpPr>
            <a:spLocks noGrp="1"/>
          </p:cNvSpPr>
          <p:nvPr>
            <p:ph type="sldNum" sz="quarter" idx="12"/>
          </p:nvPr>
        </p:nvSpPr>
        <p:spPr/>
        <p:txBody>
          <a:bodyPr/>
          <a:lstStyle/>
          <a:p>
            <a:pPr>
              <a:defRPr/>
            </a:pPr>
            <a:fld id="{4669315E-5A66-CF44-AE5D-C333B2F730C4}" type="slidenum">
              <a:rPr lang="en-GB" smtClean="0"/>
              <a:pPr>
                <a:defRPr/>
              </a:pPr>
              <a:t>43</a:t>
            </a:fld>
            <a:endParaRPr lang="en-GB" dirty="0"/>
          </a:p>
        </p:txBody>
      </p:sp>
      <p:sp>
        <p:nvSpPr>
          <p:cNvPr id="5" name="Title 4"/>
          <p:cNvSpPr>
            <a:spLocks noGrp="1"/>
          </p:cNvSpPr>
          <p:nvPr>
            <p:ph type="title"/>
          </p:nvPr>
        </p:nvSpPr>
        <p:spPr/>
        <p:txBody>
          <a:bodyPr/>
          <a:lstStyle/>
          <a:p>
            <a:r>
              <a:rPr lang="fi-FI" sz="2400" cap="none" dirty="0" err="1" smtClean="0"/>
              <a:t>Recommendations</a:t>
            </a:r>
            <a:r>
              <a:rPr lang="fi-FI" sz="2400" cap="none" dirty="0" smtClean="0"/>
              <a:t>: </a:t>
            </a:r>
            <a:r>
              <a:rPr lang="fi-FI" sz="2400" cap="none" dirty="0" err="1" smtClean="0"/>
              <a:t>limit-setting</a:t>
            </a:r>
            <a:r>
              <a:rPr lang="fi-FI" sz="2400" cap="none" dirty="0" smtClean="0"/>
              <a:t> and </a:t>
            </a:r>
            <a:r>
              <a:rPr lang="fi-FI" sz="2400" cap="none" dirty="0" err="1" smtClean="0"/>
              <a:t>pre-commitment</a:t>
            </a:r>
            <a:r>
              <a:rPr lang="fi-FI" sz="2400" cap="none" dirty="0" smtClean="0"/>
              <a:t> </a:t>
            </a:r>
            <a:endParaRPr lang="fi-FI" sz="2400" cap="none" dirty="0"/>
          </a:p>
        </p:txBody>
      </p:sp>
      <p:sp>
        <p:nvSpPr>
          <p:cNvPr id="6" name="Rectangle 5"/>
          <p:cNvSpPr/>
          <p:nvPr/>
        </p:nvSpPr>
        <p:spPr>
          <a:xfrm>
            <a:off x="655982" y="1925102"/>
            <a:ext cx="11129617" cy="3596369"/>
          </a:xfrm>
          <a:prstGeom prst="rect">
            <a:avLst/>
          </a:prstGeom>
        </p:spPr>
        <p:txBody>
          <a:bodyPr wrap="square">
            <a:spAutoFit/>
          </a:bodyPr>
          <a:lstStyle/>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Effective </a:t>
            </a:r>
            <a:r>
              <a:rPr lang="en-US" dirty="0" smtClean="0">
                <a:latin typeface="Times New Roman" panose="02020603050405020304" pitchFamily="18" charset="0"/>
                <a:ea typeface="Calibri" panose="020F0502020204030204" pitchFamily="34" charset="0"/>
                <a:cs typeface="Times New Roman" panose="02020603050405020304" pitchFamily="18" charset="0"/>
              </a:rPr>
              <a:t>evidence-based techniques </a:t>
            </a:r>
            <a:r>
              <a:rPr lang="en-US" dirty="0">
                <a:latin typeface="Times New Roman" panose="02020603050405020304" pitchFamily="18" charset="0"/>
                <a:ea typeface="Calibri" panose="020F0502020204030204" pitchFamily="34" charset="0"/>
                <a:cs typeface="Times New Roman" panose="02020603050405020304" pitchFamily="18" charset="0"/>
              </a:rPr>
              <a:t>for preventing </a:t>
            </a:r>
            <a:r>
              <a:rPr lang="en-US" dirty="0" smtClean="0">
                <a:latin typeface="Times New Roman" panose="02020603050405020304" pitchFamily="18" charset="0"/>
                <a:ea typeface="Calibri" panose="020F0502020204030204" pitchFamily="34" charset="0"/>
                <a:cs typeface="Times New Roman" panose="02020603050405020304" pitchFamily="18" charset="0"/>
              </a:rPr>
              <a:t>gambling-related harm exist and can be implemented. These include setting </a:t>
            </a:r>
            <a:r>
              <a:rPr lang="en-US" dirty="0">
                <a:latin typeface="Times New Roman" panose="02020603050405020304" pitchFamily="18" charset="0"/>
                <a:ea typeface="Calibri" panose="020F0502020204030204" pitchFamily="34" charset="0"/>
                <a:cs typeface="Times New Roman" panose="02020603050405020304" pitchFamily="18" charset="0"/>
              </a:rPr>
              <a:t>limits to game intensity, </a:t>
            </a:r>
            <a:r>
              <a:rPr lang="en-US" dirty="0" smtClean="0">
                <a:latin typeface="Times New Roman" panose="02020603050405020304" pitchFamily="18" charset="0"/>
                <a:ea typeface="Calibri" panose="020F0502020204030204" pitchFamily="34" charset="0"/>
                <a:cs typeface="Times New Roman" panose="02020603050405020304" pitchFamily="18" charset="0"/>
              </a:rPr>
              <a:t>sensory effects, inducements</a:t>
            </a:r>
            <a:r>
              <a:rPr lang="en-US" dirty="0">
                <a:latin typeface="Times New Roman" panose="02020603050405020304" pitchFamily="18" charset="0"/>
                <a:ea typeface="Calibri" panose="020F0502020204030204" pitchFamily="34" charset="0"/>
                <a:cs typeface="Times New Roman" panose="02020603050405020304" pitchFamily="18" charset="0"/>
              </a:rPr>
              <a:t>, </a:t>
            </a:r>
            <a:r>
              <a:rPr lang="en-US" dirty="0" smtClean="0">
                <a:latin typeface="Times New Roman" panose="02020603050405020304" pitchFamily="18" charset="0"/>
                <a:ea typeface="Calibri" panose="020F0502020204030204" pitchFamily="34" charset="0"/>
                <a:cs typeface="Times New Roman" panose="02020603050405020304" pitchFamily="18" charset="0"/>
              </a:rPr>
              <a:t>smoking and drinking and access </a:t>
            </a:r>
            <a:r>
              <a:rPr lang="en-US" dirty="0">
                <a:latin typeface="Times New Roman" panose="02020603050405020304" pitchFamily="18" charset="0"/>
                <a:ea typeface="Calibri" panose="020F0502020204030204" pitchFamily="34" charset="0"/>
                <a:cs typeface="Times New Roman" panose="02020603050405020304" pitchFamily="18" charset="0"/>
              </a:rPr>
              <a:t>to </a:t>
            </a:r>
            <a:r>
              <a:rPr lang="en-US" dirty="0" smtClean="0">
                <a:latin typeface="Times New Roman" panose="02020603050405020304" pitchFamily="18" charset="0"/>
                <a:ea typeface="Calibri" panose="020F0502020204030204" pitchFamily="34" charset="0"/>
                <a:cs typeface="Times New Roman" panose="02020603050405020304" pitchFamily="18" charset="0"/>
              </a:rPr>
              <a:t>cash, </a:t>
            </a:r>
            <a:r>
              <a:rPr lang="en-US" dirty="0">
                <a:latin typeface="Times New Roman" panose="02020603050405020304" pitchFamily="18" charset="0"/>
                <a:ea typeface="Calibri" panose="020F0502020204030204" pitchFamily="34" charset="0"/>
                <a:cs typeface="Times New Roman" panose="02020603050405020304" pitchFamily="18" charset="0"/>
              </a:rPr>
              <a:t>whereas information, persuasion, self-assessment and other personality-based responsible gambling tools have not been shown to be effective.</a:t>
            </a:r>
            <a:endParaRPr lang="fi-FI"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Effective pre-commitment and limit setting tools are those that are universally applied, mandatory, based on behavior, and implemented with personalized registration across the accessible forms of gambling participation.</a:t>
            </a:r>
            <a:endParaRPr lang="fi-FI"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Government revenue and funding towards good causes from gambling create dependencies that may pressure policymaking. Gambling regulation should be separated from both of those interests.</a:t>
            </a:r>
            <a:endParaRPr lang="fi-FI"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Regulation of online gambling is possible and is to be recommended as a harm-reduction policy. </a:t>
            </a:r>
            <a:endParaRPr lang="fi-FI"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en-US" dirty="0">
                <a:latin typeface="Times New Roman" panose="02020603050405020304" pitchFamily="18" charset="0"/>
                <a:ea typeface="Calibri" panose="020F0502020204030204" pitchFamily="34" charset="0"/>
                <a:cs typeface="Times New Roman" panose="02020603050405020304" pitchFamily="18" charset="0"/>
              </a:rPr>
              <a:t>An international agreement on gambling control needs to be negotiated. The need for international control of online gambling makes this an urgent issue.  </a:t>
            </a:r>
            <a:endParaRPr lang="fi-FI"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9363620"/>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19B7758-116C-4140-B6DB-C1147B26C5EC}" type="datetime1">
              <a:rPr lang="en-GB" smtClean="0"/>
              <a:t>05/12/2019</a:t>
            </a:fld>
            <a:endParaRPr lang="fi-FI" dirty="0"/>
          </a:p>
        </p:txBody>
      </p:sp>
      <p:sp>
        <p:nvSpPr>
          <p:cNvPr id="3" name="Footer Placeholder 2"/>
          <p:cNvSpPr>
            <a:spLocks noGrp="1"/>
          </p:cNvSpPr>
          <p:nvPr>
            <p:ph type="ftr" sz="quarter" idx="11"/>
          </p:nvPr>
        </p:nvSpPr>
        <p:spPr/>
        <p:txBody>
          <a:bodyPr/>
          <a:lstStyle/>
          <a:p>
            <a:r>
              <a:rPr lang="fi-FI" smtClean="0"/>
              <a:t>Presentation Name / Firstname Lastname</a:t>
            </a:r>
            <a:endParaRPr lang="fi-FI" dirty="0"/>
          </a:p>
        </p:txBody>
      </p:sp>
      <p:sp>
        <p:nvSpPr>
          <p:cNvPr id="4" name="Slide Number Placeholder 3"/>
          <p:cNvSpPr>
            <a:spLocks noGrp="1"/>
          </p:cNvSpPr>
          <p:nvPr>
            <p:ph type="sldNum" sz="quarter" idx="12"/>
          </p:nvPr>
        </p:nvSpPr>
        <p:spPr/>
        <p:txBody>
          <a:bodyPr/>
          <a:lstStyle/>
          <a:p>
            <a:pPr>
              <a:defRPr/>
            </a:pPr>
            <a:fld id="{4669315E-5A66-CF44-AE5D-C333B2F730C4}" type="slidenum">
              <a:rPr lang="en-GB" smtClean="0"/>
              <a:pPr>
                <a:defRPr/>
              </a:pPr>
              <a:t>44</a:t>
            </a:fld>
            <a:endParaRPr lang="en-GB" dirty="0"/>
          </a:p>
        </p:txBody>
      </p:sp>
      <p:sp>
        <p:nvSpPr>
          <p:cNvPr id="5" name="Title 4"/>
          <p:cNvSpPr>
            <a:spLocks noGrp="1"/>
          </p:cNvSpPr>
          <p:nvPr>
            <p:ph type="title"/>
          </p:nvPr>
        </p:nvSpPr>
        <p:spPr/>
        <p:txBody>
          <a:bodyPr/>
          <a:lstStyle/>
          <a:p>
            <a:r>
              <a:rPr lang="fi-FI" dirty="0" err="1" smtClean="0"/>
              <a:t>conclusions</a:t>
            </a:r>
            <a:endParaRPr lang="fi-FI" dirty="0"/>
          </a:p>
        </p:txBody>
      </p:sp>
      <p:sp>
        <p:nvSpPr>
          <p:cNvPr id="9" name="Rectangle 8"/>
          <p:cNvSpPr/>
          <p:nvPr/>
        </p:nvSpPr>
        <p:spPr>
          <a:xfrm>
            <a:off x="1298449" y="1444751"/>
            <a:ext cx="9692639" cy="1366528"/>
          </a:xfrm>
          <a:prstGeom prst="rect">
            <a:avLst/>
          </a:prstGeom>
        </p:spPr>
        <p:txBody>
          <a:bodyPr wrap="square">
            <a:spAutoFit/>
          </a:bodyPr>
          <a:lstStyle/>
          <a:p>
            <a:pPr>
              <a:lnSpc>
                <a:spcPct val="115000"/>
              </a:lnSpc>
            </a:pPr>
            <a:r>
              <a:rPr lang="en-US" sz="2400" i="1" dirty="0">
                <a:latin typeface="Times New Roman" panose="02020603050405020304" pitchFamily="18" charset="0"/>
                <a:ea typeface="Calibri" panose="020F0502020204030204" pitchFamily="34" charset="0"/>
                <a:cs typeface="Times New Roman" panose="02020603050405020304" pitchFamily="18" charset="0"/>
              </a:rPr>
              <a:t>Redistribution of wealth, concentration of the cost on a very small fragment of the population, and reinforcement of other vulnerabilities make gambling policy an issue of distributive justice.</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endParaRPr lang="fi-FI"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4046204"/>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082113" y="1590260"/>
            <a:ext cx="5179539" cy="4701819"/>
          </a:xfrm>
        </p:spPr>
        <p:txBody>
          <a:bodyPr/>
          <a:lstStyle/>
          <a:p>
            <a:pPr marL="92075" indent="0">
              <a:buNone/>
            </a:pPr>
            <a:r>
              <a:rPr lang="en-US" sz="2400" dirty="0" smtClean="0">
                <a:latin typeface="Times New Roman" panose="02020603050405020304" pitchFamily="18" charset="0"/>
                <a:cs typeface="Times New Roman" panose="02020603050405020304" pitchFamily="18" charset="0"/>
              </a:rPr>
              <a:t>Foreword by </a:t>
            </a:r>
            <a:r>
              <a:rPr lang="en-US" sz="2400" dirty="0" err="1">
                <a:latin typeface="Times New Roman" panose="02020603050405020304" pitchFamily="18" charset="0"/>
                <a:ea typeface="Times New Roman" panose="02020603050405020304" pitchFamily="18" charset="0"/>
              </a:rPr>
              <a:t>Dr</a:t>
            </a:r>
            <a:r>
              <a:rPr lang="en-US" sz="2400" dirty="0">
                <a:latin typeface="Times New Roman" panose="02020603050405020304" pitchFamily="18" charset="0"/>
                <a:ea typeface="Times New Roman" panose="02020603050405020304" pitchFamily="18" charset="0"/>
              </a:rPr>
              <a:t> Vladimir </a:t>
            </a:r>
            <a:r>
              <a:rPr lang="en-US" sz="2400" dirty="0" err="1">
                <a:latin typeface="Times New Roman" panose="02020603050405020304" pitchFamily="18" charset="0"/>
                <a:ea typeface="Times New Roman" panose="02020603050405020304" pitchFamily="18" charset="0"/>
              </a:rPr>
              <a:t>Poznyak</a:t>
            </a:r>
            <a:r>
              <a:rPr lang="en-US" sz="2400" dirty="0" smtClean="0">
                <a:latin typeface="Times New Roman" panose="02020603050405020304" pitchFamily="18" charset="0"/>
                <a:ea typeface="Times New Roman" panose="02020603050405020304" pitchFamily="18" charset="0"/>
              </a:rPr>
              <a:t>, WHO</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smtClean="0">
                <a:latin typeface="Times New Roman" panose="02020603050405020304" pitchFamily="18" charset="0"/>
                <a:cs typeface="Times New Roman" panose="02020603050405020304" pitchFamily="18" charset="0"/>
              </a:rPr>
              <a:t>1 </a:t>
            </a:r>
            <a:r>
              <a:rPr lang="en-US" sz="2400" dirty="0">
                <a:latin typeface="Times New Roman" panose="02020603050405020304" pitchFamily="18" charset="0"/>
                <a:cs typeface="Times New Roman" panose="02020603050405020304" pitchFamily="18" charset="0"/>
              </a:rPr>
              <a:t>Introduction</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2 The history of gambling regulation and the rise of the industry</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3 The gambling industry: global structures and modern trends</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4 The range and burden of gambling problems</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5 Gambling behavior and problem </a:t>
            </a:r>
            <a:r>
              <a:rPr lang="en-US" dirty="0">
                <a:latin typeface="Times New Roman" panose="02020603050405020304" pitchFamily="18" charset="0"/>
                <a:cs typeface="Times New Roman" panose="02020603050405020304" pitchFamily="18" charset="0"/>
              </a:rPr>
              <a:t>gambling</a:t>
            </a:r>
            <a:endParaRPr lang="fi-FI" dirty="0">
              <a:latin typeface="Times New Roman" panose="02020603050405020304" pitchFamily="18" charset="0"/>
              <a:cs typeface="Times New Roman" panose="02020603050405020304" pitchFamily="18" charset="0"/>
            </a:endParaRPr>
          </a:p>
          <a:p>
            <a:pPr marL="92075" indent="0">
              <a:buNone/>
            </a:pPr>
            <a:r>
              <a:rPr lang="en-US" dirty="0">
                <a:latin typeface="Times New Roman" panose="02020603050405020304" pitchFamily="18" charset="0"/>
                <a:cs typeface="Times New Roman" panose="02020603050405020304" pitchFamily="18" charset="0"/>
              </a:rPr>
              <a:t> </a:t>
            </a:r>
            <a:endParaRPr lang="fi-FI" dirty="0">
              <a:latin typeface="Times New Roman" panose="02020603050405020304" pitchFamily="18" charset="0"/>
              <a:cs typeface="Times New Roman" panose="02020603050405020304" pitchFamily="18" charset="0"/>
            </a:endParaRPr>
          </a:p>
          <a:p>
            <a:pPr marL="92075" indent="0">
              <a:buNone/>
            </a:pPr>
            <a:endParaRPr lang="fi-FI" dirty="0">
              <a:latin typeface="Times New Roman" panose="02020603050405020304" pitchFamily="18" charset="0"/>
              <a:cs typeface="Times New Roman" panose="02020603050405020304" pitchFamily="18" charset="0"/>
            </a:endParaRPr>
          </a:p>
          <a:p>
            <a:pPr marL="92075" indent="0">
              <a:buNone/>
            </a:pPr>
            <a:endParaRPr lang="fi-FI" dirty="0">
              <a:latin typeface="Times New Roman" panose="02020603050405020304" pitchFamily="18" charset="0"/>
              <a:cs typeface="Times New Roman" panose="02020603050405020304" pitchFamily="18" charset="0"/>
            </a:endParaRPr>
          </a:p>
        </p:txBody>
      </p:sp>
      <p:sp>
        <p:nvSpPr>
          <p:cNvPr id="9" name="Content Placeholder 8"/>
          <p:cNvSpPr>
            <a:spLocks noGrp="1"/>
          </p:cNvSpPr>
          <p:nvPr>
            <p:ph idx="13"/>
          </p:nvPr>
        </p:nvSpPr>
        <p:spPr>
          <a:xfrm>
            <a:off x="6261652" y="964096"/>
            <a:ext cx="5498979" cy="5129201"/>
          </a:xfrm>
        </p:spPr>
        <p:txBody>
          <a:bodyPr/>
          <a:lstStyle/>
          <a:p>
            <a:pPr marL="92075" indent="0">
              <a:buNone/>
            </a:pPr>
            <a:r>
              <a:rPr lang="en-US" sz="2400" dirty="0">
                <a:latin typeface="Times New Roman" panose="02020603050405020304" pitchFamily="18" charset="0"/>
                <a:cs typeface="Times New Roman" panose="02020603050405020304" pitchFamily="18" charset="0"/>
              </a:rPr>
              <a:t>6 The total volume of gambling and the prevalence of gambling problems</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smtClean="0">
                <a:latin typeface="Times New Roman" panose="02020603050405020304" pitchFamily="18" charset="0"/>
                <a:cs typeface="Times New Roman" panose="02020603050405020304" pitchFamily="18" charset="0"/>
              </a:rPr>
              <a:t>7 </a:t>
            </a:r>
            <a:r>
              <a:rPr lang="en-US" sz="2400" dirty="0">
                <a:latin typeface="Times New Roman" panose="02020603050405020304" pitchFamily="18" charset="0"/>
                <a:cs typeface="Times New Roman" panose="02020603050405020304" pitchFamily="18" charset="0"/>
              </a:rPr>
              <a:t>The effects of changing availability</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8 Industry strategies and their regulation: marketing, game features, and venue characteristics</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9 Pre-commitment and interventions in risk behavior</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10 Gambling control regimes</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11 Treatment and early intervention services</a:t>
            </a:r>
            <a:endParaRPr lang="fi-FI" sz="2400" dirty="0">
              <a:latin typeface="Times New Roman" panose="02020603050405020304" pitchFamily="18" charset="0"/>
              <a:cs typeface="Times New Roman" panose="02020603050405020304" pitchFamily="18" charset="0"/>
            </a:endParaRPr>
          </a:p>
          <a:p>
            <a:pPr marL="92075" indent="0">
              <a:buNone/>
            </a:pPr>
            <a:r>
              <a:rPr lang="en-US" sz="2400" dirty="0">
                <a:latin typeface="Times New Roman" panose="02020603050405020304" pitchFamily="18" charset="0"/>
                <a:cs typeface="Times New Roman" panose="02020603050405020304" pitchFamily="18" charset="0"/>
              </a:rPr>
              <a:t>12 Summary and conclusions: gambling policy and the public interest</a:t>
            </a:r>
            <a:endParaRPr lang="fi-FI" sz="2400" dirty="0">
              <a:latin typeface="Times New Roman" panose="02020603050405020304" pitchFamily="18" charset="0"/>
              <a:cs typeface="Times New Roman" panose="02020603050405020304" pitchFamily="18" charset="0"/>
            </a:endParaRPr>
          </a:p>
          <a:p>
            <a:pPr marL="92075" indent="0">
              <a:buNone/>
            </a:pPr>
            <a:endParaRPr lang="fi-FI" sz="2400" dirty="0">
              <a:latin typeface="Times New Roman" panose="02020603050405020304" pitchFamily="18" charset="0"/>
              <a:cs typeface="Times New Roman" panose="02020603050405020304" pitchFamily="18" charset="0"/>
            </a:endParaRPr>
          </a:p>
        </p:txBody>
      </p:sp>
      <p:sp>
        <p:nvSpPr>
          <p:cNvPr id="7" name="Title 6"/>
          <p:cNvSpPr>
            <a:spLocks noGrp="1"/>
          </p:cNvSpPr>
          <p:nvPr>
            <p:ph type="title"/>
          </p:nvPr>
        </p:nvSpPr>
        <p:spPr>
          <a:xfrm>
            <a:off x="1912222" y="891237"/>
            <a:ext cx="3852473" cy="699023"/>
          </a:xfrm>
        </p:spPr>
        <p:txBody>
          <a:bodyPr/>
          <a:lstStyle/>
          <a:p>
            <a:r>
              <a:rPr lang="en-US" sz="2400" cap="none" dirty="0" smtClean="0"/>
              <a:t>Contents</a:t>
            </a:r>
            <a:r>
              <a:rPr lang="fi-FI" sz="2400" dirty="0"/>
              <a:t/>
            </a:r>
            <a:br>
              <a:rPr lang="fi-FI" sz="2400" dirty="0"/>
            </a:br>
            <a:endParaRPr lang="fi-FI" sz="2400" dirty="0"/>
          </a:p>
        </p:txBody>
      </p:sp>
      <p:sp>
        <p:nvSpPr>
          <p:cNvPr id="4" name="Date Placeholder 3"/>
          <p:cNvSpPr>
            <a:spLocks noGrp="1"/>
          </p:cNvSpPr>
          <p:nvPr>
            <p:ph type="dt" sz="half" idx="4294967295"/>
          </p:nvPr>
        </p:nvSpPr>
        <p:spPr>
          <a:xfrm>
            <a:off x="11277600" y="6189663"/>
            <a:ext cx="914400" cy="5746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94F15-6F9E-486A-8665-18D38E76C61A}" type="datetime1">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5.12.2019</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6" name="Slide Number Placeholder 5"/>
          <p:cNvSpPr>
            <a:spLocks noGrp="1"/>
          </p:cNvSpPr>
          <p:nvPr>
            <p:ph type="sldNum" sz="quarter" idx="4294967295"/>
          </p:nvPr>
        </p:nvSpPr>
        <p:spPr>
          <a:xfrm>
            <a:off x="11510963" y="6189663"/>
            <a:ext cx="681037" cy="57467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B22C18-D258-408D-9E07-14ECF9E04848}" type="slidenum">
              <a:rPr kumimoji="0" lang="fi-FI" sz="9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fi-FI" sz="900" b="0"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54932328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Co-authorship</a:t>
            </a:r>
            <a:r>
              <a:rPr lang="fi-FI" dirty="0" smtClean="0"/>
              <a:t> </a:t>
            </a:r>
            <a:r>
              <a:rPr lang="fi-FI" dirty="0" err="1" smtClean="0"/>
              <a:t>involves</a:t>
            </a:r>
            <a:r>
              <a:rPr lang="fi-FI" dirty="0" smtClean="0"/>
              <a:t>:</a:t>
            </a:r>
            <a:endParaRPr lang="fi-FI" dirty="0"/>
          </a:p>
        </p:txBody>
      </p:sp>
      <p:sp>
        <p:nvSpPr>
          <p:cNvPr id="3" name="Content Placeholder 2"/>
          <p:cNvSpPr>
            <a:spLocks noGrp="1"/>
          </p:cNvSpPr>
          <p:nvPr>
            <p:ph idx="1"/>
          </p:nvPr>
        </p:nvSpPr>
        <p:spPr/>
        <p:txBody>
          <a:bodyPr/>
          <a:lstStyle/>
          <a:p>
            <a:r>
              <a:rPr lang="fi-FI" dirty="0" err="1" smtClean="0"/>
              <a:t>Consensus</a:t>
            </a:r>
            <a:r>
              <a:rPr lang="fi-FI" dirty="0" smtClean="0"/>
              <a:t> </a:t>
            </a:r>
            <a:r>
              <a:rPr lang="fi-FI" dirty="0" err="1" smtClean="0"/>
              <a:t>report</a:t>
            </a:r>
            <a:r>
              <a:rPr lang="fi-FI" dirty="0" smtClean="0"/>
              <a:t> </a:t>
            </a:r>
            <a:endParaRPr lang="fi-FI" dirty="0"/>
          </a:p>
          <a:p>
            <a:r>
              <a:rPr lang="fi-FI" dirty="0" err="1" smtClean="0"/>
              <a:t>Shared</a:t>
            </a:r>
            <a:r>
              <a:rPr lang="fi-FI" dirty="0" smtClean="0"/>
              <a:t> </a:t>
            </a:r>
            <a:r>
              <a:rPr lang="fi-FI" dirty="0" err="1" smtClean="0"/>
              <a:t>starting</a:t>
            </a:r>
            <a:r>
              <a:rPr lang="fi-FI" dirty="0" smtClean="0"/>
              <a:t> </a:t>
            </a:r>
            <a:r>
              <a:rPr lang="fi-FI" dirty="0" err="1" smtClean="0"/>
              <a:t>point</a:t>
            </a:r>
            <a:r>
              <a:rPr lang="fi-FI" dirty="0" smtClean="0"/>
              <a:t>: </a:t>
            </a:r>
            <a:r>
              <a:rPr lang="fi-FI" dirty="0" err="1" smtClean="0"/>
              <a:t>The</a:t>
            </a:r>
            <a:r>
              <a:rPr lang="fi-FI" dirty="0" smtClean="0"/>
              <a:t> Total </a:t>
            </a:r>
            <a:r>
              <a:rPr lang="fi-FI" dirty="0" err="1" smtClean="0"/>
              <a:t>Consumption</a:t>
            </a:r>
            <a:r>
              <a:rPr lang="fi-FI" dirty="0" smtClean="0"/>
              <a:t> </a:t>
            </a:r>
            <a:r>
              <a:rPr lang="fi-FI" dirty="0" err="1" smtClean="0"/>
              <a:t>Model</a:t>
            </a:r>
            <a:r>
              <a:rPr lang="fi-FI" dirty="0" smtClean="0"/>
              <a:t> (TCM) </a:t>
            </a:r>
            <a:r>
              <a:rPr lang="fi-FI" dirty="0" smtClean="0">
                <a:sym typeface="Wingdings" panose="05000000000000000000" pitchFamily="2" charset="2"/>
              </a:rPr>
              <a:t> </a:t>
            </a:r>
            <a:r>
              <a:rPr lang="fi-FI" dirty="0" err="1" smtClean="0">
                <a:sym typeface="Wingdings" panose="05000000000000000000" pitchFamily="2" charset="2"/>
              </a:rPr>
              <a:t>The</a:t>
            </a:r>
            <a:r>
              <a:rPr lang="fi-FI" dirty="0" smtClean="0">
                <a:sym typeface="Wingdings" panose="05000000000000000000" pitchFamily="2" charset="2"/>
              </a:rPr>
              <a:t> Public Health </a:t>
            </a:r>
            <a:r>
              <a:rPr lang="fi-FI" dirty="0" err="1" smtClean="0">
                <a:sym typeface="Wingdings" panose="05000000000000000000" pitchFamily="2" charset="2"/>
              </a:rPr>
              <a:t>Approach</a:t>
            </a:r>
            <a:endParaRPr lang="fi-FI" dirty="0" smtClean="0"/>
          </a:p>
          <a:p>
            <a:r>
              <a:rPr lang="fi-FI" dirty="0" err="1" smtClean="0"/>
              <a:t>Each</a:t>
            </a:r>
            <a:r>
              <a:rPr lang="fi-FI" dirty="0" smtClean="0"/>
              <a:t> </a:t>
            </a:r>
            <a:r>
              <a:rPr lang="fi-FI" dirty="0" err="1" smtClean="0"/>
              <a:t>book</a:t>
            </a:r>
            <a:r>
              <a:rPr lang="fi-FI" dirty="0" smtClean="0"/>
              <a:t> </a:t>
            </a:r>
            <a:r>
              <a:rPr lang="fi-FI" dirty="0" err="1" smtClean="0"/>
              <a:t>conributes</a:t>
            </a:r>
            <a:r>
              <a:rPr lang="fi-FI" dirty="0" smtClean="0"/>
              <a:t> a </a:t>
            </a:r>
            <a:r>
              <a:rPr lang="fi-FI" dirty="0" err="1" smtClean="0"/>
              <a:t>new</a:t>
            </a:r>
            <a:r>
              <a:rPr lang="fi-FI" dirty="0" smtClean="0"/>
              <a:t> </a:t>
            </a:r>
            <a:r>
              <a:rPr lang="fi-FI" dirty="0" err="1" smtClean="0"/>
              <a:t>perspective</a:t>
            </a:r>
            <a:r>
              <a:rPr lang="fi-FI" dirty="0" smtClean="0"/>
              <a:t>, </a:t>
            </a:r>
            <a:r>
              <a:rPr lang="fi-FI" dirty="0" err="1" smtClean="0"/>
              <a:t>theoretical</a:t>
            </a:r>
            <a:r>
              <a:rPr lang="fi-FI" dirty="0" smtClean="0"/>
              <a:t> </a:t>
            </a:r>
            <a:r>
              <a:rPr lang="fi-FI" dirty="0" err="1" smtClean="0"/>
              <a:t>or</a:t>
            </a:r>
            <a:r>
              <a:rPr lang="fi-FI" dirty="0" smtClean="0"/>
              <a:t> </a:t>
            </a:r>
            <a:r>
              <a:rPr lang="fi-FI" dirty="0" err="1" smtClean="0"/>
              <a:t>empirical</a:t>
            </a:r>
            <a:endParaRPr lang="fi-FI" dirty="0" smtClean="0"/>
          </a:p>
          <a:p>
            <a:pPr lvl="1"/>
            <a:r>
              <a:rPr lang="fi-FI" dirty="0" smtClean="0"/>
              <a:t>Bruun et </a:t>
            </a:r>
            <a:r>
              <a:rPr lang="fi-FI" dirty="0" err="1" smtClean="0"/>
              <a:t>al</a:t>
            </a:r>
            <a:r>
              <a:rPr lang="fi-FI" dirty="0" smtClean="0"/>
              <a:t> 1975: TCM </a:t>
            </a:r>
            <a:r>
              <a:rPr lang="fi-FI" dirty="0" err="1" smtClean="0"/>
              <a:t>epidemiological</a:t>
            </a:r>
            <a:r>
              <a:rPr lang="fi-FI" dirty="0" smtClean="0"/>
              <a:t> </a:t>
            </a:r>
            <a:r>
              <a:rPr lang="fi-FI" dirty="0" err="1" smtClean="0"/>
              <a:t>foundations</a:t>
            </a:r>
            <a:endParaRPr lang="fi-FI" dirty="0" smtClean="0"/>
          </a:p>
          <a:p>
            <a:pPr lvl="1"/>
            <a:r>
              <a:rPr lang="fi-FI" dirty="0" smtClean="0"/>
              <a:t>Mäkelä, </a:t>
            </a:r>
            <a:r>
              <a:rPr lang="fi-FI" dirty="0" err="1"/>
              <a:t>Room</a:t>
            </a:r>
            <a:r>
              <a:rPr lang="fi-FI" dirty="0"/>
              <a:t> &amp; Sulkunen 1980: </a:t>
            </a:r>
            <a:r>
              <a:rPr lang="fi-FI" dirty="0" err="1"/>
              <a:t>historical</a:t>
            </a:r>
            <a:r>
              <a:rPr lang="fi-FI" dirty="0"/>
              <a:t> </a:t>
            </a:r>
            <a:r>
              <a:rPr lang="fi-FI" dirty="0" err="1"/>
              <a:t>policy</a:t>
            </a:r>
            <a:r>
              <a:rPr lang="fi-FI" dirty="0"/>
              <a:t> </a:t>
            </a:r>
            <a:r>
              <a:rPr lang="fi-FI" dirty="0" err="1" smtClean="0"/>
              <a:t>context</a:t>
            </a:r>
            <a:endParaRPr lang="fi-FI" dirty="0" smtClean="0"/>
          </a:p>
          <a:p>
            <a:pPr lvl="1"/>
            <a:r>
              <a:rPr lang="fi-FI" dirty="0" smtClean="0"/>
              <a:t>Edwards et </a:t>
            </a:r>
            <a:r>
              <a:rPr lang="fi-FI" dirty="0" err="1" smtClean="0"/>
              <a:t>al</a:t>
            </a:r>
            <a:r>
              <a:rPr lang="fi-FI" dirty="0" smtClean="0"/>
              <a:t> 1994: </a:t>
            </a:r>
            <a:r>
              <a:rPr lang="fi-FI" dirty="0" err="1" smtClean="0"/>
              <a:t>The</a:t>
            </a:r>
            <a:r>
              <a:rPr lang="fi-FI" dirty="0" smtClean="0"/>
              <a:t> prevention ”</a:t>
            </a:r>
            <a:r>
              <a:rPr lang="fi-FI" dirty="0" err="1" smtClean="0"/>
              <a:t>paradox</a:t>
            </a:r>
            <a:r>
              <a:rPr lang="fi-FI" dirty="0" smtClean="0"/>
              <a:t>”</a:t>
            </a:r>
          </a:p>
          <a:p>
            <a:pPr lvl="1"/>
            <a:r>
              <a:rPr lang="fi-FI" dirty="0" err="1" smtClean="0"/>
              <a:t>Babor</a:t>
            </a:r>
            <a:r>
              <a:rPr lang="fi-FI" dirty="0" smtClean="0"/>
              <a:t> et </a:t>
            </a:r>
            <a:r>
              <a:rPr lang="fi-FI" dirty="0" err="1" smtClean="0"/>
              <a:t>al</a:t>
            </a:r>
            <a:r>
              <a:rPr lang="fi-FI" dirty="0" smtClean="0"/>
              <a:t> 2003: </a:t>
            </a:r>
            <a:r>
              <a:rPr lang="fi-FI" dirty="0" err="1" smtClean="0"/>
              <a:t>Evidence</a:t>
            </a:r>
            <a:r>
              <a:rPr lang="fi-FI" dirty="0" smtClean="0"/>
              <a:t> on </a:t>
            </a:r>
            <a:r>
              <a:rPr lang="fi-FI" dirty="0" err="1" smtClean="0"/>
              <a:t>policy</a:t>
            </a:r>
            <a:r>
              <a:rPr lang="fi-FI" dirty="0" smtClean="0"/>
              <a:t> </a:t>
            </a:r>
            <a:r>
              <a:rPr lang="fi-FI" dirty="0" err="1" smtClean="0"/>
              <a:t>implications</a:t>
            </a:r>
            <a:r>
              <a:rPr lang="fi-FI" dirty="0" smtClean="0"/>
              <a:t> (</a:t>
            </a:r>
            <a:r>
              <a:rPr lang="fi-FI" dirty="0" err="1" smtClean="0"/>
              <a:t>availability</a:t>
            </a:r>
            <a:r>
              <a:rPr lang="fi-FI" dirty="0" smtClean="0"/>
              <a:t> </a:t>
            </a:r>
            <a:r>
              <a:rPr lang="fi-FI" dirty="0" err="1" smtClean="0"/>
              <a:t>theory</a:t>
            </a:r>
            <a:r>
              <a:rPr lang="fi-FI" dirty="0" smtClean="0"/>
              <a:t>)</a:t>
            </a:r>
          </a:p>
          <a:p>
            <a:pPr lvl="1"/>
            <a:r>
              <a:rPr lang="fi-FI" dirty="0" err="1" smtClean="0"/>
              <a:t>Babor</a:t>
            </a:r>
            <a:r>
              <a:rPr lang="fi-FI" dirty="0" smtClean="0"/>
              <a:t> et </a:t>
            </a:r>
            <a:r>
              <a:rPr lang="fi-FI" dirty="0" err="1" smtClean="0"/>
              <a:t>al</a:t>
            </a:r>
            <a:r>
              <a:rPr lang="fi-FI" dirty="0" smtClean="0"/>
              <a:t> 2018 (2nd </a:t>
            </a:r>
            <a:r>
              <a:rPr lang="fi-FI" dirty="0" err="1" smtClean="0"/>
              <a:t>ed</a:t>
            </a:r>
            <a:r>
              <a:rPr lang="fi-FI" dirty="0" smtClean="0"/>
              <a:t>): </a:t>
            </a:r>
            <a:r>
              <a:rPr lang="fi-FI" dirty="0" err="1" smtClean="0"/>
              <a:t>Limits</a:t>
            </a:r>
            <a:r>
              <a:rPr lang="fi-FI" dirty="0" smtClean="0"/>
              <a:t> to </a:t>
            </a:r>
            <a:r>
              <a:rPr lang="fi-FI" dirty="0" err="1" smtClean="0"/>
              <a:t>limits</a:t>
            </a:r>
            <a:r>
              <a:rPr lang="fi-FI" dirty="0" smtClean="0"/>
              <a:t> on </a:t>
            </a:r>
            <a:r>
              <a:rPr lang="fi-FI" dirty="0" err="1" smtClean="0"/>
              <a:t>drug</a:t>
            </a:r>
            <a:r>
              <a:rPr lang="fi-FI" dirty="0" smtClean="0"/>
              <a:t> </a:t>
            </a:r>
            <a:r>
              <a:rPr lang="fi-FI" dirty="0" err="1" smtClean="0"/>
              <a:t>use</a:t>
            </a:r>
            <a:endParaRPr lang="fi-FI" dirty="0" smtClean="0"/>
          </a:p>
          <a:p>
            <a:pPr lvl="1"/>
            <a:r>
              <a:rPr lang="fi-FI" dirty="0" smtClean="0"/>
              <a:t>Sulkunen et </a:t>
            </a:r>
            <a:r>
              <a:rPr lang="fi-FI" dirty="0" err="1" smtClean="0"/>
              <a:t>al</a:t>
            </a:r>
            <a:r>
              <a:rPr lang="fi-FI" dirty="0" smtClean="0"/>
              <a:t> 2019: </a:t>
            </a:r>
            <a:r>
              <a:rPr lang="fi-FI" dirty="0">
                <a:solidFill>
                  <a:srgbClr val="FF0000"/>
                </a:solidFill>
              </a:rPr>
              <a:t>P</a:t>
            </a:r>
            <a:r>
              <a:rPr lang="fi-FI" dirty="0" smtClean="0">
                <a:solidFill>
                  <a:srgbClr val="FF0000"/>
                </a:solidFill>
              </a:rPr>
              <a:t>ublic </a:t>
            </a:r>
            <a:r>
              <a:rPr lang="fi-FI" i="1" dirty="0" err="1" smtClean="0">
                <a:solidFill>
                  <a:srgbClr val="FF0000"/>
                </a:solidFill>
              </a:rPr>
              <a:t>interest</a:t>
            </a:r>
            <a:r>
              <a:rPr lang="fi-FI" dirty="0" smtClean="0">
                <a:solidFill>
                  <a:srgbClr val="FF0000"/>
                </a:solidFill>
              </a:rPr>
              <a:t> </a:t>
            </a:r>
            <a:r>
              <a:rPr lang="fi-FI" dirty="0" err="1" smtClean="0">
                <a:solidFill>
                  <a:srgbClr val="FF0000"/>
                </a:solidFill>
              </a:rPr>
              <a:t>vs</a:t>
            </a:r>
            <a:r>
              <a:rPr lang="fi-FI" dirty="0" smtClean="0">
                <a:solidFill>
                  <a:srgbClr val="FF0000"/>
                </a:solidFill>
              </a:rPr>
              <a:t> </a:t>
            </a:r>
            <a:r>
              <a:rPr lang="fi-FI" dirty="0" err="1" smtClean="0">
                <a:solidFill>
                  <a:srgbClr val="FF0000"/>
                </a:solidFill>
              </a:rPr>
              <a:t>public</a:t>
            </a:r>
            <a:r>
              <a:rPr lang="fi-FI" dirty="0" smtClean="0">
                <a:solidFill>
                  <a:srgbClr val="FF0000"/>
                </a:solidFill>
              </a:rPr>
              <a:t> </a:t>
            </a:r>
            <a:r>
              <a:rPr lang="fi-FI" i="1" dirty="0" err="1" smtClean="0">
                <a:solidFill>
                  <a:srgbClr val="FF0000"/>
                </a:solidFill>
              </a:rPr>
              <a:t>health</a:t>
            </a:r>
            <a:endParaRPr lang="fi-FI" i="1" dirty="0">
              <a:solidFill>
                <a:srgbClr val="FF0000"/>
              </a:solidFill>
            </a:endParaRPr>
          </a:p>
        </p:txBody>
      </p:sp>
    </p:spTree>
    <p:extLst>
      <p:ext uri="{BB962C8B-B14F-4D97-AF65-F5344CB8AC3E}">
        <p14:creationId xmlns:p14="http://schemas.microsoft.com/office/powerpoint/2010/main" val="194483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The</a:t>
            </a:r>
            <a:r>
              <a:rPr lang="fi-FI" dirty="0" smtClean="0"/>
              <a:t> Public </a:t>
            </a:r>
            <a:r>
              <a:rPr lang="fi-FI" dirty="0" err="1" smtClean="0"/>
              <a:t>Interest</a:t>
            </a:r>
            <a:r>
              <a:rPr lang="fi-FI" dirty="0" smtClean="0"/>
              <a:t> </a:t>
            </a:r>
            <a:r>
              <a:rPr lang="fi-FI" dirty="0" err="1" smtClean="0"/>
              <a:t>Approach</a:t>
            </a:r>
            <a:endParaRPr lang="fi-FI" dirty="0"/>
          </a:p>
        </p:txBody>
      </p:sp>
      <p:sp>
        <p:nvSpPr>
          <p:cNvPr id="3" name="Content Placeholder 2"/>
          <p:cNvSpPr>
            <a:spLocks noGrp="1"/>
          </p:cNvSpPr>
          <p:nvPr>
            <p:ph idx="1"/>
          </p:nvPr>
        </p:nvSpPr>
        <p:spPr/>
        <p:txBody>
          <a:bodyPr>
            <a:normAutofit/>
          </a:bodyPr>
          <a:lstStyle/>
          <a:p>
            <a:pPr marL="0" indent="0">
              <a:buNone/>
            </a:pPr>
            <a:r>
              <a:rPr lang="fi-FI" dirty="0" smtClean="0"/>
              <a:t>A. Concrete </a:t>
            </a:r>
            <a:r>
              <a:rPr lang="fi-FI" dirty="0" smtClean="0">
                <a:solidFill>
                  <a:srgbClr val="7030A0"/>
                </a:solidFill>
              </a:rPr>
              <a:t>recommendations</a:t>
            </a:r>
            <a:r>
              <a:rPr lang="fi-FI" dirty="0" smtClean="0"/>
              <a:t>, not </a:t>
            </a:r>
            <a:r>
              <a:rPr lang="fi-FI" dirty="0" err="1" smtClean="0"/>
              <a:t>abstract</a:t>
            </a:r>
            <a:r>
              <a:rPr lang="fi-FI" dirty="0" smtClean="0"/>
              <a:t> </a:t>
            </a:r>
            <a:r>
              <a:rPr lang="fi-FI" dirty="0" err="1" smtClean="0"/>
              <a:t>principles</a:t>
            </a:r>
            <a:endParaRPr lang="fi-FI" dirty="0" smtClean="0"/>
          </a:p>
          <a:p>
            <a:pPr marL="0" indent="0">
              <a:buNone/>
            </a:pPr>
            <a:r>
              <a:rPr lang="fi-FI" dirty="0" smtClean="0"/>
              <a:t>B. Justifying and evaluating policies in </a:t>
            </a:r>
            <a:r>
              <a:rPr lang="fi-FI" dirty="0" smtClean="0">
                <a:solidFill>
                  <a:srgbClr val="7030A0"/>
                </a:solidFill>
              </a:rPr>
              <a:t>variable contexts</a:t>
            </a:r>
            <a:r>
              <a:rPr lang="fi-FI" dirty="0" smtClean="0"/>
              <a:t>, not ”patent medicins” </a:t>
            </a:r>
          </a:p>
          <a:p>
            <a:pPr marL="0" indent="0">
              <a:buNone/>
            </a:pPr>
            <a:r>
              <a:rPr lang="fi-FI" dirty="0" smtClean="0"/>
              <a:t>C. ”</a:t>
            </a:r>
            <a:r>
              <a:rPr lang="fi-FI" dirty="0" err="1" smtClean="0"/>
              <a:t>Realizations</a:t>
            </a:r>
            <a:r>
              <a:rPr lang="fi-FI" dirty="0" smtClean="0"/>
              <a:t>”, </a:t>
            </a:r>
            <a:r>
              <a:rPr lang="fi-FI" dirty="0" err="1" smtClean="0"/>
              <a:t>not</a:t>
            </a:r>
            <a:r>
              <a:rPr lang="fi-FI" dirty="0" smtClean="0"/>
              <a:t> </a:t>
            </a:r>
            <a:r>
              <a:rPr lang="fi-FI" dirty="0" err="1" smtClean="0"/>
              <a:t>not</a:t>
            </a:r>
            <a:r>
              <a:rPr lang="fi-FI" dirty="0" smtClean="0"/>
              <a:t> </a:t>
            </a:r>
            <a:r>
              <a:rPr lang="fi-FI" dirty="0" err="1" smtClean="0"/>
              <a:t>only</a:t>
            </a:r>
            <a:r>
              <a:rPr lang="fi-FI" dirty="0" smtClean="0"/>
              <a:t> </a:t>
            </a:r>
            <a:r>
              <a:rPr lang="fi-FI" dirty="0" err="1" smtClean="0"/>
              <a:t>measuring</a:t>
            </a:r>
            <a:r>
              <a:rPr lang="fi-FI" dirty="0" smtClean="0"/>
              <a:t> </a:t>
            </a:r>
            <a:r>
              <a:rPr lang="fi-FI" dirty="0" err="1" smtClean="0"/>
              <a:t>the</a:t>
            </a:r>
            <a:r>
              <a:rPr lang="fi-FI" dirty="0" smtClean="0"/>
              <a:t> </a:t>
            </a:r>
            <a:r>
              <a:rPr lang="fi-FI" dirty="0" err="1" smtClean="0"/>
              <a:t>burden</a:t>
            </a:r>
            <a:r>
              <a:rPr lang="fi-FI" dirty="0" smtClean="0"/>
              <a:t> of </a:t>
            </a:r>
            <a:r>
              <a:rPr lang="fi-FI" dirty="0" err="1" smtClean="0"/>
              <a:t>harm</a:t>
            </a:r>
            <a:endParaRPr lang="fi-FI" dirty="0" smtClean="0"/>
          </a:p>
          <a:p>
            <a:pPr marL="0" indent="0">
              <a:buNone/>
            </a:pPr>
            <a:r>
              <a:rPr lang="fi-FI" dirty="0" smtClean="0"/>
              <a:t>D. Focus on </a:t>
            </a:r>
            <a:r>
              <a:rPr lang="fi-FI" dirty="0" err="1" smtClean="0"/>
              <a:t>policy</a:t>
            </a:r>
            <a:r>
              <a:rPr lang="fi-FI" dirty="0" smtClean="0"/>
              <a:t> </a:t>
            </a:r>
            <a:r>
              <a:rPr lang="fi-FI" dirty="0" err="1" smtClean="0"/>
              <a:t>itself</a:t>
            </a:r>
            <a:r>
              <a:rPr lang="fi-FI" dirty="0" smtClean="0"/>
              <a:t>, </a:t>
            </a:r>
            <a:r>
              <a:rPr lang="fi-FI" dirty="0" err="1" smtClean="0"/>
              <a:t>not</a:t>
            </a:r>
            <a:r>
              <a:rPr lang="fi-FI" dirty="0" smtClean="0"/>
              <a:t> </a:t>
            </a:r>
            <a:r>
              <a:rPr lang="fi-FI" dirty="0" err="1" smtClean="0"/>
              <a:t>only</a:t>
            </a:r>
            <a:r>
              <a:rPr lang="fi-FI" dirty="0" smtClean="0"/>
              <a:t> on </a:t>
            </a:r>
            <a:r>
              <a:rPr lang="fi-FI" dirty="0" err="1" smtClean="0"/>
              <a:t>its</a:t>
            </a:r>
            <a:r>
              <a:rPr lang="fi-FI" dirty="0" smtClean="0"/>
              <a:t> </a:t>
            </a:r>
            <a:r>
              <a:rPr lang="fi-FI" dirty="0" err="1" smtClean="0"/>
              <a:t>effectiveness</a:t>
            </a:r>
            <a:r>
              <a:rPr lang="fi-FI" dirty="0" smtClean="0"/>
              <a:t> and </a:t>
            </a:r>
            <a:r>
              <a:rPr lang="fi-FI" dirty="0" err="1" smtClean="0"/>
              <a:t>cost</a:t>
            </a:r>
            <a:r>
              <a:rPr lang="fi-FI" dirty="0" smtClean="0"/>
              <a:t> </a:t>
            </a:r>
            <a:r>
              <a:rPr lang="fi-FI" dirty="0" err="1" smtClean="0"/>
              <a:t>efficiency</a:t>
            </a:r>
            <a:r>
              <a:rPr lang="fi-FI" dirty="0" smtClean="0"/>
              <a:t> </a:t>
            </a:r>
          </a:p>
          <a:p>
            <a:pPr marL="0" indent="0">
              <a:buNone/>
            </a:pPr>
            <a:r>
              <a:rPr lang="fi-FI" dirty="0" smtClean="0"/>
              <a:t>	1.  </a:t>
            </a:r>
            <a:r>
              <a:rPr lang="fi-FI" dirty="0" err="1" smtClean="0"/>
              <a:t>Agencies</a:t>
            </a:r>
            <a:r>
              <a:rPr lang="fi-FI" dirty="0" smtClean="0"/>
              <a:t> </a:t>
            </a:r>
            <a:r>
              <a:rPr lang="fi-FI" dirty="0"/>
              <a:t>and </a:t>
            </a:r>
            <a:r>
              <a:rPr lang="fi-FI" dirty="0" err="1" smtClean="0"/>
              <a:t>actors</a:t>
            </a:r>
            <a:endParaRPr lang="fi-FI" dirty="0"/>
          </a:p>
          <a:p>
            <a:pPr marL="0" indent="0">
              <a:buNone/>
            </a:pPr>
            <a:r>
              <a:rPr lang="fi-FI" dirty="0" smtClean="0"/>
              <a:t>	2. </a:t>
            </a:r>
            <a:r>
              <a:rPr lang="fi-FI" dirty="0" err="1" smtClean="0"/>
              <a:t>Capabilities</a:t>
            </a:r>
            <a:endParaRPr lang="fi-FI" dirty="0" smtClean="0"/>
          </a:p>
          <a:p>
            <a:pPr marL="0" indent="0">
              <a:buNone/>
            </a:pPr>
            <a:r>
              <a:rPr lang="fi-FI" dirty="0" smtClean="0"/>
              <a:t>	3. </a:t>
            </a:r>
            <a:r>
              <a:rPr lang="fi-FI" dirty="0" err="1" smtClean="0"/>
              <a:t>Processes</a:t>
            </a:r>
            <a:endParaRPr lang="fi-FI" dirty="0" smtClean="0"/>
          </a:p>
          <a:p>
            <a:pPr marL="0" indent="0">
              <a:buNone/>
            </a:pPr>
            <a:r>
              <a:rPr lang="fi-FI" dirty="0" smtClean="0"/>
              <a:t>	4. </a:t>
            </a:r>
            <a:r>
              <a:rPr lang="fi-FI" dirty="0" err="1" smtClean="0"/>
              <a:t>Intentions</a:t>
            </a:r>
            <a:endParaRPr lang="fi-FI" dirty="0"/>
          </a:p>
        </p:txBody>
      </p:sp>
    </p:spTree>
    <p:extLst>
      <p:ext uri="{BB962C8B-B14F-4D97-AF65-F5344CB8AC3E}">
        <p14:creationId xmlns:p14="http://schemas.microsoft.com/office/powerpoint/2010/main" val="841693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3785936" y="1564273"/>
          <a:ext cx="3818021" cy="3771328"/>
        </p:xfrm>
        <a:graphic>
          <a:graphicData uri="http://schemas.openxmlformats.org/drawingml/2006/table">
            <a:tbl>
              <a:tblPr firstRow="1" firstCol="1" bandRow="1">
                <a:tableStyleId>{5C22544A-7EE6-4342-B048-85BDC9FD1C3A}</a:tableStyleId>
              </a:tblPr>
              <a:tblGrid>
                <a:gridCol w="1283369">
                  <a:extLst>
                    <a:ext uri="{9D8B030D-6E8A-4147-A177-3AD203B41FA5}">
                      <a16:colId xmlns:a16="http://schemas.microsoft.com/office/drawing/2014/main" val="20000"/>
                    </a:ext>
                  </a:extLst>
                </a:gridCol>
                <a:gridCol w="1299410">
                  <a:extLst>
                    <a:ext uri="{9D8B030D-6E8A-4147-A177-3AD203B41FA5}">
                      <a16:colId xmlns:a16="http://schemas.microsoft.com/office/drawing/2014/main" val="20001"/>
                    </a:ext>
                  </a:extLst>
                </a:gridCol>
                <a:gridCol w="1235242">
                  <a:extLst>
                    <a:ext uri="{9D8B030D-6E8A-4147-A177-3AD203B41FA5}">
                      <a16:colId xmlns:a16="http://schemas.microsoft.com/office/drawing/2014/main" val="20002"/>
                    </a:ext>
                  </a:extLst>
                </a:gridCol>
              </a:tblGrid>
              <a:tr h="338946">
                <a:tc>
                  <a:txBody>
                    <a:bodyPr/>
                    <a:lstStyle/>
                    <a:p>
                      <a:pPr>
                        <a:lnSpc>
                          <a:spcPct val="150000"/>
                        </a:lnSpc>
                        <a:spcAft>
                          <a:spcPts val="0"/>
                        </a:spcAft>
                      </a:pPr>
                      <a:r>
                        <a:rPr lang="en-GB" sz="1000">
                          <a:effectLst/>
                        </a:rPr>
                        <a:t>Jurisdiction/rank</a:t>
                      </a:r>
                      <a:endParaRPr lang="fi-FI" sz="10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Number of EGMs</a:t>
                      </a:r>
                      <a:endParaRPr lang="fi-FI" sz="10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Persons/machine</a:t>
                      </a:r>
                      <a:endParaRPr lang="fi-FI" sz="10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0"/>
                  </a:ext>
                </a:extLst>
              </a:tr>
              <a:tr h="338946">
                <a:tc>
                  <a:txBody>
                    <a:bodyPr/>
                    <a:lstStyle/>
                    <a:p>
                      <a:pPr>
                        <a:lnSpc>
                          <a:spcPct val="150000"/>
                        </a:lnSpc>
                        <a:spcAft>
                          <a:spcPts val="0"/>
                        </a:spcAft>
                      </a:pPr>
                      <a:r>
                        <a:rPr lang="en-GB" sz="1000" dirty="0">
                          <a:effectLst/>
                        </a:rPr>
                        <a:t>1. Japan</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4,575,545</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28</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1"/>
                  </a:ext>
                </a:extLst>
              </a:tr>
              <a:tr h="338946">
                <a:tc>
                  <a:txBody>
                    <a:bodyPr/>
                    <a:lstStyle/>
                    <a:p>
                      <a:pPr>
                        <a:lnSpc>
                          <a:spcPct val="150000"/>
                        </a:lnSpc>
                        <a:spcAft>
                          <a:spcPts val="0"/>
                        </a:spcAft>
                      </a:pPr>
                      <a:r>
                        <a:rPr lang="en-GB" sz="1000" dirty="0">
                          <a:effectLst/>
                        </a:rPr>
                        <a:t>2. Australia</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197,122</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122</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2"/>
                  </a:ext>
                </a:extLst>
              </a:tr>
              <a:tr h="338946">
                <a:tc>
                  <a:txBody>
                    <a:bodyPr/>
                    <a:lstStyle/>
                    <a:p>
                      <a:pPr>
                        <a:lnSpc>
                          <a:spcPct val="150000"/>
                        </a:lnSpc>
                        <a:spcAft>
                          <a:spcPts val="0"/>
                        </a:spcAft>
                      </a:pPr>
                      <a:r>
                        <a:rPr lang="en-GB" sz="1000">
                          <a:effectLst/>
                        </a:rPr>
                        <a:t>3. Italy</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456,367</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dirty="0">
                          <a:effectLst/>
                        </a:rPr>
                        <a:t>132</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3"/>
                  </a:ext>
                </a:extLst>
              </a:tr>
              <a:tr h="338946">
                <a:tc>
                  <a:txBody>
                    <a:bodyPr/>
                    <a:lstStyle/>
                    <a:p>
                      <a:pPr>
                        <a:lnSpc>
                          <a:spcPct val="150000"/>
                        </a:lnSpc>
                        <a:spcAft>
                          <a:spcPts val="0"/>
                        </a:spcAft>
                      </a:pPr>
                      <a:r>
                        <a:rPr lang="en-GB" sz="1000">
                          <a:effectLst/>
                        </a:rPr>
                        <a:t>4. Spain</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212,153</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219</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4"/>
                  </a:ext>
                </a:extLst>
              </a:tr>
              <a:tr h="338946">
                <a:tc>
                  <a:txBody>
                    <a:bodyPr/>
                    <a:lstStyle/>
                    <a:p>
                      <a:pPr>
                        <a:lnSpc>
                          <a:spcPct val="150000"/>
                        </a:lnSpc>
                        <a:spcAft>
                          <a:spcPts val="0"/>
                        </a:spcAft>
                      </a:pPr>
                      <a:r>
                        <a:rPr lang="en-GB" sz="1000">
                          <a:effectLst/>
                        </a:rPr>
                        <a:t>5. Germany</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277,325</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298</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5"/>
                  </a:ext>
                </a:extLst>
              </a:tr>
              <a:tr h="381868">
                <a:tc>
                  <a:txBody>
                    <a:bodyPr/>
                    <a:lstStyle/>
                    <a:p>
                      <a:pPr>
                        <a:lnSpc>
                          <a:spcPct val="150000"/>
                        </a:lnSpc>
                        <a:spcAft>
                          <a:spcPts val="0"/>
                        </a:spcAft>
                      </a:pPr>
                      <a:r>
                        <a:rPr lang="en-GB" sz="1000" dirty="0">
                          <a:effectLst/>
                        </a:rPr>
                        <a:t>6. Canada</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dirty="0">
                          <a:effectLst/>
                        </a:rPr>
                        <a:t>98,902</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369</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6"/>
                  </a:ext>
                </a:extLst>
              </a:tr>
              <a:tr h="338946">
                <a:tc>
                  <a:txBody>
                    <a:bodyPr/>
                    <a:lstStyle/>
                    <a:p>
                      <a:pPr>
                        <a:lnSpc>
                          <a:spcPct val="150000"/>
                        </a:lnSpc>
                        <a:spcAft>
                          <a:spcPts val="0"/>
                        </a:spcAft>
                      </a:pPr>
                      <a:r>
                        <a:rPr lang="en-GB" sz="1000">
                          <a:effectLst/>
                        </a:rPr>
                        <a:t>7. US</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dirty="0">
                          <a:effectLst/>
                        </a:rPr>
                        <a:t>865,807</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373</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7"/>
                  </a:ext>
                </a:extLst>
              </a:tr>
              <a:tr h="338946">
                <a:tc>
                  <a:txBody>
                    <a:bodyPr/>
                    <a:lstStyle/>
                    <a:p>
                      <a:pPr>
                        <a:lnSpc>
                          <a:spcPct val="150000"/>
                        </a:lnSpc>
                        <a:spcAft>
                          <a:spcPts val="0"/>
                        </a:spcAft>
                      </a:pPr>
                      <a:r>
                        <a:rPr lang="en-GB" sz="1000">
                          <a:effectLst/>
                        </a:rPr>
                        <a:t>8. UK</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167,839</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391</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8"/>
                  </a:ext>
                </a:extLst>
              </a:tr>
              <a:tr h="338946">
                <a:tc>
                  <a:txBody>
                    <a:bodyPr/>
                    <a:lstStyle/>
                    <a:p>
                      <a:pPr>
                        <a:lnSpc>
                          <a:spcPct val="150000"/>
                        </a:lnSpc>
                        <a:spcAft>
                          <a:spcPts val="0"/>
                        </a:spcAft>
                      </a:pPr>
                      <a:r>
                        <a:rPr lang="en-GB" sz="1000">
                          <a:effectLst/>
                        </a:rPr>
                        <a:t>9. Argentina</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98,717</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444</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9"/>
                  </a:ext>
                </a:extLst>
              </a:tr>
              <a:tr h="338946">
                <a:tc>
                  <a:txBody>
                    <a:bodyPr/>
                    <a:lstStyle/>
                    <a:p>
                      <a:pPr>
                        <a:lnSpc>
                          <a:spcPct val="150000"/>
                        </a:lnSpc>
                        <a:spcAft>
                          <a:spcPts val="0"/>
                        </a:spcAft>
                      </a:pPr>
                      <a:r>
                        <a:rPr lang="en-GB" sz="1000">
                          <a:effectLst/>
                        </a:rPr>
                        <a:t>10. Mexico</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a:effectLst/>
                        </a:rPr>
                        <a:t>90,000</a:t>
                      </a:r>
                      <a:endParaRPr lang="fi-FI" sz="10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000" dirty="0">
                          <a:effectLst/>
                        </a:rPr>
                        <a:t>1,417</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10"/>
                  </a:ext>
                </a:extLst>
              </a:tr>
            </a:tbl>
          </a:graphicData>
        </a:graphic>
      </p:graphicFrame>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48</a:t>
            </a:fld>
            <a:endParaRPr lang="en-GB" dirty="0"/>
          </a:p>
        </p:txBody>
      </p:sp>
      <p:sp>
        <p:nvSpPr>
          <p:cNvPr id="6" name="Title 5"/>
          <p:cNvSpPr>
            <a:spLocks noGrp="1"/>
          </p:cNvSpPr>
          <p:nvPr>
            <p:ph type="title"/>
          </p:nvPr>
        </p:nvSpPr>
        <p:spPr/>
        <p:txBody>
          <a:bodyPr/>
          <a:lstStyle/>
          <a:p>
            <a:r>
              <a:rPr lang="fi-FI" sz="1800" cap="none" dirty="0" err="1" smtClean="0">
                <a:latin typeface="Times New Roman" panose="02020603050405020304" pitchFamily="18" charset="0"/>
                <a:cs typeface="Times New Roman" panose="02020603050405020304" pitchFamily="18" charset="0"/>
              </a:rPr>
              <a:t>Table</a:t>
            </a:r>
            <a:r>
              <a:rPr lang="fi-FI" sz="1800" cap="none" dirty="0" smtClean="0">
                <a:latin typeface="Times New Roman" panose="02020603050405020304" pitchFamily="18" charset="0"/>
                <a:cs typeface="Times New Roman" panose="02020603050405020304" pitchFamily="18" charset="0"/>
              </a:rPr>
              <a:t> 3.1. </a:t>
            </a:r>
            <a:r>
              <a:rPr lang="en-GB" sz="1800" b="0" cap="none" dirty="0">
                <a:latin typeface="Times New Roman" panose="02020603050405020304" pitchFamily="18" charset="0"/>
                <a:cs typeface="Times New Roman" panose="02020603050405020304" pitchFamily="18" charset="0"/>
              </a:rPr>
              <a:t>Number of Electronic Gambling Machines (EGM) in different countries and persons per machine in ten countries with the world’s biggest EGM market in 2016</a:t>
            </a:r>
            <a:r>
              <a:rPr lang="fi-FI" sz="1800" dirty="0"/>
              <a:t/>
            </a:r>
            <a:br>
              <a:rPr lang="fi-FI" sz="1800" dirty="0"/>
            </a:br>
            <a:endParaRPr lang="fi-FI" sz="1800" cap="none" dirty="0">
              <a:latin typeface="Times New Roman" panose="02020603050405020304" pitchFamily="18" charset="0"/>
              <a:cs typeface="Times New Roman" panose="02020603050405020304" pitchFamily="18" charset="0"/>
            </a:endParaRPr>
          </a:p>
        </p:txBody>
      </p:sp>
      <p:sp>
        <p:nvSpPr>
          <p:cNvPr id="8" name="TextBox 7"/>
          <p:cNvSpPr txBox="1"/>
          <p:nvPr/>
        </p:nvSpPr>
        <p:spPr bwMode="auto">
          <a:xfrm flipH="1">
            <a:off x="2063551" y="5635120"/>
            <a:ext cx="862851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r>
              <a:rPr lang="en-GB" sz="1200" dirty="0">
                <a:latin typeface="Times New Roman" panose="02020603050405020304" pitchFamily="18" charset="0"/>
                <a:cs typeface="Times New Roman" panose="02020603050405020304" pitchFamily="18" charset="0"/>
              </a:rPr>
              <a:t>Data sourced from </a:t>
            </a:r>
            <a:r>
              <a:rPr lang="en-GB" sz="1200" dirty="0" err="1">
                <a:latin typeface="Times New Roman" panose="02020603050405020304" pitchFamily="18" charset="0"/>
                <a:cs typeface="Times New Roman" panose="02020603050405020304" pitchFamily="18" charset="0"/>
              </a:rPr>
              <a:t>Ziolkowski</a:t>
            </a:r>
            <a:r>
              <a:rPr lang="en-GB" sz="1200" dirty="0">
                <a:latin typeface="Times New Roman" panose="02020603050405020304" pitchFamily="18" charset="0"/>
                <a:cs typeface="Times New Roman" panose="02020603050405020304" pitchFamily="18" charset="0"/>
              </a:rPr>
              <a:t> S. The World Count of Gaming Machines (2016) the Gaming Technologies Association http://gamingta.com/wp-content/uploads/2016/10/World_Count_of_Gaming_Machines_2015.pdf.</a:t>
            </a:r>
            <a:endParaRPr lang="fi-FI" sz="1200" dirty="0">
              <a:latin typeface="Times New Roman" panose="02020603050405020304" pitchFamily="18" charset="0"/>
              <a:cs typeface="Times New Roman" panose="02020603050405020304" pitchFamily="18" charset="0"/>
            </a:endParaRPr>
          </a:p>
          <a:p>
            <a:r>
              <a:rPr lang="en-GB" sz="1200" i="1" dirty="0">
                <a:latin typeface="Times New Roman" panose="02020603050405020304" pitchFamily="18" charset="0"/>
                <a:cs typeface="Times New Roman" panose="02020603050405020304" pitchFamily="18" charset="0"/>
              </a:rPr>
              <a:t>Source: </a:t>
            </a:r>
            <a:r>
              <a:rPr lang="en-GB" sz="1200" dirty="0" err="1">
                <a:latin typeface="Times New Roman" panose="02020603050405020304" pitchFamily="18" charset="0"/>
                <a:cs typeface="Times New Roman" panose="02020603050405020304" pitchFamily="18" charset="0"/>
              </a:rPr>
              <a:t>Ziolkowski</a:t>
            </a:r>
            <a:r>
              <a:rPr lang="en-GB" sz="1200" dirty="0">
                <a:latin typeface="Times New Roman" panose="02020603050405020304" pitchFamily="18" charset="0"/>
                <a:cs typeface="Times New Roman" panose="02020603050405020304" pitchFamily="18" charset="0"/>
              </a:rPr>
              <a:t> 2017. Population statistics: World Bank 2017</a:t>
            </a:r>
            <a:endParaRPr lang="fi-FI" sz="1200" dirty="0">
              <a:latin typeface="Times New Roman" panose="02020603050405020304" pitchFamily="18" charset="0"/>
              <a:cs typeface="Times New Roman" panose="02020603050405020304" pitchFamily="18" charset="0"/>
            </a:endParaRPr>
          </a:p>
          <a:p>
            <a:endParaRPr lang="fi-FI" dirty="0" err="1" smtClean="0"/>
          </a:p>
        </p:txBody>
      </p:sp>
    </p:spTree>
    <p:extLst>
      <p:ext uri="{BB962C8B-B14F-4D97-AF65-F5344CB8AC3E}">
        <p14:creationId xmlns:p14="http://schemas.microsoft.com/office/powerpoint/2010/main" val="1814350215"/>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2962275" y="1507208"/>
          <a:ext cx="5677725" cy="4069704"/>
        </p:xfrm>
        <a:graphic>
          <a:graphicData uri="http://schemas.openxmlformats.org/drawingml/2006/table">
            <a:tbl>
              <a:tblPr firstRow="1" firstCol="1" bandRow="1">
                <a:tableStyleId>{5C22544A-7EE6-4342-B048-85BDC9FD1C3A}</a:tableStyleId>
              </a:tblPr>
              <a:tblGrid>
                <a:gridCol w="1600594">
                  <a:extLst>
                    <a:ext uri="{9D8B030D-6E8A-4147-A177-3AD203B41FA5}">
                      <a16:colId xmlns:a16="http://schemas.microsoft.com/office/drawing/2014/main" val="20000"/>
                    </a:ext>
                  </a:extLst>
                </a:gridCol>
                <a:gridCol w="1112323">
                  <a:extLst>
                    <a:ext uri="{9D8B030D-6E8A-4147-A177-3AD203B41FA5}">
                      <a16:colId xmlns:a16="http://schemas.microsoft.com/office/drawing/2014/main" val="20001"/>
                    </a:ext>
                  </a:extLst>
                </a:gridCol>
                <a:gridCol w="1430468">
                  <a:extLst>
                    <a:ext uri="{9D8B030D-6E8A-4147-A177-3AD203B41FA5}">
                      <a16:colId xmlns:a16="http://schemas.microsoft.com/office/drawing/2014/main" val="20002"/>
                    </a:ext>
                  </a:extLst>
                </a:gridCol>
                <a:gridCol w="1534340">
                  <a:extLst>
                    <a:ext uri="{9D8B030D-6E8A-4147-A177-3AD203B41FA5}">
                      <a16:colId xmlns:a16="http://schemas.microsoft.com/office/drawing/2014/main" val="20003"/>
                    </a:ext>
                  </a:extLst>
                </a:gridCol>
              </a:tblGrid>
              <a:tr h="741944">
                <a:tc>
                  <a:txBody>
                    <a:bodyPr/>
                    <a:lstStyle/>
                    <a:p>
                      <a:pPr>
                        <a:lnSpc>
                          <a:spcPct val="150000"/>
                        </a:lnSpc>
                        <a:spcAft>
                          <a:spcPts val="0"/>
                        </a:spcAft>
                      </a:pPr>
                      <a:r>
                        <a:rPr lang="en-GB" sz="900" dirty="0">
                          <a:effectLst/>
                        </a:rPr>
                        <a:t>Gambling mode</a:t>
                      </a:r>
                      <a:endParaRPr lang="fi-FI" sz="900" dirty="0">
                        <a:solidFill>
                          <a:srgbClr val="800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Percent involved in last year</a:t>
                      </a:r>
                      <a:endParaRPr lang="fi-FI" sz="900">
                        <a:solidFill>
                          <a:srgbClr val="800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Percent of population participating weekly or more often</a:t>
                      </a:r>
                      <a:endParaRPr lang="fi-FI" sz="900">
                        <a:solidFill>
                          <a:srgbClr val="800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 Percent of those involved in last year who participate weekly or more often</a:t>
                      </a:r>
                      <a:endParaRPr lang="fi-FI" sz="900">
                        <a:solidFill>
                          <a:srgbClr val="800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0"/>
                  </a:ext>
                </a:extLst>
              </a:tr>
              <a:tr h="314584">
                <a:tc>
                  <a:txBody>
                    <a:bodyPr/>
                    <a:lstStyle/>
                    <a:p>
                      <a:pPr>
                        <a:lnSpc>
                          <a:spcPct val="150000"/>
                        </a:lnSpc>
                        <a:spcAft>
                          <a:spcPts val="0"/>
                        </a:spcAft>
                      </a:pPr>
                      <a:r>
                        <a:rPr lang="en-GB" sz="900">
                          <a:effectLst/>
                        </a:rPr>
                        <a:t>National Lottery Draw</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59</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36</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61</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1"/>
                  </a:ext>
                </a:extLst>
              </a:tr>
              <a:tr h="314584">
                <a:tc>
                  <a:txBody>
                    <a:bodyPr/>
                    <a:lstStyle/>
                    <a:p>
                      <a:pPr>
                        <a:lnSpc>
                          <a:spcPct val="150000"/>
                        </a:lnSpc>
                        <a:spcAft>
                          <a:spcPts val="0"/>
                        </a:spcAft>
                      </a:pPr>
                      <a:r>
                        <a:rPr lang="en-GB" sz="900">
                          <a:effectLst/>
                        </a:rPr>
                        <a:t>Another lottery</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25</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5</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20</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2"/>
                  </a:ext>
                </a:extLst>
              </a:tr>
              <a:tr h="314584">
                <a:tc>
                  <a:txBody>
                    <a:bodyPr/>
                    <a:lstStyle/>
                    <a:p>
                      <a:pPr>
                        <a:lnSpc>
                          <a:spcPct val="150000"/>
                        </a:lnSpc>
                        <a:spcAft>
                          <a:spcPts val="0"/>
                        </a:spcAft>
                      </a:pPr>
                      <a:r>
                        <a:rPr lang="en-GB" sz="900">
                          <a:effectLst/>
                        </a:rPr>
                        <a:t>Scratch cards</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24</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6</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25</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3"/>
                  </a:ext>
                </a:extLst>
              </a:tr>
              <a:tr h="314584">
                <a:tc>
                  <a:txBody>
                    <a:bodyPr/>
                    <a:lstStyle/>
                    <a:p>
                      <a:pPr>
                        <a:lnSpc>
                          <a:spcPct val="150000"/>
                        </a:lnSpc>
                        <a:spcAft>
                          <a:spcPts val="0"/>
                        </a:spcAft>
                      </a:pPr>
                      <a:r>
                        <a:rPr lang="en-GB" sz="900">
                          <a:effectLst/>
                        </a:rPr>
                        <a:t>Slot machines</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13</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2</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15</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4"/>
                  </a:ext>
                </a:extLst>
              </a:tr>
              <a:tr h="314584">
                <a:tc>
                  <a:txBody>
                    <a:bodyPr/>
                    <a:lstStyle/>
                    <a:p>
                      <a:pPr>
                        <a:lnSpc>
                          <a:spcPct val="150000"/>
                        </a:lnSpc>
                        <a:spcAft>
                          <a:spcPts val="0"/>
                        </a:spcAft>
                      </a:pPr>
                      <a:r>
                        <a:rPr lang="en-GB" sz="900">
                          <a:effectLst/>
                        </a:rPr>
                        <a:t>Horse races</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16</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3</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19</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5"/>
                  </a:ext>
                </a:extLst>
              </a:tr>
              <a:tr h="314584">
                <a:tc>
                  <a:txBody>
                    <a:bodyPr/>
                    <a:lstStyle/>
                    <a:p>
                      <a:pPr>
                        <a:lnSpc>
                          <a:spcPct val="150000"/>
                        </a:lnSpc>
                        <a:spcAft>
                          <a:spcPts val="0"/>
                        </a:spcAft>
                      </a:pPr>
                      <a:r>
                        <a:rPr lang="en-GB" sz="900">
                          <a:effectLst/>
                        </a:rPr>
                        <a:t>Bingo</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9</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dirty="0">
                          <a:effectLst/>
                        </a:rPr>
                        <a:t>3</a:t>
                      </a:r>
                      <a:endParaRPr lang="fi-FI" sz="900" dirty="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33</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6"/>
                  </a:ext>
                </a:extLst>
              </a:tr>
              <a:tr h="314584">
                <a:tc>
                  <a:txBody>
                    <a:bodyPr/>
                    <a:lstStyle/>
                    <a:p>
                      <a:pPr>
                        <a:lnSpc>
                          <a:spcPct val="150000"/>
                        </a:lnSpc>
                        <a:spcAft>
                          <a:spcPts val="0"/>
                        </a:spcAft>
                      </a:pPr>
                      <a:r>
                        <a:rPr lang="en-GB" sz="900">
                          <a:effectLst/>
                        </a:rPr>
                        <a:t>Private betting</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11</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2</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18</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7"/>
                  </a:ext>
                </a:extLst>
              </a:tr>
              <a:tr h="314584">
                <a:tc>
                  <a:txBody>
                    <a:bodyPr/>
                    <a:lstStyle/>
                    <a:p>
                      <a:pPr>
                        <a:lnSpc>
                          <a:spcPct val="150000"/>
                        </a:lnSpc>
                        <a:spcAft>
                          <a:spcPts val="0"/>
                        </a:spcAft>
                      </a:pPr>
                      <a:r>
                        <a:rPr lang="en-GB" sz="900">
                          <a:effectLst/>
                        </a:rPr>
                        <a:t>Any online gambling</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11</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5</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45</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8"/>
                  </a:ext>
                </a:extLst>
              </a:tr>
              <a:tr h="314584">
                <a:tc>
                  <a:txBody>
                    <a:bodyPr/>
                    <a:lstStyle/>
                    <a:p>
                      <a:pPr>
                        <a:lnSpc>
                          <a:spcPct val="150000"/>
                        </a:lnSpc>
                        <a:spcAft>
                          <a:spcPts val="0"/>
                        </a:spcAft>
                      </a:pPr>
                      <a:r>
                        <a:rPr lang="en-GB" sz="900">
                          <a:effectLst/>
                        </a:rPr>
                        <a:t> </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 </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 </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 </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09"/>
                  </a:ext>
                </a:extLst>
              </a:tr>
              <a:tr h="314584">
                <a:tc>
                  <a:txBody>
                    <a:bodyPr/>
                    <a:lstStyle/>
                    <a:p>
                      <a:pPr>
                        <a:lnSpc>
                          <a:spcPct val="150000"/>
                        </a:lnSpc>
                        <a:spcAft>
                          <a:spcPts val="0"/>
                        </a:spcAft>
                      </a:pPr>
                      <a:r>
                        <a:rPr lang="en-GB" sz="900">
                          <a:effectLst/>
                        </a:rPr>
                        <a:t>Any gambling</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73</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a:effectLst/>
                        </a:rPr>
                        <a:t>43</a:t>
                      </a:r>
                      <a:endParaRPr lang="fi-FI" sz="90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tc>
                  <a:txBody>
                    <a:bodyPr/>
                    <a:lstStyle/>
                    <a:p>
                      <a:pPr>
                        <a:lnSpc>
                          <a:spcPct val="150000"/>
                        </a:lnSpc>
                        <a:spcAft>
                          <a:spcPts val="0"/>
                        </a:spcAft>
                      </a:pPr>
                      <a:r>
                        <a:rPr lang="en-GB" sz="900" dirty="0">
                          <a:effectLst/>
                        </a:rPr>
                        <a:t>59</a:t>
                      </a:r>
                      <a:endParaRPr lang="fi-FI" sz="900" dirty="0">
                        <a:solidFill>
                          <a:srgbClr val="808000"/>
                        </a:solidFill>
                        <a:effectLst/>
                        <a:latin typeface="Times New Roman" panose="02020603050405020304" pitchFamily="18" charset="0"/>
                        <a:ea typeface="Times New Roman" panose="02020603050405020304" pitchFamily="18" charset="0"/>
                      </a:endParaRPr>
                    </a:p>
                  </a:txBody>
                  <a:tcPr marL="64104" marR="64104" marT="0" marB="100904"/>
                </a:tc>
                <a:extLst>
                  <a:ext uri="{0D108BD9-81ED-4DB2-BD59-A6C34878D82A}">
                    <a16:rowId xmlns:a16="http://schemas.microsoft.com/office/drawing/2014/main" val="10010"/>
                  </a:ext>
                </a:extLst>
              </a:tr>
            </a:tbl>
          </a:graphicData>
        </a:graphic>
      </p:graphicFrame>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49</a:t>
            </a:fld>
            <a:endParaRPr lang="en-GB" dirty="0"/>
          </a:p>
        </p:txBody>
      </p:sp>
      <p:sp>
        <p:nvSpPr>
          <p:cNvPr id="6" name="Title 5"/>
          <p:cNvSpPr>
            <a:spLocks noGrp="1"/>
          </p:cNvSpPr>
          <p:nvPr>
            <p:ph type="title"/>
          </p:nvPr>
        </p:nvSpPr>
        <p:spPr/>
        <p:txBody>
          <a:bodyPr/>
          <a:lstStyle/>
          <a:p>
            <a:r>
              <a:rPr lang="en-GB" sz="1800" cap="none" dirty="0">
                <a:latin typeface="Times New Roman" panose="02020603050405020304" pitchFamily="18" charset="0"/>
                <a:cs typeface="Times New Roman" panose="02020603050405020304" pitchFamily="18" charset="0"/>
              </a:rPr>
              <a:t>Table </a:t>
            </a:r>
            <a:r>
              <a:rPr lang="en-GB" sz="1800" cap="none" dirty="0" smtClean="0">
                <a:latin typeface="Times New Roman" panose="02020603050405020304" pitchFamily="18" charset="0"/>
                <a:cs typeface="Times New Roman" panose="02020603050405020304" pitchFamily="18" charset="0"/>
              </a:rPr>
              <a:t>5.1. </a:t>
            </a:r>
            <a:r>
              <a:rPr lang="en-GB" sz="1800" b="0" cap="none" dirty="0" smtClean="0">
                <a:latin typeface="Times New Roman" panose="02020603050405020304" pitchFamily="18" charset="0"/>
                <a:cs typeface="Times New Roman" panose="02020603050405020304" pitchFamily="18" charset="0"/>
              </a:rPr>
              <a:t>Percentage </a:t>
            </a:r>
            <a:r>
              <a:rPr lang="en-GB" sz="1800" b="0" cap="none" dirty="0">
                <a:latin typeface="Times New Roman" panose="02020603050405020304" pitchFamily="18" charset="0"/>
                <a:cs typeface="Times New Roman" panose="02020603050405020304" pitchFamily="18" charset="0"/>
              </a:rPr>
              <a:t>of adults participating in different types of gambling in the past year, and percentage of participants doing so weekly or more often. The United Kingdom, 2010</a:t>
            </a:r>
            <a:r>
              <a:rPr lang="fi-FI" dirty="0"/>
              <a:t/>
            </a:r>
            <a:br>
              <a:rPr lang="fi-FI" dirty="0"/>
            </a:br>
            <a:endParaRPr lang="fi-FI" dirty="0"/>
          </a:p>
        </p:txBody>
      </p:sp>
      <p:sp>
        <p:nvSpPr>
          <p:cNvPr id="10" name="TextBox 9"/>
          <p:cNvSpPr txBox="1"/>
          <p:nvPr/>
        </p:nvSpPr>
        <p:spPr bwMode="auto">
          <a:xfrm>
            <a:off x="2962275" y="5973673"/>
            <a:ext cx="3017686"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none" lIns="0" tIns="0" rIns="0" bIns="0" numCol="1" rtlCol="0" anchor="ctr" anchorCtr="0" compatLnSpc="1">
            <a:prstTxWarp prst="textNoShape">
              <a:avLst/>
            </a:prstTxWarp>
            <a:spAutoFit/>
          </a:bodyPr>
          <a:lstStyle/>
          <a:p>
            <a:r>
              <a:rPr lang="en-GB" sz="1400" i="1" dirty="0">
                <a:latin typeface="Times New Roman" panose="02020603050405020304" pitchFamily="18" charset="0"/>
                <a:cs typeface="Times New Roman" panose="02020603050405020304" pitchFamily="18" charset="0"/>
              </a:rPr>
              <a:t>Source:</a:t>
            </a:r>
            <a:r>
              <a:rPr lang="en-GB" sz="1400" dirty="0">
                <a:latin typeface="Times New Roman" panose="02020603050405020304" pitchFamily="18" charset="0"/>
                <a:cs typeface="Times New Roman" panose="02020603050405020304" pitchFamily="18" charset="0"/>
              </a:rPr>
              <a:t> Adapted from Wardle et al. 2011a</a:t>
            </a:r>
            <a:endParaRPr lang="fi-FI" sz="1400" dirty="0">
              <a:latin typeface="Times New Roman" panose="02020603050405020304" pitchFamily="18" charset="0"/>
              <a:cs typeface="Times New Roman" panose="02020603050405020304" pitchFamily="18" charset="0"/>
            </a:endParaRPr>
          </a:p>
          <a:p>
            <a:endParaRPr lang="fi-FI" sz="1400" dirty="0" err="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891322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43429" y="1772816"/>
            <a:ext cx="11029519" cy="3888432"/>
          </a:xfrm>
        </p:spPr>
        <p:txBody>
          <a:bodyPr/>
          <a:lstStyle/>
          <a:p>
            <a:endParaRPr lang="fi-FI" dirty="0"/>
          </a:p>
        </p:txBody>
      </p:sp>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dirty="0" smtClean="0"/>
              <a:t>Presentation </a:t>
            </a:r>
            <a:r>
              <a:rPr lang="fi-FI" dirty="0" err="1" smtClean="0"/>
              <a:t>Name</a:t>
            </a:r>
            <a:r>
              <a:rPr lang="fi-FI" dirty="0" smtClean="0"/>
              <a:t> / </a:t>
            </a:r>
            <a:r>
              <a:rPr lang="fi-FI" dirty="0" err="1" smtClean="0"/>
              <a:t>Firstname</a:t>
            </a:r>
            <a:r>
              <a:rPr lang="fi-FI" dirty="0" smtClean="0"/>
              <a:t> </a:t>
            </a:r>
            <a:r>
              <a:rPr lang="fi-FI" dirty="0" err="1" smtClean="0"/>
              <a:t>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5</a:t>
            </a:fld>
            <a:endParaRPr lang="en-GB" dirty="0"/>
          </a:p>
        </p:txBody>
      </p:sp>
      <p:sp>
        <p:nvSpPr>
          <p:cNvPr id="7" name="Rectangle 2"/>
          <p:cNvSpPr>
            <a:spLocks noChangeArrowheads="1"/>
          </p:cNvSpPr>
          <p:nvPr/>
        </p:nvSpPr>
        <p:spPr bwMode="auto">
          <a:xfrm>
            <a:off x="2299212" y="900049"/>
            <a:ext cx="848405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Figure 3.2. </a:t>
            </a:r>
            <a:r>
              <a:rPr kumimoji="0" lang="en-US" altLang="fi-FI"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Gross Gambling Revenues (GGR) in EUR per resident adult (average losses)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by type of game in 2017 in 17 countries.</a:t>
            </a:r>
            <a:endParaRPr kumimoji="0" lang="fi-FI" altLang="fi-FI"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8" name="Kaavio 3">
            <a:extLst>
              <a:ext uri="{FF2B5EF4-FFF2-40B4-BE49-F238E27FC236}">
                <a16:creationId xmlns:a16="http://schemas.microsoft.com/office/drawing/2014/main" id="{9BA8B79F-45C4-4DF3-B703-D9FCC0C9D595}"/>
              </a:ext>
            </a:extLst>
          </p:cNvPr>
          <p:cNvGraphicFramePr/>
          <p:nvPr>
            <p:extLst/>
          </p:nvPr>
        </p:nvGraphicFramePr>
        <p:xfrm>
          <a:off x="1943429" y="1590135"/>
          <a:ext cx="9734342" cy="4475099"/>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3"/>
          <p:cNvSpPr>
            <a:spLocks noChangeArrowheads="1"/>
          </p:cNvSpPr>
          <p:nvPr/>
        </p:nvSpPr>
        <p:spPr bwMode="auto">
          <a:xfrm>
            <a:off x="2651760" y="6091174"/>
            <a:ext cx="1167079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fi-FI"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Courtesy of H2 Global Gambling Capital</a:t>
            </a:r>
            <a:r>
              <a:rPr kumimoji="0" lang="en-US" altLang="fi-FI"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fi-FI" altLang="fi-FI"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62628612"/>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0352" y="568731"/>
            <a:ext cx="9722048" cy="970405"/>
          </a:xfrm>
        </p:spPr>
        <p:txBody>
          <a:bodyPr/>
          <a:lstStyle/>
          <a:p>
            <a:r>
              <a:rPr lang="fi-FI" sz="2400" cap="none" dirty="0" smtClean="0"/>
              <a:t/>
            </a:r>
            <a:br>
              <a:rPr lang="fi-FI" sz="2400" cap="none" dirty="0" smtClean="0"/>
            </a:br>
            <a:r>
              <a:rPr lang="fi-FI" sz="2400" cap="none" dirty="0" err="1" smtClean="0"/>
              <a:t>Why</a:t>
            </a:r>
            <a:r>
              <a:rPr lang="fi-FI" sz="2400" cap="none" dirty="0" smtClean="0"/>
              <a:t> </a:t>
            </a:r>
            <a:r>
              <a:rPr lang="fi-FI" sz="2400" cap="none" dirty="0" err="1" smtClean="0"/>
              <a:t>the</a:t>
            </a:r>
            <a:r>
              <a:rPr lang="fi-FI" sz="2400" cap="none" dirty="0" smtClean="0"/>
              <a:t> </a:t>
            </a:r>
            <a:r>
              <a:rPr lang="fi-FI" sz="2400" cap="none" dirty="0" err="1" smtClean="0"/>
              <a:t>poor</a:t>
            </a:r>
            <a:r>
              <a:rPr lang="fi-FI" sz="2400" cap="none" dirty="0" smtClean="0"/>
              <a:t> play </a:t>
            </a:r>
            <a:r>
              <a:rPr lang="fi-FI" sz="2400" cap="none" dirty="0" err="1" smtClean="0"/>
              <a:t>more</a:t>
            </a:r>
            <a:r>
              <a:rPr lang="fi-FI" sz="2400" cap="none" dirty="0" smtClean="0"/>
              <a:t>?</a:t>
            </a:r>
            <a:endParaRPr lang="fi-FI" sz="2400" cap="none" dirty="0"/>
          </a:p>
        </p:txBody>
      </p:sp>
      <p:sp>
        <p:nvSpPr>
          <p:cNvPr id="3" name="Content Placeholder 2"/>
          <p:cNvSpPr>
            <a:spLocks noGrp="1"/>
          </p:cNvSpPr>
          <p:nvPr>
            <p:ph idx="1"/>
          </p:nvPr>
        </p:nvSpPr>
        <p:spPr>
          <a:xfrm>
            <a:off x="833120" y="1993166"/>
            <a:ext cx="10972800" cy="4864834"/>
          </a:xfrm>
        </p:spPr>
        <p:txBody>
          <a:bodyPr/>
          <a:lstStyle/>
          <a:p>
            <a:r>
              <a:rPr lang="fi-FI" dirty="0" smtClean="0"/>
              <a:t>High income inequality –&gt; more gambling (partly verified</a:t>
            </a:r>
            <a:r>
              <a:rPr lang="fi-FI" dirty="0"/>
              <a:t>) </a:t>
            </a:r>
            <a:endParaRPr lang="fi-FI" dirty="0" smtClean="0"/>
          </a:p>
          <a:p>
            <a:r>
              <a:rPr lang="fi-FI" dirty="0" err="1" smtClean="0"/>
              <a:t>Economic</a:t>
            </a:r>
            <a:r>
              <a:rPr lang="fi-FI" dirty="0" smtClean="0"/>
              <a:t> </a:t>
            </a:r>
            <a:r>
              <a:rPr lang="fi-FI" dirty="0" err="1" smtClean="0"/>
              <a:t>downturns</a:t>
            </a:r>
            <a:r>
              <a:rPr lang="fi-FI" dirty="0" smtClean="0"/>
              <a:t> </a:t>
            </a:r>
            <a:r>
              <a:rPr lang="fi-FI" dirty="0" err="1" smtClean="0"/>
              <a:t>increase</a:t>
            </a:r>
            <a:r>
              <a:rPr lang="fi-FI" dirty="0" smtClean="0"/>
              <a:t> </a:t>
            </a:r>
            <a:r>
              <a:rPr lang="fi-FI" dirty="0" err="1" smtClean="0"/>
              <a:t>the</a:t>
            </a:r>
            <a:r>
              <a:rPr lang="fi-FI" dirty="0" smtClean="0"/>
              <a:t> </a:t>
            </a:r>
            <a:r>
              <a:rPr lang="fi-FI" dirty="0" err="1" smtClean="0"/>
              <a:t>inequality</a:t>
            </a:r>
            <a:r>
              <a:rPr lang="fi-FI" dirty="0" err="1"/>
              <a:t>-</a:t>
            </a:r>
            <a:r>
              <a:rPr lang="fi-FI" dirty="0" err="1" smtClean="0"/>
              <a:t>effects</a:t>
            </a:r>
            <a:r>
              <a:rPr lang="fi-FI" dirty="0" smtClean="0"/>
              <a:t> of </a:t>
            </a:r>
            <a:r>
              <a:rPr lang="fi-FI" dirty="0" err="1" smtClean="0"/>
              <a:t>gambling</a:t>
            </a:r>
            <a:r>
              <a:rPr lang="fi-FI" dirty="0" smtClean="0"/>
              <a:t> </a:t>
            </a:r>
            <a:r>
              <a:rPr lang="fi-FI" dirty="0" smtClean="0">
                <a:sym typeface="Wingdings" panose="05000000000000000000" pitchFamily="2" charset="2"/>
              </a:rPr>
              <a:t> </a:t>
            </a:r>
            <a:r>
              <a:rPr lang="fi-FI" dirty="0" err="1" smtClean="0">
                <a:sym typeface="Wingdings" panose="05000000000000000000" pitchFamily="2" charset="2"/>
              </a:rPr>
              <a:t>low</a:t>
            </a:r>
            <a:r>
              <a:rPr lang="fi-FI" dirty="0" smtClean="0">
                <a:sym typeface="Wingdings" panose="05000000000000000000" pitchFamily="2" charset="2"/>
              </a:rPr>
              <a:t> </a:t>
            </a:r>
            <a:r>
              <a:rPr lang="fi-FI" dirty="0" err="1" smtClean="0">
                <a:sym typeface="Wingdings" panose="05000000000000000000" pitchFamily="2" charset="2"/>
              </a:rPr>
              <a:t>income</a:t>
            </a:r>
            <a:r>
              <a:rPr lang="fi-FI" dirty="0" smtClean="0">
                <a:sym typeface="Wingdings" panose="05000000000000000000" pitchFamily="2" charset="2"/>
              </a:rPr>
              <a:t> </a:t>
            </a:r>
            <a:r>
              <a:rPr lang="fi-FI" dirty="0" err="1" smtClean="0">
                <a:sym typeface="Wingdings" panose="05000000000000000000" pitchFamily="2" charset="2"/>
              </a:rPr>
              <a:t>elasticity</a:t>
            </a:r>
            <a:r>
              <a:rPr lang="fi-FI" dirty="0" smtClean="0">
                <a:sym typeface="Wingdings" panose="05000000000000000000" pitchFamily="2" charset="2"/>
              </a:rPr>
              <a:t> </a:t>
            </a:r>
            <a:r>
              <a:rPr lang="fi-FI" dirty="0" smtClean="0"/>
              <a:t>(</a:t>
            </a:r>
            <a:r>
              <a:rPr lang="fi-FI" dirty="0" err="1" smtClean="0"/>
              <a:t>verified</a:t>
            </a:r>
            <a:r>
              <a:rPr lang="fi-FI" dirty="0" smtClean="0"/>
              <a:t>)</a:t>
            </a:r>
          </a:p>
          <a:p>
            <a:r>
              <a:rPr lang="fi-FI" dirty="0" err="1" smtClean="0"/>
              <a:t>Unawareness</a:t>
            </a:r>
            <a:r>
              <a:rPr lang="fi-FI" dirty="0" smtClean="0"/>
              <a:t> of </a:t>
            </a:r>
            <a:r>
              <a:rPr lang="fi-FI" dirty="0" err="1" smtClean="0"/>
              <a:t>odds</a:t>
            </a:r>
            <a:r>
              <a:rPr lang="fi-FI" dirty="0" smtClean="0"/>
              <a:t> </a:t>
            </a:r>
            <a:r>
              <a:rPr lang="fi-FI" dirty="0" smtClean="0">
                <a:sym typeface="Wingdings" panose="05000000000000000000" pitchFamily="2" charset="2"/>
              </a:rPr>
              <a:t> </a:t>
            </a:r>
            <a:r>
              <a:rPr lang="fi-FI" dirty="0" err="1" smtClean="0">
                <a:sym typeface="Wingdings" panose="05000000000000000000" pitchFamily="2" charset="2"/>
              </a:rPr>
              <a:t>low</a:t>
            </a:r>
            <a:r>
              <a:rPr lang="fi-FI" dirty="0" smtClean="0">
                <a:sym typeface="Wingdings" panose="05000000000000000000" pitchFamily="2" charset="2"/>
              </a:rPr>
              <a:t> </a:t>
            </a:r>
            <a:r>
              <a:rPr lang="fi-FI" dirty="0" err="1" smtClean="0">
                <a:sym typeface="Wingdings" panose="05000000000000000000" pitchFamily="2" charset="2"/>
              </a:rPr>
              <a:t>price</a:t>
            </a:r>
            <a:r>
              <a:rPr lang="fi-FI" dirty="0" smtClean="0">
                <a:sym typeface="Wingdings" panose="05000000000000000000" pitchFamily="2" charset="2"/>
              </a:rPr>
              <a:t> </a:t>
            </a:r>
            <a:r>
              <a:rPr lang="fi-FI" dirty="0" err="1" smtClean="0">
                <a:sym typeface="Wingdings" panose="05000000000000000000" pitchFamily="2" charset="2"/>
              </a:rPr>
              <a:t>elasticity</a:t>
            </a:r>
            <a:r>
              <a:rPr lang="fi-FI" dirty="0" smtClean="0">
                <a:sym typeface="Wingdings" panose="05000000000000000000" pitchFamily="2" charset="2"/>
              </a:rPr>
              <a:t> (</a:t>
            </a:r>
            <a:r>
              <a:rPr lang="fi-FI" dirty="0" err="1" smtClean="0">
                <a:sym typeface="Wingdings" panose="05000000000000000000" pitchFamily="2" charset="2"/>
              </a:rPr>
              <a:t>verified</a:t>
            </a:r>
            <a:r>
              <a:rPr lang="fi-FI" dirty="0" smtClean="0">
                <a:sym typeface="Wingdings" panose="05000000000000000000" pitchFamily="2" charset="2"/>
              </a:rPr>
              <a:t>)</a:t>
            </a:r>
            <a:endParaRPr lang="fi-FI" dirty="0" smtClean="0"/>
          </a:p>
          <a:p>
            <a:r>
              <a:rPr lang="fi-FI" dirty="0" smtClean="0"/>
              <a:t>Anxiety </a:t>
            </a:r>
            <a:r>
              <a:rPr lang="fi-FI" dirty="0"/>
              <a:t>and stress </a:t>
            </a:r>
            <a:r>
              <a:rPr lang="fi-FI" dirty="0" smtClean="0"/>
              <a:t>(partly </a:t>
            </a:r>
            <a:r>
              <a:rPr lang="fi-FI" dirty="0"/>
              <a:t>verified</a:t>
            </a:r>
            <a:r>
              <a:rPr lang="fi-FI" dirty="0" smtClean="0"/>
              <a:t>)</a:t>
            </a:r>
          </a:p>
          <a:p>
            <a:r>
              <a:rPr lang="fi-FI" dirty="0" err="1" smtClean="0"/>
              <a:t>Aspirations</a:t>
            </a:r>
            <a:r>
              <a:rPr lang="fi-FI" dirty="0" smtClean="0"/>
              <a:t> for </a:t>
            </a:r>
            <a:r>
              <a:rPr lang="fi-FI" dirty="0" err="1" smtClean="0"/>
              <a:t>access</a:t>
            </a:r>
            <a:r>
              <a:rPr lang="fi-FI" dirty="0" smtClean="0"/>
              <a:t> to </a:t>
            </a:r>
            <a:r>
              <a:rPr lang="fi-FI" dirty="0" err="1" smtClean="0"/>
              <a:t>consumer</a:t>
            </a:r>
            <a:r>
              <a:rPr lang="fi-FI" dirty="0" smtClean="0"/>
              <a:t> </a:t>
            </a:r>
            <a:r>
              <a:rPr lang="fi-FI" dirty="0" err="1" smtClean="0"/>
              <a:t>goods</a:t>
            </a:r>
            <a:r>
              <a:rPr lang="fi-FI" dirty="0" smtClean="0"/>
              <a:t> (</a:t>
            </a:r>
            <a:r>
              <a:rPr lang="fi-FI" dirty="0" err="1" smtClean="0"/>
              <a:t>partly</a:t>
            </a:r>
            <a:r>
              <a:rPr lang="fi-FI" dirty="0" smtClean="0"/>
              <a:t> </a:t>
            </a:r>
            <a:r>
              <a:rPr lang="fi-FI" dirty="0" err="1" smtClean="0"/>
              <a:t>verified</a:t>
            </a:r>
            <a:r>
              <a:rPr lang="fi-FI" dirty="0" smtClean="0"/>
              <a:t>)</a:t>
            </a:r>
            <a:endParaRPr lang="fi-FI" dirty="0"/>
          </a:p>
          <a:p>
            <a:r>
              <a:rPr lang="fi-FI" dirty="0" err="1" smtClean="0"/>
              <a:t>Low</a:t>
            </a:r>
            <a:r>
              <a:rPr lang="fi-FI" dirty="0" smtClean="0"/>
              <a:t> </a:t>
            </a:r>
            <a:r>
              <a:rPr lang="fi-FI" dirty="0" err="1" smtClean="0"/>
              <a:t>income</a:t>
            </a:r>
            <a:r>
              <a:rPr lang="fi-FI" dirty="0" smtClean="0"/>
              <a:t> </a:t>
            </a:r>
            <a:r>
              <a:rPr lang="fi-FI" dirty="0" err="1" smtClean="0"/>
              <a:t>groups</a:t>
            </a:r>
            <a:r>
              <a:rPr lang="fi-FI" dirty="0" smtClean="0"/>
              <a:t> </a:t>
            </a:r>
            <a:r>
              <a:rPr lang="fi-FI" dirty="0" err="1" smtClean="0"/>
              <a:t>have</a:t>
            </a:r>
            <a:r>
              <a:rPr lang="fi-FI" dirty="0" smtClean="0"/>
              <a:t> </a:t>
            </a:r>
            <a:r>
              <a:rPr lang="fi-FI" dirty="0" err="1" smtClean="0"/>
              <a:t>few</a:t>
            </a:r>
            <a:r>
              <a:rPr lang="fi-FI" dirty="0" smtClean="0"/>
              <a:t> </a:t>
            </a:r>
            <a:r>
              <a:rPr lang="fi-FI" dirty="0" err="1" smtClean="0"/>
              <a:t>possibilities</a:t>
            </a:r>
            <a:r>
              <a:rPr lang="fi-FI" dirty="0" smtClean="0"/>
              <a:t> to </a:t>
            </a:r>
            <a:r>
              <a:rPr lang="fi-FI" dirty="0" err="1" smtClean="0"/>
              <a:t>advance</a:t>
            </a:r>
            <a:r>
              <a:rPr lang="fi-FI" dirty="0" smtClean="0"/>
              <a:t> </a:t>
            </a:r>
            <a:r>
              <a:rPr lang="fi-FI" dirty="0" err="1" smtClean="0"/>
              <a:t>their</a:t>
            </a:r>
            <a:r>
              <a:rPr lang="fi-FI" dirty="0" smtClean="0"/>
              <a:t> position (</a:t>
            </a:r>
            <a:r>
              <a:rPr lang="fi-FI" dirty="0" err="1" smtClean="0"/>
              <a:t>hypothesis</a:t>
            </a:r>
            <a:r>
              <a:rPr lang="fi-FI" dirty="0" smtClean="0"/>
              <a:t>)</a:t>
            </a:r>
          </a:p>
          <a:p>
            <a:r>
              <a:rPr lang="fi-FI" dirty="0" smtClean="0"/>
              <a:t>Lacking </a:t>
            </a:r>
            <a:r>
              <a:rPr lang="fi-FI" dirty="0"/>
              <a:t>c</a:t>
            </a:r>
            <a:r>
              <a:rPr lang="fi-FI" dirty="0" smtClean="0"/>
              <a:t>ognitive abilities (partly verified but dubious)</a:t>
            </a:r>
          </a:p>
          <a:p>
            <a:endParaRPr lang="fi-FI" dirty="0"/>
          </a:p>
        </p:txBody>
      </p:sp>
    </p:spTree>
    <p:extLst>
      <p:ext uri="{BB962C8B-B14F-4D97-AF65-F5344CB8AC3E}">
        <p14:creationId xmlns:p14="http://schemas.microsoft.com/office/powerpoint/2010/main" val="32988814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51</a:t>
            </a:fld>
            <a:endParaRPr lang="en-GB" dirty="0"/>
          </a:p>
        </p:txBody>
      </p:sp>
      <p:sp>
        <p:nvSpPr>
          <p:cNvPr id="6" name="Title 5"/>
          <p:cNvSpPr>
            <a:spLocks noGrp="1"/>
          </p:cNvSpPr>
          <p:nvPr>
            <p:ph type="title"/>
          </p:nvPr>
        </p:nvSpPr>
        <p:spPr/>
        <p:txBody>
          <a:bodyPr/>
          <a:lstStyle/>
          <a:p>
            <a:r>
              <a:rPr lang="en-GB" sz="1800" cap="none" dirty="0">
                <a:latin typeface="Times New Roman" panose="02020603050405020304" pitchFamily="18" charset="0"/>
                <a:cs typeface="Times New Roman" panose="02020603050405020304" pitchFamily="18" charset="0"/>
              </a:rPr>
              <a:t>Table </a:t>
            </a:r>
            <a:r>
              <a:rPr lang="en-GB" sz="1800" cap="none" dirty="0" smtClean="0">
                <a:latin typeface="Times New Roman" panose="02020603050405020304" pitchFamily="18" charset="0"/>
                <a:cs typeface="Times New Roman" panose="02020603050405020304" pitchFamily="18" charset="0"/>
              </a:rPr>
              <a:t>10.1. </a:t>
            </a:r>
            <a:r>
              <a:rPr lang="en-GB" sz="1800" b="0" cap="none" dirty="0" smtClean="0">
                <a:latin typeface="Times New Roman" panose="02020603050405020304" pitchFamily="18" charset="0"/>
                <a:cs typeface="Times New Roman" panose="02020603050405020304" pitchFamily="18" charset="0"/>
              </a:rPr>
              <a:t>Importance </a:t>
            </a:r>
            <a:r>
              <a:rPr lang="en-GB" sz="1800" b="0" cap="none" dirty="0">
                <a:latin typeface="Times New Roman" panose="02020603050405020304" pitchFamily="18" charset="0"/>
                <a:cs typeface="Times New Roman" panose="02020603050405020304" pitchFamily="18" charset="0"/>
              </a:rPr>
              <a:t>of public gambling revenue in selected jurisdictions compared to the state budget</a:t>
            </a:r>
            <a:r>
              <a:rPr lang="fi-FI" dirty="0"/>
              <a:t/>
            </a:r>
            <a:br>
              <a:rPr lang="fi-FI" dirty="0"/>
            </a:br>
            <a:endParaRPr lang="fi-FI" dirty="0"/>
          </a:p>
        </p:txBody>
      </p:sp>
      <p:graphicFrame>
        <p:nvGraphicFramePr>
          <p:cNvPr id="13" name="Table 12"/>
          <p:cNvGraphicFramePr>
            <a:graphicFrameLocks noGrp="1"/>
          </p:cNvGraphicFramePr>
          <p:nvPr>
            <p:extLst/>
          </p:nvPr>
        </p:nvGraphicFramePr>
        <p:xfrm>
          <a:off x="6536245" y="1935480"/>
          <a:ext cx="5074729" cy="4194989"/>
        </p:xfrm>
        <a:graphic>
          <a:graphicData uri="http://schemas.openxmlformats.org/drawingml/2006/table">
            <a:tbl>
              <a:tblPr firstRow="1" firstCol="1" bandRow="1">
                <a:tableStyleId>{5C22544A-7EE6-4342-B048-85BDC9FD1C3A}</a:tableStyleId>
              </a:tblPr>
              <a:tblGrid>
                <a:gridCol w="1022029">
                  <a:extLst>
                    <a:ext uri="{9D8B030D-6E8A-4147-A177-3AD203B41FA5}">
                      <a16:colId xmlns:a16="http://schemas.microsoft.com/office/drawing/2014/main" val="20000"/>
                    </a:ext>
                  </a:extLst>
                </a:gridCol>
                <a:gridCol w="1219352">
                  <a:extLst>
                    <a:ext uri="{9D8B030D-6E8A-4147-A177-3AD203B41FA5}">
                      <a16:colId xmlns:a16="http://schemas.microsoft.com/office/drawing/2014/main" val="20001"/>
                    </a:ext>
                  </a:extLst>
                </a:gridCol>
                <a:gridCol w="398018">
                  <a:extLst>
                    <a:ext uri="{9D8B030D-6E8A-4147-A177-3AD203B41FA5}">
                      <a16:colId xmlns:a16="http://schemas.microsoft.com/office/drawing/2014/main" val="20002"/>
                    </a:ext>
                  </a:extLst>
                </a:gridCol>
                <a:gridCol w="2435330">
                  <a:extLst>
                    <a:ext uri="{9D8B030D-6E8A-4147-A177-3AD203B41FA5}">
                      <a16:colId xmlns:a16="http://schemas.microsoft.com/office/drawing/2014/main" val="20003"/>
                    </a:ext>
                  </a:extLst>
                </a:gridCol>
              </a:tblGrid>
              <a:tr h="403860">
                <a:tc>
                  <a:txBody>
                    <a:bodyPr/>
                    <a:lstStyle/>
                    <a:p>
                      <a:pPr>
                        <a:lnSpc>
                          <a:spcPct val="150000"/>
                        </a:lnSpc>
                        <a:spcAft>
                          <a:spcPts val="0"/>
                        </a:spcAft>
                      </a:pPr>
                      <a:r>
                        <a:rPr lang="en-GB" sz="700" dirty="0">
                          <a:effectLst/>
                        </a:rPr>
                        <a:t>ITALY</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b="0" baseline="0" dirty="0">
                          <a:solidFill>
                            <a:schemeClr val="tx1"/>
                          </a:solidFill>
                          <a:effectLst/>
                        </a:rPr>
                        <a:t>2</a:t>
                      </a:r>
                      <a:endParaRPr lang="fi-FI" sz="700" b="0" baseline="0" dirty="0">
                        <a:solidFill>
                          <a:schemeClr val="tx1"/>
                        </a:solidFill>
                        <a:effectLst/>
                        <a:latin typeface="Times New Roman" panose="02020603050405020304" pitchFamily="18" charset="0"/>
                        <a:ea typeface="Times New Roman" panose="02020603050405020304" pitchFamily="18" charset="0"/>
                      </a:endParaRPr>
                    </a:p>
                  </a:txBody>
                  <a:tcPr marL="29578" marR="29578" marT="0" marB="88215">
                    <a:solidFill>
                      <a:schemeClr val="tx2">
                        <a:lumMod val="20000"/>
                        <a:lumOff val="80000"/>
                      </a:schemeClr>
                    </a:solidFill>
                  </a:tcPr>
                </a:tc>
                <a:tc>
                  <a:txBody>
                    <a:bodyPr/>
                    <a:lstStyle/>
                    <a:p>
                      <a:pPr>
                        <a:lnSpc>
                          <a:spcPct val="150000"/>
                        </a:lnSpc>
                        <a:spcAft>
                          <a:spcPts val="0"/>
                        </a:spcAft>
                      </a:pPr>
                      <a:r>
                        <a:rPr lang="en-GB" sz="700" b="0" baseline="0" dirty="0">
                          <a:solidFill>
                            <a:schemeClr val="tx1"/>
                          </a:solidFill>
                          <a:effectLst/>
                        </a:rPr>
                        <a:t>2012</a:t>
                      </a:r>
                      <a:endParaRPr lang="fi-FI" sz="700" b="0" baseline="0" dirty="0">
                        <a:solidFill>
                          <a:schemeClr val="tx1"/>
                        </a:solidFill>
                        <a:effectLst/>
                        <a:latin typeface="Times New Roman" panose="02020603050405020304" pitchFamily="18" charset="0"/>
                        <a:ea typeface="Times New Roman" panose="02020603050405020304" pitchFamily="18" charset="0"/>
                      </a:endParaRPr>
                    </a:p>
                  </a:txBody>
                  <a:tcPr marL="29578" marR="29578" marT="0" marB="88215">
                    <a:solidFill>
                      <a:schemeClr val="tx2">
                        <a:lumMod val="20000"/>
                        <a:lumOff val="80000"/>
                      </a:schemeClr>
                    </a:solidFill>
                  </a:tcPr>
                </a:tc>
                <a:tc>
                  <a:txBody>
                    <a:bodyPr/>
                    <a:lstStyle/>
                    <a:p>
                      <a:pPr>
                        <a:lnSpc>
                          <a:spcPct val="150000"/>
                        </a:lnSpc>
                        <a:spcAft>
                          <a:spcPts val="0"/>
                        </a:spcAft>
                      </a:pPr>
                      <a:r>
                        <a:rPr lang="en-GB" sz="700" b="0" baseline="0" dirty="0">
                          <a:solidFill>
                            <a:schemeClr val="tx1"/>
                          </a:solidFill>
                          <a:effectLst/>
                        </a:rPr>
                        <a:t>Gandolfo and De</a:t>
                      </a:r>
                      <a:r>
                        <a:rPr lang="en-US" sz="700" b="0" baseline="0" dirty="0">
                          <a:solidFill>
                            <a:schemeClr val="tx1"/>
                          </a:solidFill>
                          <a:effectLst/>
                        </a:rPr>
                        <a:t> </a:t>
                      </a:r>
                      <a:r>
                        <a:rPr lang="en-GB" sz="700" b="0" baseline="0" dirty="0">
                          <a:solidFill>
                            <a:schemeClr val="tx1"/>
                          </a:solidFill>
                          <a:effectLst/>
                        </a:rPr>
                        <a:t> </a:t>
                      </a:r>
                      <a:r>
                        <a:rPr lang="en-GB" sz="700" b="0" baseline="0" dirty="0" err="1">
                          <a:solidFill>
                            <a:schemeClr val="tx1"/>
                          </a:solidFill>
                          <a:effectLst/>
                        </a:rPr>
                        <a:t>Bonis</a:t>
                      </a:r>
                      <a:r>
                        <a:rPr lang="en-GB" sz="700" b="0" baseline="0" dirty="0">
                          <a:solidFill>
                            <a:schemeClr val="tx1"/>
                          </a:solidFill>
                          <a:effectLst/>
                        </a:rPr>
                        <a:t>, 2013</a:t>
                      </a:r>
                      <a:endParaRPr lang="fi-FI" sz="700" b="0" baseline="0" dirty="0">
                        <a:solidFill>
                          <a:schemeClr val="tx1"/>
                        </a:solidFill>
                        <a:effectLst/>
                        <a:latin typeface="Times New Roman" panose="02020603050405020304" pitchFamily="18" charset="0"/>
                        <a:ea typeface="Times New Roman" panose="02020603050405020304" pitchFamily="18" charset="0"/>
                      </a:endParaRPr>
                    </a:p>
                  </a:txBody>
                  <a:tcPr marL="29578" marR="29578" marT="0" marB="88215">
                    <a:solidFill>
                      <a:schemeClr val="tx2">
                        <a:lumMod val="20000"/>
                        <a:lumOff val="80000"/>
                      </a:schemeClr>
                    </a:solidFill>
                  </a:tcPr>
                </a:tc>
                <a:extLst>
                  <a:ext uri="{0D108BD9-81ED-4DB2-BD59-A6C34878D82A}">
                    <a16:rowId xmlns:a16="http://schemas.microsoft.com/office/drawing/2014/main" val="10000"/>
                  </a:ext>
                </a:extLst>
              </a:tr>
              <a:tr h="282761">
                <a:tc>
                  <a:txBody>
                    <a:bodyPr/>
                    <a:lstStyle/>
                    <a:p>
                      <a:pPr>
                        <a:lnSpc>
                          <a:spcPct val="150000"/>
                        </a:lnSpc>
                        <a:spcAft>
                          <a:spcPts val="0"/>
                        </a:spcAft>
                      </a:pPr>
                      <a:r>
                        <a:rPr lang="en-GB" sz="700">
                          <a:effectLst/>
                        </a:rPr>
                        <a:t>MACAU</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dirty="0">
                          <a:effectLst/>
                        </a:rPr>
                        <a:t>40</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2011</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Huang, 2011</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extLst>
                  <a:ext uri="{0D108BD9-81ED-4DB2-BD59-A6C34878D82A}">
                    <a16:rowId xmlns:a16="http://schemas.microsoft.com/office/drawing/2014/main" val="10001"/>
                  </a:ext>
                </a:extLst>
              </a:tr>
              <a:tr h="474824">
                <a:tc>
                  <a:txBody>
                    <a:bodyPr/>
                    <a:lstStyle/>
                    <a:p>
                      <a:pPr>
                        <a:lnSpc>
                          <a:spcPct val="150000"/>
                        </a:lnSpc>
                        <a:spcAft>
                          <a:spcPts val="0"/>
                        </a:spcAft>
                      </a:pPr>
                      <a:r>
                        <a:rPr lang="en-GB" sz="700">
                          <a:effectLst/>
                        </a:rPr>
                        <a:t>NORWAY</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dirty="0">
                          <a:effectLst/>
                        </a:rPr>
                        <a:t>0.6</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2016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dirty="0">
                          <a:effectLst/>
                        </a:rPr>
                        <a:t>Contributions and taxes of Norwegian gambling monopolies compared to state budget.</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extLst>
                  <a:ext uri="{0D108BD9-81ED-4DB2-BD59-A6C34878D82A}">
                    <a16:rowId xmlns:a16="http://schemas.microsoft.com/office/drawing/2014/main" val="10002"/>
                  </a:ext>
                </a:extLst>
              </a:tr>
              <a:tr h="666888">
                <a:tc>
                  <a:txBody>
                    <a:bodyPr/>
                    <a:lstStyle/>
                    <a:p>
                      <a:pPr>
                        <a:lnSpc>
                          <a:spcPct val="150000"/>
                        </a:lnSpc>
                        <a:spcAft>
                          <a:spcPts val="0"/>
                        </a:spcAft>
                      </a:pPr>
                      <a:r>
                        <a:rPr lang="en-GB" sz="700">
                          <a:effectLst/>
                        </a:rPr>
                        <a:t>SWEDEN</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1.8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2016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Contributions and taxes of licensed gambling companies and NGOs compared to state budget (Lotteriinspektionen, 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extLst>
                  <a:ext uri="{0D108BD9-81ED-4DB2-BD59-A6C34878D82A}">
                    <a16:rowId xmlns:a16="http://schemas.microsoft.com/office/drawing/2014/main" val="10003"/>
                  </a:ext>
                </a:extLst>
              </a:tr>
              <a:tr h="474824">
                <a:tc>
                  <a:txBody>
                    <a:bodyPr/>
                    <a:lstStyle/>
                    <a:p>
                      <a:pPr>
                        <a:lnSpc>
                          <a:spcPct val="150000"/>
                        </a:lnSpc>
                        <a:spcAft>
                          <a:spcPts val="0"/>
                        </a:spcAft>
                      </a:pPr>
                      <a:r>
                        <a:rPr lang="en-GB" sz="700">
                          <a:effectLst/>
                        </a:rPr>
                        <a:t>UNITED KINGDOM</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dirty="0">
                          <a:effectLst/>
                        </a:rPr>
                        <a:t>0.5</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2014</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dirty="0">
                          <a:effectLst/>
                        </a:rPr>
                        <a:t>Our </a:t>
                      </a:r>
                      <a:r>
                        <a:rPr lang="en-GB" sz="700" dirty="0" err="1">
                          <a:effectLst/>
                        </a:rPr>
                        <a:t>calcuation</a:t>
                      </a:r>
                      <a:r>
                        <a:rPr lang="en-GB" sz="700" dirty="0">
                          <a:effectLst/>
                        </a:rPr>
                        <a:t> compared to state budget.</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extLst>
                  <a:ext uri="{0D108BD9-81ED-4DB2-BD59-A6C34878D82A}">
                    <a16:rowId xmlns:a16="http://schemas.microsoft.com/office/drawing/2014/main" val="10004"/>
                  </a:ext>
                </a:extLst>
              </a:tr>
              <a:tr h="414537">
                <a:tc>
                  <a:txBody>
                    <a:bodyPr/>
                    <a:lstStyle/>
                    <a:p>
                      <a:pPr>
                        <a:lnSpc>
                          <a:spcPct val="150000"/>
                        </a:lnSpc>
                        <a:spcAft>
                          <a:spcPts val="0"/>
                        </a:spcAft>
                      </a:pPr>
                      <a:r>
                        <a:rPr lang="en-GB" sz="700">
                          <a:effectLst/>
                        </a:rPr>
                        <a:t>UNITED STATES (average)</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2.3</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Dadayan et al., 2008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extLst>
                  <a:ext uri="{0D108BD9-81ED-4DB2-BD59-A6C34878D82A}">
                    <a16:rowId xmlns:a16="http://schemas.microsoft.com/office/drawing/2014/main" val="10005"/>
                  </a:ext>
                </a:extLst>
              </a:tr>
              <a:tr h="238480">
                <a:tc>
                  <a:txBody>
                    <a:bodyPr/>
                    <a:lstStyle/>
                    <a:p>
                      <a:pPr>
                        <a:lnSpc>
                          <a:spcPct val="150000"/>
                        </a:lnSpc>
                        <a:spcAft>
                          <a:spcPts val="0"/>
                        </a:spcAft>
                      </a:pPr>
                      <a:r>
                        <a:rPr lang="en-GB" sz="700">
                          <a:effectLst/>
                        </a:rPr>
                        <a:t>- Nevada</a:t>
                      </a:r>
                      <a:endParaRPr lang="fi-FI" sz="700">
                        <a:solidFill>
                          <a:srgbClr val="808000"/>
                        </a:solidFill>
                        <a:effectLst/>
                        <a:latin typeface="Times New Roman" panose="02020603050405020304" pitchFamily="18" charset="0"/>
                        <a:ea typeface="Times New Roman" panose="02020603050405020304" pitchFamily="18" charset="0"/>
                      </a:endParaRPr>
                    </a:p>
                  </a:txBody>
                  <a:tcPr marL="58637" marR="29578" marT="0" marB="29578"/>
                </a:tc>
                <a:tc>
                  <a:txBody>
                    <a:bodyPr/>
                    <a:lstStyle/>
                    <a:p>
                      <a:pPr>
                        <a:lnSpc>
                          <a:spcPct val="150000"/>
                        </a:lnSpc>
                        <a:spcAft>
                          <a:spcPts val="0"/>
                        </a:spcAft>
                      </a:pPr>
                      <a:r>
                        <a:rPr lang="en-GB" sz="700" dirty="0">
                          <a:effectLst/>
                        </a:rPr>
                        <a:t>13.4</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Dadayan et al., 2008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extLst>
                  <a:ext uri="{0D108BD9-81ED-4DB2-BD59-A6C34878D82A}">
                    <a16:rowId xmlns:a16="http://schemas.microsoft.com/office/drawing/2014/main" val="10006"/>
                  </a:ext>
                </a:extLst>
              </a:tr>
              <a:tr h="238480">
                <a:tc>
                  <a:txBody>
                    <a:bodyPr/>
                    <a:lstStyle/>
                    <a:p>
                      <a:pPr>
                        <a:lnSpc>
                          <a:spcPct val="150000"/>
                        </a:lnSpc>
                        <a:spcAft>
                          <a:spcPts val="0"/>
                        </a:spcAft>
                      </a:pPr>
                      <a:r>
                        <a:rPr lang="en-GB" sz="700">
                          <a:effectLst/>
                        </a:rPr>
                        <a:t>- West Virginia</a:t>
                      </a:r>
                      <a:endParaRPr lang="fi-FI" sz="700">
                        <a:solidFill>
                          <a:srgbClr val="808000"/>
                        </a:solidFill>
                        <a:effectLst/>
                        <a:latin typeface="Times New Roman" panose="02020603050405020304" pitchFamily="18" charset="0"/>
                        <a:ea typeface="Times New Roman" panose="02020603050405020304" pitchFamily="18" charset="0"/>
                      </a:endParaRPr>
                    </a:p>
                  </a:txBody>
                  <a:tcPr marL="58637" marR="29578" marT="0" marB="29578"/>
                </a:tc>
                <a:tc>
                  <a:txBody>
                    <a:bodyPr/>
                    <a:lstStyle/>
                    <a:p>
                      <a:pPr>
                        <a:lnSpc>
                          <a:spcPct val="150000"/>
                        </a:lnSpc>
                        <a:spcAft>
                          <a:spcPts val="0"/>
                        </a:spcAft>
                      </a:pPr>
                      <a:r>
                        <a:rPr lang="en-GB" sz="700">
                          <a:effectLst/>
                        </a:rPr>
                        <a:t>8.9</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Dadayan et al., 2008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extLst>
                  <a:ext uri="{0D108BD9-81ED-4DB2-BD59-A6C34878D82A}">
                    <a16:rowId xmlns:a16="http://schemas.microsoft.com/office/drawing/2014/main" val="10007"/>
                  </a:ext>
                </a:extLst>
              </a:tr>
              <a:tr h="256619">
                <a:tc>
                  <a:txBody>
                    <a:bodyPr/>
                    <a:lstStyle/>
                    <a:p>
                      <a:pPr>
                        <a:lnSpc>
                          <a:spcPct val="150000"/>
                        </a:lnSpc>
                        <a:spcAft>
                          <a:spcPts val="0"/>
                        </a:spcAft>
                      </a:pPr>
                      <a:r>
                        <a:rPr lang="en-GB" sz="700">
                          <a:effectLst/>
                        </a:rPr>
                        <a:t>- New Jersey</a:t>
                      </a:r>
                      <a:endParaRPr lang="fi-FI" sz="700">
                        <a:solidFill>
                          <a:srgbClr val="808000"/>
                        </a:solidFill>
                        <a:effectLst/>
                        <a:latin typeface="Times New Roman" panose="02020603050405020304" pitchFamily="18" charset="0"/>
                        <a:ea typeface="Times New Roman" panose="02020603050405020304" pitchFamily="18" charset="0"/>
                      </a:endParaRPr>
                    </a:p>
                  </a:txBody>
                  <a:tcPr marL="58637" marR="29578" marT="0" marB="29578"/>
                </a:tc>
                <a:tc>
                  <a:txBody>
                    <a:bodyPr/>
                    <a:lstStyle/>
                    <a:p>
                      <a:pPr>
                        <a:lnSpc>
                          <a:spcPct val="150000"/>
                        </a:lnSpc>
                        <a:spcAft>
                          <a:spcPts val="0"/>
                        </a:spcAft>
                      </a:pPr>
                      <a:r>
                        <a:rPr lang="en-GB" sz="700">
                          <a:effectLst/>
                        </a:rPr>
                        <a:t>3.8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Dadayan et al., 2008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extLst>
                  <a:ext uri="{0D108BD9-81ED-4DB2-BD59-A6C34878D82A}">
                    <a16:rowId xmlns:a16="http://schemas.microsoft.com/office/drawing/2014/main" val="10008"/>
                  </a:ext>
                </a:extLst>
              </a:tr>
              <a:tr h="222475">
                <a:tc>
                  <a:txBody>
                    <a:bodyPr/>
                    <a:lstStyle/>
                    <a:p>
                      <a:pPr>
                        <a:lnSpc>
                          <a:spcPct val="150000"/>
                        </a:lnSpc>
                        <a:spcAft>
                          <a:spcPts val="0"/>
                        </a:spcAft>
                      </a:pPr>
                      <a:r>
                        <a:rPr lang="en-GB" sz="700">
                          <a:effectLst/>
                        </a:rPr>
                        <a:t>- Illinois</a:t>
                      </a:r>
                      <a:endParaRPr lang="fi-FI" sz="700">
                        <a:solidFill>
                          <a:srgbClr val="808000"/>
                        </a:solidFill>
                        <a:effectLst/>
                        <a:latin typeface="Times New Roman" panose="02020603050405020304" pitchFamily="18" charset="0"/>
                        <a:ea typeface="Times New Roman" panose="02020603050405020304" pitchFamily="18" charset="0"/>
                      </a:endParaRPr>
                    </a:p>
                  </a:txBody>
                  <a:tcPr marL="58637" marR="29578" marT="0" marB="29578"/>
                </a:tc>
                <a:tc>
                  <a:txBody>
                    <a:bodyPr/>
                    <a:lstStyle/>
                    <a:p>
                      <a:pPr>
                        <a:lnSpc>
                          <a:spcPct val="150000"/>
                        </a:lnSpc>
                        <a:spcAft>
                          <a:spcPts val="0"/>
                        </a:spcAft>
                      </a:pPr>
                      <a:r>
                        <a:rPr lang="en-GB" sz="700">
                          <a:effectLst/>
                        </a:rPr>
                        <a:t>4.0</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Dadayan et al., 2008</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extLst>
                  <a:ext uri="{0D108BD9-81ED-4DB2-BD59-A6C34878D82A}">
                    <a16:rowId xmlns:a16="http://schemas.microsoft.com/office/drawing/2014/main" val="10009"/>
                  </a:ext>
                </a:extLst>
              </a:tr>
              <a:tr h="238480">
                <a:tc>
                  <a:txBody>
                    <a:bodyPr/>
                    <a:lstStyle/>
                    <a:p>
                      <a:pPr>
                        <a:lnSpc>
                          <a:spcPct val="150000"/>
                        </a:lnSpc>
                        <a:spcAft>
                          <a:spcPts val="0"/>
                        </a:spcAft>
                      </a:pPr>
                      <a:r>
                        <a:rPr lang="en-GB" sz="700">
                          <a:effectLst/>
                        </a:rPr>
                        <a:t>- New York</a:t>
                      </a:r>
                      <a:endParaRPr lang="fi-FI" sz="700">
                        <a:solidFill>
                          <a:srgbClr val="808000"/>
                        </a:solidFill>
                        <a:effectLst/>
                        <a:latin typeface="Times New Roman" panose="02020603050405020304" pitchFamily="18" charset="0"/>
                        <a:ea typeface="Times New Roman" panose="02020603050405020304" pitchFamily="18" charset="0"/>
                      </a:endParaRPr>
                    </a:p>
                  </a:txBody>
                  <a:tcPr marL="58637" marR="29578" marT="0" marB="29578"/>
                </a:tc>
                <a:tc>
                  <a:txBody>
                    <a:bodyPr/>
                    <a:lstStyle/>
                    <a:p>
                      <a:pPr>
                        <a:lnSpc>
                          <a:spcPct val="150000"/>
                        </a:lnSpc>
                        <a:spcAft>
                          <a:spcPts val="0"/>
                        </a:spcAft>
                      </a:pPr>
                      <a:r>
                        <a:rPr lang="en-GB" sz="700">
                          <a:effectLst/>
                        </a:rPr>
                        <a:t>2.9</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tc>
                  <a:txBody>
                    <a:bodyPr/>
                    <a:lstStyle/>
                    <a:p>
                      <a:pPr>
                        <a:lnSpc>
                          <a:spcPct val="150000"/>
                        </a:lnSpc>
                        <a:spcAft>
                          <a:spcPts val="0"/>
                        </a:spcAft>
                      </a:pPr>
                      <a:r>
                        <a:rPr lang="en-GB" sz="700" dirty="0" err="1">
                          <a:effectLst/>
                        </a:rPr>
                        <a:t>Dadayan</a:t>
                      </a:r>
                      <a:r>
                        <a:rPr lang="en-GB" sz="700" dirty="0">
                          <a:effectLst/>
                        </a:rPr>
                        <a:t> et al., 2008</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29578"/>
                </a:tc>
                <a:extLst>
                  <a:ext uri="{0D108BD9-81ED-4DB2-BD59-A6C34878D82A}">
                    <a16:rowId xmlns:a16="http://schemas.microsoft.com/office/drawing/2014/main" val="10010"/>
                  </a:ext>
                </a:extLst>
              </a:tr>
              <a:tr h="282761">
                <a:tc>
                  <a:txBody>
                    <a:bodyPr/>
                    <a:lstStyle/>
                    <a:p>
                      <a:pPr>
                        <a:lnSpc>
                          <a:spcPct val="150000"/>
                        </a:lnSpc>
                        <a:spcAft>
                          <a:spcPts val="0"/>
                        </a:spcAft>
                      </a:pPr>
                      <a:r>
                        <a:rPr lang="en-GB" sz="700">
                          <a:effectLst/>
                        </a:rPr>
                        <a:t>- California</a:t>
                      </a:r>
                      <a:endParaRPr lang="fi-FI" sz="700">
                        <a:solidFill>
                          <a:srgbClr val="808000"/>
                        </a:solidFill>
                        <a:effectLst/>
                        <a:latin typeface="Times New Roman" panose="02020603050405020304" pitchFamily="18" charset="0"/>
                        <a:ea typeface="Times New Roman" panose="02020603050405020304" pitchFamily="18" charset="0"/>
                      </a:endParaRPr>
                    </a:p>
                  </a:txBody>
                  <a:tcPr marL="58637" marR="29578" marT="0" marB="88215"/>
                </a:tc>
                <a:tc>
                  <a:txBody>
                    <a:bodyPr/>
                    <a:lstStyle/>
                    <a:p>
                      <a:pPr>
                        <a:lnSpc>
                          <a:spcPct val="150000"/>
                        </a:lnSpc>
                        <a:spcAft>
                          <a:spcPts val="0"/>
                        </a:spcAft>
                      </a:pPr>
                      <a:r>
                        <a:rPr lang="en-GB" sz="700" dirty="0">
                          <a:effectLst/>
                        </a:rPr>
                        <a:t>0.9</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a:effectLst/>
                        </a:rPr>
                        <a:t>2006</a:t>
                      </a:r>
                      <a:endParaRPr lang="fi-FI" sz="70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tc>
                  <a:txBody>
                    <a:bodyPr/>
                    <a:lstStyle/>
                    <a:p>
                      <a:pPr>
                        <a:lnSpc>
                          <a:spcPct val="150000"/>
                        </a:lnSpc>
                        <a:spcAft>
                          <a:spcPts val="0"/>
                        </a:spcAft>
                      </a:pPr>
                      <a:r>
                        <a:rPr lang="en-GB" sz="700" dirty="0" err="1">
                          <a:effectLst/>
                        </a:rPr>
                        <a:t>Dadayan</a:t>
                      </a:r>
                      <a:r>
                        <a:rPr lang="en-GB" sz="700" dirty="0">
                          <a:effectLst/>
                        </a:rPr>
                        <a:t> et al., 2008</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9578" marR="29578" marT="0" marB="88215"/>
                </a:tc>
                <a:extLst>
                  <a:ext uri="{0D108BD9-81ED-4DB2-BD59-A6C34878D82A}">
                    <a16:rowId xmlns:a16="http://schemas.microsoft.com/office/drawing/2014/main" val="10011"/>
                  </a:ext>
                </a:extLst>
              </a:tr>
            </a:tbl>
          </a:graphicData>
        </a:graphic>
      </p:graphicFrame>
      <p:graphicFrame>
        <p:nvGraphicFramePr>
          <p:cNvPr id="17" name="Content Placeholder 16"/>
          <p:cNvGraphicFramePr>
            <a:graphicFrameLocks noGrp="1"/>
          </p:cNvGraphicFramePr>
          <p:nvPr>
            <p:ph idx="1"/>
            <p:extLst/>
          </p:nvPr>
        </p:nvGraphicFramePr>
        <p:xfrm>
          <a:off x="1539239" y="1376581"/>
          <a:ext cx="4588684" cy="4753887"/>
        </p:xfrm>
        <a:graphic>
          <a:graphicData uri="http://schemas.openxmlformats.org/drawingml/2006/table">
            <a:tbl>
              <a:tblPr firstRow="1" firstCol="1" bandRow="1">
                <a:tableStyleId>{5C22544A-7EE6-4342-B048-85BDC9FD1C3A}</a:tableStyleId>
              </a:tblPr>
              <a:tblGrid>
                <a:gridCol w="924142">
                  <a:extLst>
                    <a:ext uri="{9D8B030D-6E8A-4147-A177-3AD203B41FA5}">
                      <a16:colId xmlns:a16="http://schemas.microsoft.com/office/drawing/2014/main" val="20000"/>
                    </a:ext>
                  </a:extLst>
                </a:gridCol>
                <a:gridCol w="1171359">
                  <a:extLst>
                    <a:ext uri="{9D8B030D-6E8A-4147-A177-3AD203B41FA5}">
                      <a16:colId xmlns:a16="http://schemas.microsoft.com/office/drawing/2014/main" val="20001"/>
                    </a:ext>
                  </a:extLst>
                </a:gridCol>
                <a:gridCol w="291103">
                  <a:extLst>
                    <a:ext uri="{9D8B030D-6E8A-4147-A177-3AD203B41FA5}">
                      <a16:colId xmlns:a16="http://schemas.microsoft.com/office/drawing/2014/main" val="20002"/>
                    </a:ext>
                  </a:extLst>
                </a:gridCol>
                <a:gridCol w="2202080">
                  <a:extLst>
                    <a:ext uri="{9D8B030D-6E8A-4147-A177-3AD203B41FA5}">
                      <a16:colId xmlns:a16="http://schemas.microsoft.com/office/drawing/2014/main" val="20003"/>
                    </a:ext>
                  </a:extLst>
                </a:gridCol>
              </a:tblGrid>
              <a:tr h="574140">
                <a:tc>
                  <a:txBody>
                    <a:bodyPr/>
                    <a:lstStyle/>
                    <a:p>
                      <a:pPr>
                        <a:lnSpc>
                          <a:spcPct val="150000"/>
                        </a:lnSpc>
                        <a:spcAft>
                          <a:spcPts val="0"/>
                        </a:spcAft>
                      </a:pPr>
                      <a:r>
                        <a:rPr lang="en-GB" sz="700" dirty="0">
                          <a:effectLst/>
                        </a:rPr>
                        <a:t>Jurisdiction</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dirty="0">
                          <a:effectLst/>
                        </a:rPr>
                        <a:t>Public revenue gambling compared to state budget* (percent)</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Year</a:t>
                      </a:r>
                      <a:endParaRPr lang="fi-FI" sz="700">
                        <a:solidFill>
                          <a:srgbClr val="800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dirty="0">
                          <a:effectLst/>
                        </a:rPr>
                        <a:t>Source</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00"/>
                  </a:ext>
                </a:extLst>
              </a:tr>
              <a:tr h="341779">
                <a:tc>
                  <a:txBody>
                    <a:bodyPr/>
                    <a:lstStyle/>
                    <a:p>
                      <a:pPr>
                        <a:lnSpc>
                          <a:spcPct val="150000"/>
                        </a:lnSpc>
                        <a:spcAft>
                          <a:spcPts val="0"/>
                        </a:spcAft>
                      </a:pPr>
                      <a:r>
                        <a:rPr lang="en-GB" sz="700">
                          <a:effectLst/>
                        </a:rPr>
                        <a:t>AUSTRALIA</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7.8</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Australian</a:t>
                      </a:r>
                      <a:r>
                        <a:rPr lang="en-US" sz="500">
                          <a:effectLst/>
                        </a:rPr>
                        <a:t> </a:t>
                      </a:r>
                      <a:r>
                        <a:rPr lang="en-US" sz="700">
                          <a:effectLst/>
                        </a:rPr>
                        <a:t> </a:t>
                      </a:r>
                      <a:r>
                        <a:rPr lang="en-GB" sz="700">
                          <a:effectLst/>
                        </a:rPr>
                        <a:t>Gambling Statistics 32</a:t>
                      </a:r>
                      <a:r>
                        <a:rPr lang="en-GB" sz="700" baseline="30000">
                          <a:effectLst/>
                        </a:rPr>
                        <a:t>nd</a:t>
                      </a:r>
                      <a:r>
                        <a:rPr lang="en-GB" sz="700">
                          <a:effectLst/>
                        </a:rPr>
                        <a:t> edition, 2016</a:t>
                      </a:r>
                      <a:r>
                        <a:rPr lang="en-US" sz="500">
                          <a:effectLst/>
                        </a:rPr>
                        <a:t> </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extLst>
                  <a:ext uri="{0D108BD9-81ED-4DB2-BD59-A6C34878D82A}">
                    <a16:rowId xmlns:a16="http://schemas.microsoft.com/office/drawing/2014/main" val="10001"/>
                  </a:ext>
                </a:extLst>
              </a:tr>
              <a:tr h="353480">
                <a:tc>
                  <a:txBody>
                    <a:bodyPr/>
                    <a:lstStyle/>
                    <a:p>
                      <a:pPr>
                        <a:lnSpc>
                          <a:spcPct val="150000"/>
                        </a:lnSpc>
                        <a:spcAft>
                          <a:spcPts val="0"/>
                        </a:spcAft>
                      </a:pPr>
                      <a:r>
                        <a:rPr lang="en-GB" sz="700">
                          <a:effectLst/>
                        </a:rPr>
                        <a:t>- Victoria</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9.6</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 (percent of state revenue) Australian Bureau of Statistics, 2016</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extLst>
                  <a:ext uri="{0D108BD9-81ED-4DB2-BD59-A6C34878D82A}">
                    <a16:rowId xmlns:a16="http://schemas.microsoft.com/office/drawing/2014/main" val="10002"/>
                  </a:ext>
                </a:extLst>
              </a:tr>
              <a:tr h="395797">
                <a:tc>
                  <a:txBody>
                    <a:bodyPr/>
                    <a:lstStyle/>
                    <a:p>
                      <a:pPr>
                        <a:lnSpc>
                          <a:spcPct val="150000"/>
                        </a:lnSpc>
                        <a:spcAft>
                          <a:spcPts val="0"/>
                        </a:spcAft>
                      </a:pPr>
                      <a:r>
                        <a:rPr lang="en-GB" sz="700">
                          <a:effectLst/>
                        </a:rPr>
                        <a:t>- Western Australia</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2.6</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dirty="0">
                          <a:effectLst/>
                        </a:rPr>
                        <a:t> (percent of state revenue) Australian Bureau of Statistics, 2016</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03"/>
                  </a:ext>
                </a:extLst>
              </a:tr>
              <a:tr h="342248">
                <a:tc>
                  <a:txBody>
                    <a:bodyPr/>
                    <a:lstStyle/>
                    <a:p>
                      <a:pPr>
                        <a:lnSpc>
                          <a:spcPct val="150000"/>
                        </a:lnSpc>
                        <a:spcAft>
                          <a:spcPts val="0"/>
                        </a:spcAft>
                      </a:pPr>
                      <a:r>
                        <a:rPr lang="en-GB" sz="700">
                          <a:effectLst/>
                        </a:rPr>
                        <a:t>CANADA (average)</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2.2</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2013</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Responsible Gambling Council, 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extLst>
                  <a:ext uri="{0D108BD9-81ED-4DB2-BD59-A6C34878D82A}">
                    <a16:rowId xmlns:a16="http://schemas.microsoft.com/office/drawing/2014/main" val="10004"/>
                  </a:ext>
                </a:extLst>
              </a:tr>
              <a:tr h="198788">
                <a:tc>
                  <a:txBody>
                    <a:bodyPr/>
                    <a:lstStyle/>
                    <a:p>
                      <a:pPr>
                        <a:lnSpc>
                          <a:spcPct val="150000"/>
                        </a:lnSpc>
                        <a:spcAft>
                          <a:spcPts val="0"/>
                        </a:spcAft>
                      </a:pPr>
                      <a:r>
                        <a:rPr lang="en-GB" sz="700">
                          <a:effectLst/>
                        </a:rPr>
                        <a:t>- Alberta</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3.5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2013</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Responsible Gambling Council, 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extLst>
                  <a:ext uri="{0D108BD9-81ED-4DB2-BD59-A6C34878D82A}">
                    <a16:rowId xmlns:a16="http://schemas.microsoft.com/office/drawing/2014/main" val="10005"/>
                  </a:ext>
                </a:extLst>
              </a:tr>
              <a:tr h="342248">
                <a:tc>
                  <a:txBody>
                    <a:bodyPr/>
                    <a:lstStyle/>
                    <a:p>
                      <a:pPr>
                        <a:lnSpc>
                          <a:spcPct val="150000"/>
                        </a:lnSpc>
                        <a:spcAft>
                          <a:spcPts val="0"/>
                        </a:spcAft>
                      </a:pPr>
                      <a:r>
                        <a:rPr lang="en-GB" sz="700">
                          <a:effectLst/>
                        </a:rPr>
                        <a:t>- British Columbia</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2.7</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2013</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Responsible Gambling Council, 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extLst>
                  <a:ext uri="{0D108BD9-81ED-4DB2-BD59-A6C34878D82A}">
                    <a16:rowId xmlns:a16="http://schemas.microsoft.com/office/drawing/2014/main" val="10006"/>
                  </a:ext>
                </a:extLst>
              </a:tr>
              <a:tr h="198788">
                <a:tc>
                  <a:txBody>
                    <a:bodyPr/>
                    <a:lstStyle/>
                    <a:p>
                      <a:pPr>
                        <a:lnSpc>
                          <a:spcPct val="150000"/>
                        </a:lnSpc>
                        <a:spcAft>
                          <a:spcPts val="0"/>
                        </a:spcAft>
                      </a:pPr>
                      <a:r>
                        <a:rPr lang="en-GB" sz="700">
                          <a:effectLst/>
                        </a:rPr>
                        <a:t>- Ontario</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1.7</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2013</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tc>
                  <a:txBody>
                    <a:bodyPr/>
                    <a:lstStyle/>
                    <a:p>
                      <a:pPr>
                        <a:lnSpc>
                          <a:spcPct val="150000"/>
                        </a:lnSpc>
                        <a:spcAft>
                          <a:spcPts val="0"/>
                        </a:spcAft>
                      </a:pPr>
                      <a:r>
                        <a:rPr lang="en-GB" sz="700">
                          <a:effectLst/>
                        </a:rPr>
                        <a:t>Responsible Gambling Council, 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24056"/>
                </a:tc>
                <a:extLst>
                  <a:ext uri="{0D108BD9-81ED-4DB2-BD59-A6C34878D82A}">
                    <a16:rowId xmlns:a16="http://schemas.microsoft.com/office/drawing/2014/main" val="10007"/>
                  </a:ext>
                </a:extLst>
              </a:tr>
              <a:tr h="238087">
                <a:tc>
                  <a:txBody>
                    <a:bodyPr/>
                    <a:lstStyle/>
                    <a:p>
                      <a:pPr>
                        <a:lnSpc>
                          <a:spcPct val="150000"/>
                        </a:lnSpc>
                        <a:spcAft>
                          <a:spcPts val="0"/>
                        </a:spcAft>
                      </a:pPr>
                      <a:r>
                        <a:rPr lang="en-GB" sz="700">
                          <a:effectLst/>
                        </a:rPr>
                        <a:t>- Québec</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1.2</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2013</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dirty="0">
                          <a:effectLst/>
                        </a:rPr>
                        <a:t>Responsible Gambling Council, 2015</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08"/>
                  </a:ext>
                </a:extLst>
              </a:tr>
              <a:tr h="566854">
                <a:tc>
                  <a:txBody>
                    <a:bodyPr/>
                    <a:lstStyle/>
                    <a:p>
                      <a:pPr>
                        <a:lnSpc>
                          <a:spcPct val="150000"/>
                        </a:lnSpc>
                        <a:spcAft>
                          <a:spcPts val="0"/>
                        </a:spcAft>
                      </a:pPr>
                      <a:r>
                        <a:rPr lang="en-GB" sz="700">
                          <a:effectLst/>
                        </a:rPr>
                        <a:t>FINLAND</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2016</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Contributions of the gambling monopolies to charities, sports and culture, and gambling taxes compared to state budget.</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09"/>
                  </a:ext>
                </a:extLst>
              </a:tr>
              <a:tr h="238087">
                <a:tc>
                  <a:txBody>
                    <a:bodyPr/>
                    <a:lstStyle/>
                    <a:p>
                      <a:pPr>
                        <a:lnSpc>
                          <a:spcPct val="150000"/>
                        </a:lnSpc>
                        <a:spcAft>
                          <a:spcPts val="0"/>
                        </a:spcAft>
                      </a:pPr>
                      <a:r>
                        <a:rPr lang="en-GB" sz="700">
                          <a:effectLst/>
                        </a:rPr>
                        <a:t>FRANCE</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1.7</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2015</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Cour des Comptes, 2016</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10"/>
                  </a:ext>
                </a:extLst>
              </a:tr>
              <a:tr h="402471">
                <a:tc>
                  <a:txBody>
                    <a:bodyPr/>
                    <a:lstStyle/>
                    <a:p>
                      <a:pPr>
                        <a:lnSpc>
                          <a:spcPct val="150000"/>
                        </a:lnSpc>
                        <a:spcAft>
                          <a:spcPts val="0"/>
                        </a:spcAft>
                      </a:pPr>
                      <a:r>
                        <a:rPr lang="en-GB" sz="700">
                          <a:effectLst/>
                        </a:rPr>
                        <a:t>GERMANY</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1.6</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2012</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Total public gambling revenues (Fiedler 2016a</a:t>
                      </a:r>
                      <a:r>
                        <a:rPr lang="en-US" sz="500">
                          <a:effectLst/>
                        </a:rPr>
                        <a:t> </a:t>
                      </a:r>
                      <a:r>
                        <a:rPr lang="en-GB" sz="700">
                          <a:effectLst/>
                        </a:rPr>
                        <a:t>) compared to federal state budget.</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11"/>
                  </a:ext>
                </a:extLst>
              </a:tr>
              <a:tr h="561120">
                <a:tc>
                  <a:txBody>
                    <a:bodyPr/>
                    <a:lstStyle/>
                    <a:p>
                      <a:pPr>
                        <a:lnSpc>
                          <a:spcPct val="150000"/>
                        </a:lnSpc>
                        <a:spcAft>
                          <a:spcPts val="0"/>
                        </a:spcAft>
                      </a:pPr>
                      <a:r>
                        <a:rPr lang="en-GB" sz="700">
                          <a:effectLst/>
                        </a:rPr>
                        <a:t> </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0.8</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a:effectLst/>
                        </a:rPr>
                        <a:t>2012</a:t>
                      </a:r>
                      <a:endParaRPr lang="fi-FI" sz="70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tc>
                  <a:txBody>
                    <a:bodyPr/>
                    <a:lstStyle/>
                    <a:p>
                      <a:pPr>
                        <a:lnSpc>
                          <a:spcPct val="150000"/>
                        </a:lnSpc>
                        <a:spcAft>
                          <a:spcPts val="0"/>
                        </a:spcAft>
                      </a:pPr>
                      <a:r>
                        <a:rPr lang="en-GB" sz="700" dirty="0">
                          <a:effectLst/>
                        </a:rPr>
                        <a:t>Total public gambling revenues compared to federal and state budgets combined (our calculations)</a:t>
                      </a:r>
                      <a:endParaRPr lang="fi-FI" sz="700" dirty="0">
                        <a:solidFill>
                          <a:srgbClr val="808000"/>
                        </a:solidFill>
                        <a:effectLst/>
                        <a:latin typeface="Times New Roman" panose="02020603050405020304" pitchFamily="18" charset="0"/>
                        <a:ea typeface="Times New Roman" panose="02020603050405020304" pitchFamily="18" charset="0"/>
                      </a:endParaRPr>
                    </a:p>
                  </a:txBody>
                  <a:tcPr marL="24056" marR="24056" marT="0" marB="71746"/>
                </a:tc>
                <a:extLst>
                  <a:ext uri="{0D108BD9-81ED-4DB2-BD59-A6C34878D82A}">
                    <a16:rowId xmlns:a16="http://schemas.microsoft.com/office/drawing/2014/main" val="10012"/>
                  </a:ext>
                </a:extLst>
              </a:tr>
            </a:tbl>
          </a:graphicData>
        </a:graphic>
      </p:graphicFrame>
      <p:graphicFrame>
        <p:nvGraphicFramePr>
          <p:cNvPr id="20" name="Table 19"/>
          <p:cNvGraphicFramePr>
            <a:graphicFrameLocks noGrp="1"/>
          </p:cNvGraphicFramePr>
          <p:nvPr>
            <p:extLst/>
          </p:nvPr>
        </p:nvGraphicFramePr>
        <p:xfrm>
          <a:off x="6529388" y="1359154"/>
          <a:ext cx="5081586" cy="588010"/>
        </p:xfrm>
        <a:graphic>
          <a:graphicData uri="http://schemas.openxmlformats.org/drawingml/2006/table">
            <a:tbl>
              <a:tblPr firstRow="1" firstCol="1" bandRow="1">
                <a:tableStyleId>{5C22544A-7EE6-4342-B048-85BDC9FD1C3A}</a:tableStyleId>
              </a:tblPr>
              <a:tblGrid>
                <a:gridCol w="1023410">
                  <a:extLst>
                    <a:ext uri="{9D8B030D-6E8A-4147-A177-3AD203B41FA5}">
                      <a16:colId xmlns:a16="http://schemas.microsoft.com/office/drawing/2014/main" val="20000"/>
                    </a:ext>
                  </a:extLst>
                </a:gridCol>
                <a:gridCol w="1220999">
                  <a:extLst>
                    <a:ext uri="{9D8B030D-6E8A-4147-A177-3AD203B41FA5}">
                      <a16:colId xmlns:a16="http://schemas.microsoft.com/office/drawing/2014/main" val="20001"/>
                    </a:ext>
                  </a:extLst>
                </a:gridCol>
                <a:gridCol w="398556">
                  <a:extLst>
                    <a:ext uri="{9D8B030D-6E8A-4147-A177-3AD203B41FA5}">
                      <a16:colId xmlns:a16="http://schemas.microsoft.com/office/drawing/2014/main" val="20002"/>
                    </a:ext>
                  </a:extLst>
                </a:gridCol>
                <a:gridCol w="2438621">
                  <a:extLst>
                    <a:ext uri="{9D8B030D-6E8A-4147-A177-3AD203B41FA5}">
                      <a16:colId xmlns:a16="http://schemas.microsoft.com/office/drawing/2014/main" val="20003"/>
                    </a:ext>
                  </a:extLst>
                </a:gridCol>
              </a:tblGrid>
              <a:tr h="551278">
                <a:tc>
                  <a:txBody>
                    <a:bodyPr/>
                    <a:lstStyle/>
                    <a:p>
                      <a:pPr>
                        <a:lnSpc>
                          <a:spcPct val="150000"/>
                        </a:lnSpc>
                        <a:spcAft>
                          <a:spcPts val="0"/>
                        </a:spcAft>
                      </a:pPr>
                      <a:r>
                        <a:rPr lang="en-GB" sz="700" dirty="0">
                          <a:effectLst/>
                        </a:rPr>
                        <a:t>Jurisdiction</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36195" marR="36195" marT="0" marB="107950"/>
                </a:tc>
                <a:tc>
                  <a:txBody>
                    <a:bodyPr/>
                    <a:lstStyle/>
                    <a:p>
                      <a:pPr>
                        <a:lnSpc>
                          <a:spcPct val="150000"/>
                        </a:lnSpc>
                        <a:spcAft>
                          <a:spcPts val="0"/>
                        </a:spcAft>
                      </a:pPr>
                      <a:r>
                        <a:rPr lang="en-GB" sz="700" dirty="0">
                          <a:effectLst/>
                        </a:rPr>
                        <a:t>Public revenue gambling compared to state budget* (percent)</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36195" marR="36195" marT="0" marB="107950"/>
                </a:tc>
                <a:tc>
                  <a:txBody>
                    <a:bodyPr/>
                    <a:lstStyle/>
                    <a:p>
                      <a:pPr>
                        <a:lnSpc>
                          <a:spcPct val="150000"/>
                        </a:lnSpc>
                        <a:spcAft>
                          <a:spcPts val="0"/>
                        </a:spcAft>
                      </a:pPr>
                      <a:r>
                        <a:rPr lang="en-GB" sz="700" dirty="0">
                          <a:effectLst/>
                        </a:rPr>
                        <a:t>Year</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36195" marR="36195" marT="0" marB="107950"/>
                </a:tc>
                <a:tc>
                  <a:txBody>
                    <a:bodyPr/>
                    <a:lstStyle/>
                    <a:p>
                      <a:pPr>
                        <a:lnSpc>
                          <a:spcPct val="150000"/>
                        </a:lnSpc>
                        <a:spcAft>
                          <a:spcPts val="0"/>
                        </a:spcAft>
                      </a:pPr>
                      <a:r>
                        <a:rPr lang="en-GB" sz="700" dirty="0">
                          <a:effectLst/>
                        </a:rPr>
                        <a:t>Source</a:t>
                      </a:r>
                      <a:endParaRPr lang="fi-FI" sz="700" dirty="0">
                        <a:solidFill>
                          <a:srgbClr val="800000"/>
                        </a:solidFill>
                        <a:effectLst/>
                        <a:latin typeface="Times New Roman" panose="02020603050405020304" pitchFamily="18" charset="0"/>
                        <a:ea typeface="Times New Roman" panose="02020603050405020304" pitchFamily="18" charset="0"/>
                      </a:endParaRPr>
                    </a:p>
                  </a:txBody>
                  <a:tcPr marL="36195" marR="36195" marT="0" marB="10795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98253004"/>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838200" y="365125"/>
            <a:ext cx="10515600" cy="536575"/>
          </a:xfrm>
        </p:spPr>
        <p:txBody>
          <a:bodyPr>
            <a:normAutofit/>
          </a:bodyPr>
          <a:lstStyle/>
          <a:p>
            <a:endParaRPr lang="fi-FI" altLang="fi-FI" dirty="0" smtClean="0">
              <a:ea typeface="ＭＳ Ｐゴシック" panose="020B0600070205080204" pitchFamily="34" charset="-128"/>
            </a:endParaRPr>
          </a:p>
        </p:txBody>
      </p:sp>
      <p:sp>
        <p:nvSpPr>
          <p:cNvPr id="6147" name="Content Placeholder 2"/>
          <p:cNvSpPr>
            <a:spLocks noGrp="1"/>
          </p:cNvSpPr>
          <p:nvPr>
            <p:ph idx="1"/>
          </p:nvPr>
        </p:nvSpPr>
        <p:spPr/>
        <p:txBody>
          <a:bodyPr/>
          <a:lstStyle/>
          <a:p>
            <a:endParaRPr lang="fi-FI" altLang="fi-FI" smtClean="0">
              <a:ea typeface="ＭＳ Ｐゴシック" panose="020B0600070205080204" pitchFamily="34" charset="-128"/>
            </a:endParaRPr>
          </a:p>
        </p:txBody>
      </p:sp>
      <p:pic>
        <p:nvPicPr>
          <p:cNvPr id="6148" name="Picture 3" descr="contro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389" y="365125"/>
            <a:ext cx="4299751" cy="634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kettil-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7270" y="365126"/>
            <a:ext cx="4491748" cy="63404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1456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0024" y="300013"/>
            <a:ext cx="3259810" cy="488301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948" y="300013"/>
            <a:ext cx="3236562" cy="4887562"/>
          </a:xfrm>
          <a:prstGeom prst="rect">
            <a:avLst/>
          </a:prstGeom>
        </p:spPr>
      </p:pic>
      <p:sp>
        <p:nvSpPr>
          <p:cNvPr id="4" name="TextBox 3"/>
          <p:cNvSpPr txBox="1"/>
          <p:nvPr/>
        </p:nvSpPr>
        <p:spPr>
          <a:xfrm>
            <a:off x="1762043" y="5518205"/>
            <a:ext cx="3236562" cy="923330"/>
          </a:xfrm>
          <a:prstGeom prst="rect">
            <a:avLst/>
          </a:prstGeom>
          <a:noFill/>
        </p:spPr>
        <p:txBody>
          <a:bodyPr wrap="square" rtlCol="0">
            <a:spAutoFit/>
          </a:bodyPr>
          <a:lstStyle/>
          <a:p>
            <a:r>
              <a:rPr lang="fi-FI" u="sng" dirty="0" err="1" smtClean="0"/>
              <a:t>Authors</a:t>
            </a:r>
            <a:r>
              <a:rPr lang="fi-FI" dirty="0" smtClean="0"/>
              <a:t>: Klaus Mäkelä, Robin </a:t>
            </a:r>
            <a:r>
              <a:rPr lang="fi-FI" dirty="0" err="1" smtClean="0"/>
              <a:t>Room</a:t>
            </a:r>
            <a:r>
              <a:rPr lang="fi-FI" dirty="0" smtClean="0"/>
              <a:t>, Eric Single, Pekka  Sulkunen</a:t>
            </a:r>
            <a:r>
              <a:rPr lang="fi-FI" dirty="0"/>
              <a:t> </a:t>
            </a:r>
            <a:r>
              <a:rPr lang="fi-FI" dirty="0" smtClean="0"/>
              <a:t>and Jan de </a:t>
            </a:r>
            <a:r>
              <a:rPr lang="fi-FI" dirty="0" err="1" smtClean="0"/>
              <a:t>Lint</a:t>
            </a:r>
            <a:r>
              <a:rPr lang="fi-FI" dirty="0" smtClean="0"/>
              <a:t>  (1980)</a:t>
            </a:r>
            <a:endParaRPr lang="fi-FI" dirty="0"/>
          </a:p>
        </p:txBody>
      </p:sp>
      <p:sp>
        <p:nvSpPr>
          <p:cNvPr id="6" name="TextBox 5"/>
          <p:cNvSpPr txBox="1"/>
          <p:nvPr/>
        </p:nvSpPr>
        <p:spPr>
          <a:xfrm>
            <a:off x="6520024" y="5518205"/>
            <a:ext cx="3299791" cy="646331"/>
          </a:xfrm>
          <a:prstGeom prst="rect">
            <a:avLst/>
          </a:prstGeom>
          <a:noFill/>
        </p:spPr>
        <p:txBody>
          <a:bodyPr wrap="square" rtlCol="0">
            <a:spAutoFit/>
          </a:bodyPr>
          <a:lstStyle/>
          <a:p>
            <a:r>
              <a:rPr lang="en-GB" u="sng" dirty="0" smtClean="0"/>
              <a:t>Editors: </a:t>
            </a:r>
            <a:r>
              <a:rPr lang="en-GB" dirty="0" smtClean="0"/>
              <a:t>Eric Single, Patricia Morgan and Jan de Lint (1981)</a:t>
            </a:r>
            <a:endParaRPr lang="fi-FI" dirty="0"/>
          </a:p>
        </p:txBody>
      </p:sp>
    </p:spTree>
    <p:extLst>
      <p:ext uri="{BB962C8B-B14F-4D97-AF65-F5344CB8AC3E}">
        <p14:creationId xmlns:p14="http://schemas.microsoft.com/office/powerpoint/2010/main" val="25829094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110" y="1105778"/>
            <a:ext cx="3403685" cy="51467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304" y="1105778"/>
            <a:ext cx="3528372" cy="5303250"/>
          </a:xfrm>
          <a:prstGeom prst="rect">
            <a:avLst/>
          </a:prstGeom>
        </p:spPr>
      </p:pic>
    </p:spTree>
    <p:extLst>
      <p:ext uri="{BB962C8B-B14F-4D97-AF65-F5344CB8AC3E}">
        <p14:creationId xmlns:p14="http://schemas.microsoft.com/office/powerpoint/2010/main" val="19917816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45236" y="978302"/>
            <a:ext cx="3486150" cy="52387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6638" y="978303"/>
            <a:ext cx="4069214" cy="5238750"/>
          </a:xfrm>
          <a:prstGeom prst="rect">
            <a:avLst/>
          </a:prstGeom>
        </p:spPr>
      </p:pic>
    </p:spTree>
    <p:extLst>
      <p:ext uri="{BB962C8B-B14F-4D97-AF65-F5344CB8AC3E}">
        <p14:creationId xmlns:p14="http://schemas.microsoft.com/office/powerpoint/2010/main" val="11499936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Objectives</a:t>
            </a:r>
            <a:r>
              <a:rPr lang="fi-FI" dirty="0" smtClean="0"/>
              <a:t> and </a:t>
            </a:r>
            <a:r>
              <a:rPr lang="fi-FI" dirty="0" err="1" smtClean="0"/>
              <a:t>methods</a:t>
            </a:r>
            <a:endParaRPr lang="fi-FI" dirty="0"/>
          </a:p>
        </p:txBody>
      </p:sp>
      <p:sp>
        <p:nvSpPr>
          <p:cNvPr id="3" name="Content Placeholder 2"/>
          <p:cNvSpPr>
            <a:spLocks noGrp="1"/>
          </p:cNvSpPr>
          <p:nvPr>
            <p:ph idx="1"/>
          </p:nvPr>
        </p:nvSpPr>
        <p:spPr/>
        <p:txBody>
          <a:bodyPr/>
          <a:lstStyle/>
          <a:p>
            <a:r>
              <a:rPr lang="fi-FI" sz="1600" u="sng" dirty="0" err="1" smtClean="0"/>
              <a:t>Objective</a:t>
            </a:r>
            <a:r>
              <a:rPr lang="fi-FI" sz="1600" u="sng" dirty="0" smtClean="0"/>
              <a:t>: </a:t>
            </a:r>
            <a:r>
              <a:rPr lang="fi-FI" sz="1600" u="sng" dirty="0" err="1" smtClean="0"/>
              <a:t>state</a:t>
            </a:r>
            <a:r>
              <a:rPr lang="fi-FI" sz="1600" u="sng" dirty="0" smtClean="0"/>
              <a:t> of </a:t>
            </a:r>
            <a:r>
              <a:rPr lang="fi-FI" sz="1600" u="sng" dirty="0" err="1" smtClean="0"/>
              <a:t>the</a:t>
            </a:r>
            <a:r>
              <a:rPr lang="fi-FI" sz="1600" u="sng" dirty="0" smtClean="0"/>
              <a:t> </a:t>
            </a:r>
            <a:r>
              <a:rPr lang="fi-FI" sz="1600" u="sng" dirty="0" err="1" smtClean="0"/>
              <a:t>art</a:t>
            </a:r>
            <a:endParaRPr lang="fi-FI" sz="1600" u="sng" dirty="0"/>
          </a:p>
          <a:p>
            <a:pPr>
              <a:buFont typeface="Arial" panose="020B0604020202020204" pitchFamily="34" charset="0"/>
              <a:buChar char="•"/>
            </a:pPr>
            <a:r>
              <a:rPr lang="fi-FI" sz="1600" dirty="0"/>
              <a:t>to </a:t>
            </a:r>
            <a:r>
              <a:rPr lang="fi-FI" sz="1600" dirty="0" err="1"/>
              <a:t>determine</a:t>
            </a:r>
            <a:r>
              <a:rPr lang="fi-FI" sz="1600" dirty="0"/>
              <a:t> </a:t>
            </a:r>
            <a:r>
              <a:rPr lang="fi-FI" sz="1600" dirty="0" err="1"/>
              <a:t>what</a:t>
            </a:r>
            <a:r>
              <a:rPr lang="fi-FI" sz="1600" dirty="0"/>
              <a:t> </a:t>
            </a:r>
            <a:r>
              <a:rPr lang="fi-FI" sz="1600" dirty="0" err="1"/>
              <a:t>kinds</a:t>
            </a:r>
            <a:r>
              <a:rPr lang="fi-FI" sz="1600" dirty="0"/>
              <a:t> of </a:t>
            </a:r>
            <a:r>
              <a:rPr lang="fi-FI" sz="1600" i="1" dirty="0" err="1"/>
              <a:t>issues</a:t>
            </a:r>
            <a:r>
              <a:rPr lang="fi-FI" sz="1600" i="1" dirty="0"/>
              <a:t> for </a:t>
            </a:r>
            <a:r>
              <a:rPr lang="fi-FI" sz="1600" i="1" dirty="0" err="1"/>
              <a:t>public</a:t>
            </a:r>
            <a:r>
              <a:rPr lang="fi-FI" sz="1600" i="1" dirty="0"/>
              <a:t> </a:t>
            </a:r>
            <a:r>
              <a:rPr lang="fi-FI" sz="1600" i="1" dirty="0" err="1"/>
              <a:t>interest</a:t>
            </a:r>
            <a:r>
              <a:rPr lang="fi-FI" sz="1600" i="1" dirty="0"/>
              <a:t> </a:t>
            </a:r>
            <a:r>
              <a:rPr lang="fi-FI" sz="1600" dirty="0" err="1"/>
              <a:t>arise</a:t>
            </a:r>
            <a:r>
              <a:rPr lang="fi-FI" sz="1600" dirty="0"/>
              <a:t> </a:t>
            </a:r>
            <a:r>
              <a:rPr lang="fi-FI" sz="1600" dirty="0" err="1"/>
              <a:t>from</a:t>
            </a:r>
            <a:r>
              <a:rPr lang="fi-FI" sz="1600" dirty="0"/>
              <a:t> </a:t>
            </a:r>
            <a:r>
              <a:rPr lang="fi-FI" sz="1600" dirty="0" err="1"/>
              <a:t>gambling</a:t>
            </a:r>
            <a:endParaRPr lang="fi-FI" sz="1600" dirty="0"/>
          </a:p>
          <a:p>
            <a:pPr>
              <a:buFont typeface="Arial" panose="020B0604020202020204" pitchFamily="34" charset="0"/>
              <a:buChar char="•"/>
            </a:pPr>
            <a:r>
              <a:rPr lang="fi-FI" sz="1600" dirty="0"/>
              <a:t>to </a:t>
            </a:r>
            <a:r>
              <a:rPr lang="fi-FI" sz="1600" dirty="0" err="1"/>
              <a:t>determine</a:t>
            </a:r>
            <a:r>
              <a:rPr lang="fi-FI" sz="1600" dirty="0"/>
              <a:t> </a:t>
            </a:r>
            <a:r>
              <a:rPr lang="fi-FI" sz="1600" dirty="0" err="1"/>
              <a:t>how</a:t>
            </a:r>
            <a:r>
              <a:rPr lang="fi-FI" sz="1600" dirty="0"/>
              <a:t> </a:t>
            </a:r>
            <a:r>
              <a:rPr lang="fi-FI" sz="1600" dirty="0" smtClean="0"/>
              <a:t>PG (</a:t>
            </a:r>
            <a:r>
              <a:rPr lang="fi-FI" sz="1600" dirty="0" err="1" smtClean="0"/>
              <a:t>problem</a:t>
            </a:r>
            <a:r>
              <a:rPr lang="fi-FI" sz="1600" dirty="0" smtClean="0"/>
              <a:t> </a:t>
            </a:r>
            <a:r>
              <a:rPr lang="fi-FI" sz="1600" dirty="0" err="1" smtClean="0"/>
              <a:t>gambling</a:t>
            </a:r>
            <a:r>
              <a:rPr lang="fi-FI" sz="1600" dirty="0" smtClean="0"/>
              <a:t>) </a:t>
            </a:r>
            <a:r>
              <a:rPr lang="fi-FI" sz="1600" dirty="0"/>
              <a:t>is </a:t>
            </a:r>
            <a:r>
              <a:rPr lang="fi-FI" sz="1600" dirty="0" err="1"/>
              <a:t>related</a:t>
            </a:r>
            <a:r>
              <a:rPr lang="fi-FI" sz="1600" dirty="0"/>
              <a:t> to </a:t>
            </a:r>
            <a:r>
              <a:rPr lang="fi-FI" sz="1600" dirty="0" err="1"/>
              <a:t>the</a:t>
            </a:r>
            <a:r>
              <a:rPr lang="fi-FI" sz="1600" dirty="0"/>
              <a:t> </a:t>
            </a:r>
            <a:r>
              <a:rPr lang="fi-FI" sz="1600" dirty="0" err="1"/>
              <a:t>total</a:t>
            </a:r>
            <a:r>
              <a:rPr lang="fi-FI" sz="1600" dirty="0"/>
              <a:t> </a:t>
            </a:r>
            <a:r>
              <a:rPr lang="fi-FI" sz="1600" dirty="0" err="1"/>
              <a:t>amount</a:t>
            </a:r>
            <a:r>
              <a:rPr lang="fi-FI" sz="1600" dirty="0"/>
              <a:t> of </a:t>
            </a:r>
            <a:r>
              <a:rPr lang="fi-FI" sz="1600" dirty="0" err="1"/>
              <a:t>gambling</a:t>
            </a:r>
            <a:endParaRPr lang="fi-FI" sz="1600" dirty="0"/>
          </a:p>
          <a:p>
            <a:pPr>
              <a:buFont typeface="Arial" panose="020B0604020202020204" pitchFamily="34" charset="0"/>
              <a:buChar char="•"/>
            </a:pPr>
            <a:r>
              <a:rPr lang="fi-FI" sz="1600" dirty="0"/>
              <a:t>to </a:t>
            </a:r>
            <a:r>
              <a:rPr lang="fi-FI" sz="1600" dirty="0" err="1" smtClean="0"/>
              <a:t>determine</a:t>
            </a:r>
            <a:r>
              <a:rPr lang="fi-FI" sz="1600" dirty="0" smtClean="0"/>
              <a:t> </a:t>
            </a:r>
            <a:r>
              <a:rPr lang="fi-FI" sz="1600" dirty="0" err="1" smtClean="0"/>
              <a:t>what</a:t>
            </a:r>
            <a:r>
              <a:rPr lang="fi-FI" sz="1600" dirty="0" smtClean="0"/>
              <a:t> </a:t>
            </a:r>
            <a:r>
              <a:rPr lang="fi-FI" sz="1600" dirty="0" err="1" smtClean="0"/>
              <a:t>kinds</a:t>
            </a:r>
            <a:r>
              <a:rPr lang="fi-FI" sz="1600" dirty="0" smtClean="0"/>
              <a:t> of </a:t>
            </a:r>
            <a:r>
              <a:rPr lang="fi-FI" sz="1600" dirty="0" err="1" smtClean="0"/>
              <a:t>policies</a:t>
            </a:r>
            <a:r>
              <a:rPr lang="fi-FI" sz="1600" dirty="0" smtClean="0"/>
              <a:t> and ”</a:t>
            </a:r>
            <a:r>
              <a:rPr lang="fi-FI" sz="1600" dirty="0" err="1" smtClean="0"/>
              <a:t>responsible</a:t>
            </a:r>
            <a:r>
              <a:rPr lang="fi-FI" sz="1600" dirty="0" smtClean="0"/>
              <a:t> </a:t>
            </a:r>
            <a:r>
              <a:rPr lang="fi-FI" sz="1600" dirty="0" err="1" smtClean="0"/>
              <a:t>gambling</a:t>
            </a:r>
            <a:r>
              <a:rPr lang="fi-FI" sz="1600" dirty="0" smtClean="0"/>
              <a:t>” </a:t>
            </a:r>
            <a:r>
              <a:rPr lang="fi-FI" sz="1600" dirty="0" err="1" smtClean="0"/>
              <a:t>tools</a:t>
            </a:r>
            <a:r>
              <a:rPr lang="fi-FI" sz="1600" dirty="0" smtClean="0"/>
              <a:t> </a:t>
            </a:r>
            <a:r>
              <a:rPr lang="fi-FI" sz="1600" dirty="0" err="1" smtClean="0"/>
              <a:t>are</a:t>
            </a:r>
            <a:r>
              <a:rPr lang="fi-FI" sz="1600" dirty="0" smtClean="0"/>
              <a:t> </a:t>
            </a:r>
            <a:r>
              <a:rPr lang="fi-FI" sz="1600" dirty="0" err="1" smtClean="0"/>
              <a:t>effective</a:t>
            </a:r>
            <a:r>
              <a:rPr lang="fi-FI" sz="1600" dirty="0" smtClean="0"/>
              <a:t> and </a:t>
            </a:r>
            <a:r>
              <a:rPr lang="fi-FI" sz="1600" dirty="0" err="1" smtClean="0"/>
              <a:t>cost-efficient</a:t>
            </a:r>
            <a:endParaRPr lang="fi-FI" sz="1600" dirty="0" smtClean="0"/>
          </a:p>
          <a:p>
            <a:pPr marL="0" indent="0"/>
            <a:r>
              <a:rPr lang="fi-FI" sz="1600" u="sng" dirty="0" err="1" smtClean="0"/>
              <a:t>Methods</a:t>
            </a:r>
            <a:r>
              <a:rPr lang="fi-FI" sz="1600" u="sng" dirty="0" smtClean="0"/>
              <a:t>:</a:t>
            </a:r>
            <a:endParaRPr lang="fi-FI" sz="1600" u="sng" dirty="0"/>
          </a:p>
          <a:p>
            <a:pPr>
              <a:buFont typeface="Arial" panose="020B0604020202020204" pitchFamily="34" charset="0"/>
              <a:buChar char="•"/>
            </a:pPr>
            <a:r>
              <a:rPr lang="fi-FI" sz="1600" dirty="0" err="1"/>
              <a:t>s</a:t>
            </a:r>
            <a:r>
              <a:rPr lang="fi-FI" sz="1600" dirty="0" err="1" smtClean="0"/>
              <a:t>ystematic</a:t>
            </a:r>
            <a:r>
              <a:rPr lang="fi-FI" sz="1600" dirty="0" smtClean="0"/>
              <a:t> </a:t>
            </a:r>
            <a:r>
              <a:rPr lang="fi-FI" sz="1600" dirty="0" err="1" smtClean="0"/>
              <a:t>review</a:t>
            </a:r>
            <a:r>
              <a:rPr lang="fi-FI" sz="1600" dirty="0" smtClean="0"/>
              <a:t> of </a:t>
            </a:r>
            <a:r>
              <a:rPr lang="fi-FI" sz="1600" dirty="0" err="1" smtClean="0"/>
              <a:t>research</a:t>
            </a:r>
            <a:r>
              <a:rPr lang="fi-FI" sz="1600" dirty="0" smtClean="0"/>
              <a:t> </a:t>
            </a:r>
            <a:r>
              <a:rPr lang="fi-FI" sz="1600" dirty="0" err="1" smtClean="0"/>
              <a:t>literature</a:t>
            </a:r>
            <a:endParaRPr lang="fi-FI" sz="1600" dirty="0" smtClean="0"/>
          </a:p>
          <a:p>
            <a:pPr>
              <a:buFont typeface="Arial" panose="020B0604020202020204" pitchFamily="34" charset="0"/>
              <a:buChar char="•"/>
            </a:pPr>
            <a:r>
              <a:rPr lang="fi-FI" sz="1600" dirty="0" err="1"/>
              <a:t>a</a:t>
            </a:r>
            <a:r>
              <a:rPr lang="fi-FI" sz="1600" dirty="0" err="1" smtClean="0"/>
              <a:t>bout</a:t>
            </a:r>
            <a:r>
              <a:rPr lang="fi-FI" sz="1600" dirty="0" smtClean="0"/>
              <a:t> 2300 </a:t>
            </a:r>
            <a:r>
              <a:rPr lang="fi-FI" sz="1600" dirty="0" err="1" smtClean="0"/>
              <a:t>studies</a:t>
            </a:r>
            <a:r>
              <a:rPr lang="fi-FI" sz="1600" dirty="0" smtClean="0"/>
              <a:t> </a:t>
            </a:r>
            <a:r>
              <a:rPr lang="fi-FI" sz="1600" dirty="0" err="1" smtClean="0"/>
              <a:t>consulted</a:t>
            </a:r>
            <a:endParaRPr lang="fi-FI" sz="1600" dirty="0" smtClean="0"/>
          </a:p>
          <a:p>
            <a:pPr>
              <a:buFont typeface="Arial" panose="020B0604020202020204" pitchFamily="34" charset="0"/>
              <a:buChar char="•"/>
            </a:pPr>
            <a:r>
              <a:rPr lang="fi-FI" sz="1600" dirty="0" smtClean="0"/>
              <a:t>721 </a:t>
            </a:r>
            <a:r>
              <a:rPr lang="fi-FI" sz="1600" dirty="0" err="1" smtClean="0"/>
              <a:t>references</a:t>
            </a:r>
            <a:r>
              <a:rPr lang="fi-FI" sz="1600" dirty="0" smtClean="0"/>
              <a:t>, </a:t>
            </a:r>
            <a:r>
              <a:rPr lang="fi-FI" sz="1600" dirty="0" err="1" smtClean="0"/>
              <a:t>about</a:t>
            </a:r>
            <a:r>
              <a:rPr lang="fi-FI" sz="1600" dirty="0" smtClean="0"/>
              <a:t> 70 % </a:t>
            </a:r>
            <a:r>
              <a:rPr lang="fi-FI" sz="1600" dirty="0" err="1" smtClean="0"/>
              <a:t>presenting</a:t>
            </a:r>
            <a:r>
              <a:rPr lang="fi-FI" sz="1600" dirty="0" smtClean="0"/>
              <a:t> </a:t>
            </a:r>
            <a:r>
              <a:rPr lang="fi-FI" sz="1600" dirty="0" err="1" smtClean="0"/>
              <a:t>original</a:t>
            </a:r>
            <a:r>
              <a:rPr lang="fi-FI" sz="1600" dirty="0" smtClean="0"/>
              <a:t> </a:t>
            </a:r>
            <a:r>
              <a:rPr lang="fi-FI" sz="1600" dirty="0" err="1" smtClean="0"/>
              <a:t>research</a:t>
            </a:r>
            <a:r>
              <a:rPr lang="fi-FI" sz="1600" dirty="0" smtClean="0"/>
              <a:t> </a:t>
            </a:r>
            <a:r>
              <a:rPr lang="fi-FI" sz="1600" dirty="0" err="1" smtClean="0"/>
              <a:t>or</a:t>
            </a:r>
            <a:r>
              <a:rPr lang="fi-FI" sz="1600" dirty="0" smtClean="0"/>
              <a:t> </a:t>
            </a:r>
            <a:r>
              <a:rPr lang="fi-FI" sz="1600" dirty="0" err="1" smtClean="0"/>
              <a:t>systematic</a:t>
            </a:r>
            <a:r>
              <a:rPr lang="fi-FI" sz="1600" dirty="0" smtClean="0"/>
              <a:t> </a:t>
            </a:r>
            <a:r>
              <a:rPr lang="fi-FI" sz="1600" dirty="0" err="1" smtClean="0"/>
              <a:t>reviews</a:t>
            </a:r>
            <a:endParaRPr lang="fi-FI" sz="1600" dirty="0" smtClean="0"/>
          </a:p>
          <a:p>
            <a:pPr>
              <a:buFont typeface="Arial" panose="020B0604020202020204" pitchFamily="34" charset="0"/>
              <a:buChar char="•"/>
            </a:pPr>
            <a:r>
              <a:rPr lang="fi-FI" sz="1600" dirty="0" err="1" smtClean="0"/>
              <a:t>critical</a:t>
            </a:r>
            <a:r>
              <a:rPr lang="fi-FI" sz="1600" dirty="0" smtClean="0"/>
              <a:t> </a:t>
            </a:r>
            <a:r>
              <a:rPr lang="fi-FI" sz="1600" dirty="0" err="1"/>
              <a:t>collective</a:t>
            </a:r>
            <a:r>
              <a:rPr lang="fi-FI" sz="1600" dirty="0"/>
              <a:t> </a:t>
            </a:r>
            <a:r>
              <a:rPr lang="fi-FI" sz="1600" dirty="0" err="1" smtClean="0"/>
              <a:t>assessment</a:t>
            </a:r>
            <a:r>
              <a:rPr lang="fi-FI" sz="1600" dirty="0" smtClean="0"/>
              <a:t> of </a:t>
            </a:r>
            <a:r>
              <a:rPr lang="fi-FI" sz="1600" dirty="0" err="1" smtClean="0"/>
              <a:t>evidence</a:t>
            </a:r>
            <a:endParaRPr lang="fi-FI" sz="1600" dirty="0" smtClean="0"/>
          </a:p>
          <a:p>
            <a:pPr>
              <a:buFont typeface="Arial" panose="020B0604020202020204" pitchFamily="34" charset="0"/>
              <a:buChar char="•"/>
            </a:pPr>
            <a:r>
              <a:rPr lang="fi-FI" sz="1600" dirty="0" err="1"/>
              <a:t>s</a:t>
            </a:r>
            <a:r>
              <a:rPr lang="fi-FI" sz="1600" dirty="0" err="1" smtClean="0"/>
              <a:t>ummary</a:t>
            </a:r>
            <a:r>
              <a:rPr lang="fi-FI" sz="1600" dirty="0" smtClean="0"/>
              <a:t> </a:t>
            </a:r>
            <a:r>
              <a:rPr lang="fi-FI" sz="1600" dirty="0" err="1" smtClean="0"/>
              <a:t>statement</a:t>
            </a:r>
            <a:r>
              <a:rPr lang="fi-FI" sz="1600" dirty="0" smtClean="0"/>
              <a:t> </a:t>
            </a:r>
            <a:r>
              <a:rPr lang="fi-FI" sz="1600" dirty="0" err="1" smtClean="0"/>
              <a:t>highlighting</a:t>
            </a:r>
            <a:r>
              <a:rPr lang="fi-FI" sz="1600" dirty="0" smtClean="0"/>
              <a:t> </a:t>
            </a:r>
            <a:r>
              <a:rPr lang="fi-FI" sz="1600" dirty="0" err="1" smtClean="0"/>
              <a:t>major</a:t>
            </a:r>
            <a:r>
              <a:rPr lang="fi-FI" sz="1600" dirty="0" smtClean="0"/>
              <a:t> </a:t>
            </a:r>
            <a:r>
              <a:rPr lang="fi-FI" sz="1600" dirty="0" err="1" smtClean="0"/>
              <a:t>concerns</a:t>
            </a:r>
            <a:r>
              <a:rPr lang="fi-FI" sz="1600" dirty="0" smtClean="0"/>
              <a:t> and </a:t>
            </a:r>
            <a:r>
              <a:rPr lang="fi-FI" sz="1600" dirty="0" err="1" smtClean="0"/>
              <a:t>recommendations</a:t>
            </a:r>
            <a:endParaRPr lang="fi-FI" sz="1600" dirty="0" smtClean="0"/>
          </a:p>
          <a:p>
            <a:pPr>
              <a:buFont typeface="Arial" panose="020B0604020202020204" pitchFamily="34" charset="0"/>
              <a:buChar char="•"/>
            </a:pPr>
            <a:endParaRPr lang="fi-FI" dirty="0" smtClean="0"/>
          </a:p>
          <a:p>
            <a:pPr>
              <a:buFontTx/>
              <a:buChar char="-"/>
            </a:pPr>
            <a:endParaRPr lang="fi-FI" dirty="0" smtClean="0"/>
          </a:p>
          <a:p>
            <a:pPr>
              <a:buFontTx/>
              <a:buChar char="-"/>
            </a:pPr>
            <a:r>
              <a:rPr lang="fi-FI" dirty="0" smtClean="0"/>
              <a:t>- to </a:t>
            </a:r>
          </a:p>
        </p:txBody>
      </p:sp>
      <p:sp>
        <p:nvSpPr>
          <p:cNvPr id="4" name="Date Placeholder 3"/>
          <p:cNvSpPr>
            <a:spLocks noGrp="1"/>
          </p:cNvSpPr>
          <p:nvPr>
            <p:ph type="dt" sz="half" idx="10"/>
          </p:nvPr>
        </p:nvSpPr>
        <p:spPr/>
        <p:txBody>
          <a:bodyPr/>
          <a:lstStyle/>
          <a:p>
            <a:fld id="{B63F5AA9-6133-4DB6-A453-790A059A1D1A}" type="datetime1">
              <a:rPr lang="fi-FI" smtClean="0">
                <a:solidFill>
                  <a:prstClr val="black">
                    <a:tint val="75000"/>
                  </a:prstClr>
                </a:solidFill>
              </a:rPr>
              <a:t>5.12.2019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9EB22C18-D258-408D-9E07-14ECF9E04848}" type="slidenum">
              <a:rPr lang="fi-FI" smtClean="0">
                <a:solidFill>
                  <a:prstClr val="black">
                    <a:tint val="75000"/>
                  </a:prstClr>
                </a:solidFill>
              </a:rPr>
              <a:pPr/>
              <a:t>56</a:t>
            </a:fld>
            <a:endParaRPr lang="fi-FI">
              <a:solidFill>
                <a:prstClr val="black">
                  <a:tint val="75000"/>
                </a:prstClr>
              </a:solidFill>
            </a:endParaRPr>
          </a:p>
        </p:txBody>
      </p:sp>
    </p:spTree>
    <p:extLst>
      <p:ext uri="{BB962C8B-B14F-4D97-AF65-F5344CB8AC3E}">
        <p14:creationId xmlns:p14="http://schemas.microsoft.com/office/powerpoint/2010/main" val="2386948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505327" y="1652338"/>
          <a:ext cx="11189370" cy="4186664"/>
        </p:xfrm>
        <a:graphic>
          <a:graphicData uri="http://schemas.openxmlformats.org/drawingml/2006/table">
            <a:tbl>
              <a:tblPr firstRow="1" firstCol="1" bandRow="1">
                <a:tableStyleId>{5C22544A-7EE6-4342-B048-85BDC9FD1C3A}</a:tableStyleId>
              </a:tblPr>
              <a:tblGrid>
                <a:gridCol w="1653964">
                  <a:extLst>
                    <a:ext uri="{9D8B030D-6E8A-4147-A177-3AD203B41FA5}">
                      <a16:colId xmlns:a16="http://schemas.microsoft.com/office/drawing/2014/main" val="20000"/>
                    </a:ext>
                  </a:extLst>
                </a:gridCol>
                <a:gridCol w="1583238">
                  <a:extLst>
                    <a:ext uri="{9D8B030D-6E8A-4147-A177-3AD203B41FA5}">
                      <a16:colId xmlns:a16="http://schemas.microsoft.com/office/drawing/2014/main" val="20001"/>
                    </a:ext>
                  </a:extLst>
                </a:gridCol>
                <a:gridCol w="2103123">
                  <a:extLst>
                    <a:ext uri="{9D8B030D-6E8A-4147-A177-3AD203B41FA5}">
                      <a16:colId xmlns:a16="http://schemas.microsoft.com/office/drawing/2014/main" val="20002"/>
                    </a:ext>
                  </a:extLst>
                </a:gridCol>
                <a:gridCol w="2810370">
                  <a:extLst>
                    <a:ext uri="{9D8B030D-6E8A-4147-A177-3AD203B41FA5}">
                      <a16:colId xmlns:a16="http://schemas.microsoft.com/office/drawing/2014/main" val="20003"/>
                    </a:ext>
                  </a:extLst>
                </a:gridCol>
                <a:gridCol w="3038675">
                  <a:extLst>
                    <a:ext uri="{9D8B030D-6E8A-4147-A177-3AD203B41FA5}">
                      <a16:colId xmlns:a16="http://schemas.microsoft.com/office/drawing/2014/main" val="20004"/>
                    </a:ext>
                  </a:extLst>
                </a:gridCol>
              </a:tblGrid>
              <a:tr h="435675">
                <a:tc>
                  <a:txBody>
                    <a:bodyPr/>
                    <a:lstStyle/>
                    <a:p>
                      <a:pPr>
                        <a:lnSpc>
                          <a:spcPct val="150000"/>
                        </a:lnSpc>
                        <a:spcAft>
                          <a:spcPts val="0"/>
                        </a:spcAft>
                      </a:pPr>
                      <a:r>
                        <a:rPr lang="en-GB" sz="800" dirty="0">
                          <a:effectLst/>
                        </a:rPr>
                        <a:t> </a:t>
                      </a:r>
                      <a:endParaRPr lang="fi-FI" sz="800" dirty="0">
                        <a:solidFill>
                          <a:srgbClr val="800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Non-gamblers included in </a:t>
                      </a:r>
                      <a:r>
                        <a:rPr lang="en-GB" sz="800" dirty="0" err="1">
                          <a:effectLst/>
                        </a:rPr>
                        <a:t>analyzes</a:t>
                      </a:r>
                      <a:endParaRPr lang="fi-FI" sz="800" dirty="0">
                        <a:solidFill>
                          <a:srgbClr val="800000"/>
                        </a:solidFill>
                        <a:effectLst/>
                        <a:latin typeface="Times New Roman" panose="02020603050405020304" pitchFamily="18" charset="0"/>
                        <a:ea typeface="Times New Roman" panose="02020603050405020304" pitchFamily="18" charset="0"/>
                      </a:endParaRPr>
                    </a:p>
                  </a:txBody>
                  <a:tcPr marL="17649" marR="0" marT="0" marB="52638"/>
                </a:tc>
                <a:tc>
                  <a:txBody>
                    <a:bodyPr/>
                    <a:lstStyle/>
                    <a:p>
                      <a:pPr>
                        <a:lnSpc>
                          <a:spcPct val="150000"/>
                        </a:lnSpc>
                        <a:spcAft>
                          <a:spcPts val="0"/>
                        </a:spcAft>
                      </a:pPr>
                      <a:r>
                        <a:rPr lang="en-GB" sz="800" dirty="0">
                          <a:effectLst/>
                        </a:rPr>
                        <a:t>Cross-sectional or longitudinal comparison</a:t>
                      </a:r>
                      <a:endParaRPr lang="fi-FI" sz="800" dirty="0">
                        <a:solidFill>
                          <a:srgbClr val="800000"/>
                        </a:solidFill>
                        <a:effectLst/>
                        <a:latin typeface="Times New Roman" panose="02020603050405020304" pitchFamily="18" charset="0"/>
                        <a:ea typeface="Times New Roman" panose="02020603050405020304" pitchFamily="18" charset="0"/>
                      </a:endParaRPr>
                    </a:p>
                  </a:txBody>
                  <a:tcPr marL="17649" marR="0" marT="0" marB="52638"/>
                </a:tc>
                <a:tc>
                  <a:txBody>
                    <a:bodyPr/>
                    <a:lstStyle/>
                    <a:p>
                      <a:pPr>
                        <a:lnSpc>
                          <a:spcPct val="150000"/>
                        </a:lnSpc>
                        <a:spcAft>
                          <a:spcPts val="0"/>
                        </a:spcAft>
                      </a:pPr>
                      <a:r>
                        <a:rPr lang="en-GB" sz="800">
                          <a:effectLst/>
                        </a:rPr>
                        <a:t>Association of total gambling and prevalence of excessive gambling</a:t>
                      </a:r>
                      <a:endParaRPr lang="fi-FI" sz="800">
                        <a:solidFill>
                          <a:srgbClr val="800000"/>
                        </a:solidFill>
                        <a:effectLst/>
                        <a:latin typeface="Times New Roman" panose="02020603050405020304" pitchFamily="18" charset="0"/>
                        <a:ea typeface="Times New Roman" panose="02020603050405020304" pitchFamily="18" charset="0"/>
                      </a:endParaRPr>
                    </a:p>
                  </a:txBody>
                  <a:tcPr marL="17649" marR="0" marT="0" marB="52638"/>
                </a:tc>
                <a:tc>
                  <a:txBody>
                    <a:bodyPr/>
                    <a:lstStyle/>
                    <a:p>
                      <a:pPr>
                        <a:lnSpc>
                          <a:spcPct val="150000"/>
                        </a:lnSpc>
                        <a:spcAft>
                          <a:spcPts val="0"/>
                        </a:spcAft>
                      </a:pPr>
                      <a:r>
                        <a:rPr lang="en-GB" sz="800">
                          <a:effectLst/>
                        </a:rPr>
                        <a:t>Association of total gambling and prevalence of problem gambling</a:t>
                      </a:r>
                      <a:endParaRPr lang="fi-FI" sz="800">
                        <a:solidFill>
                          <a:srgbClr val="800000"/>
                        </a:solidFill>
                        <a:effectLst/>
                        <a:latin typeface="Times New Roman" panose="02020603050405020304" pitchFamily="18" charset="0"/>
                        <a:ea typeface="Times New Roman" panose="02020603050405020304" pitchFamily="18" charset="0"/>
                      </a:endParaRPr>
                    </a:p>
                  </a:txBody>
                  <a:tcPr marL="17649" marR="0" marT="0" marB="52638"/>
                </a:tc>
                <a:extLst>
                  <a:ext uri="{0D108BD9-81ED-4DB2-BD59-A6C34878D82A}">
                    <a16:rowId xmlns:a16="http://schemas.microsoft.com/office/drawing/2014/main" val="10000"/>
                  </a:ext>
                </a:extLst>
              </a:tr>
              <a:tr h="526850">
                <a:tc>
                  <a:txBody>
                    <a:bodyPr/>
                    <a:lstStyle/>
                    <a:p>
                      <a:pPr>
                        <a:lnSpc>
                          <a:spcPct val="150000"/>
                        </a:lnSpc>
                        <a:spcAft>
                          <a:spcPts val="0"/>
                        </a:spcAft>
                      </a:pPr>
                      <a:r>
                        <a:rPr lang="en-GB" sz="800">
                          <a:effectLst/>
                        </a:rPr>
                        <a:t>Govoni, 2000</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No</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Cross-sectional</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Mean expenditures - % spending &gt; 3000 CAD (adj R</a:t>
                      </a:r>
                      <a:r>
                        <a:rPr lang="en-GB" sz="800" baseline="30000">
                          <a:effectLst/>
                        </a:rPr>
                        <a:t>2</a:t>
                      </a:r>
                      <a:r>
                        <a:rPr lang="en-GB" sz="800">
                          <a:effectLst/>
                        </a:rPr>
                        <a:t>= .66)</a:t>
                      </a:r>
                      <a:endParaRPr lang="fi-FI" sz="800">
                        <a:effectLst/>
                      </a:endParaRPr>
                    </a:p>
                    <a:p>
                      <a:pPr>
                        <a:lnSpc>
                          <a:spcPct val="150000"/>
                        </a:lnSpc>
                        <a:spcAft>
                          <a:spcPts val="0"/>
                        </a:spcAft>
                      </a:pPr>
                      <a:r>
                        <a:rPr lang="en-GB" sz="800">
                          <a:effectLst/>
                        </a:rPr>
                        <a:t>Mean expenditures - % &gt; 15% family income (adj R</a:t>
                      </a:r>
                      <a:r>
                        <a:rPr lang="en-GB" sz="800" baseline="30000">
                          <a:effectLst/>
                        </a:rPr>
                        <a:t>2</a:t>
                      </a:r>
                      <a:r>
                        <a:rPr lang="en-GB" sz="800">
                          <a:effectLst/>
                        </a:rPr>
                        <a:t>= .80)</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Mean expenditures - % SOGS score 5+ (adj R</a:t>
                      </a:r>
                      <a:r>
                        <a:rPr lang="en-GB" sz="800" baseline="30000">
                          <a:effectLst/>
                        </a:rPr>
                        <a:t>2</a:t>
                      </a:r>
                      <a:r>
                        <a:rPr lang="en-GB" sz="800">
                          <a:effectLst/>
                        </a:rPr>
                        <a:t> = .83)</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1"/>
                  </a:ext>
                </a:extLst>
              </a:tr>
              <a:tr h="623885">
                <a:tc>
                  <a:txBody>
                    <a:bodyPr/>
                    <a:lstStyle/>
                    <a:p>
                      <a:pPr>
                        <a:lnSpc>
                          <a:spcPct val="150000"/>
                        </a:lnSpc>
                        <a:spcAft>
                          <a:spcPts val="0"/>
                        </a:spcAft>
                      </a:pPr>
                      <a:r>
                        <a:rPr lang="en-GB" sz="800">
                          <a:effectLst/>
                        </a:rPr>
                        <a:t>Grun and McKeigue, 2000</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Yes</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Both</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Mean expenditures - % &gt; 20 GBP/week (</a:t>
                      </a:r>
                      <a:r>
                        <a:rPr lang="en-GB" sz="800" dirty="0" err="1">
                          <a:effectLst/>
                        </a:rPr>
                        <a:t>regr</a:t>
                      </a:r>
                      <a:r>
                        <a:rPr lang="en-GB" sz="800" dirty="0">
                          <a:effectLst/>
                        </a:rPr>
                        <a:t> </a:t>
                      </a:r>
                      <a:r>
                        <a:rPr lang="en-GB" sz="800" dirty="0" err="1">
                          <a:effectLst/>
                        </a:rPr>
                        <a:t>coeff</a:t>
                      </a:r>
                      <a:r>
                        <a:rPr lang="en-GB" sz="800" dirty="0">
                          <a:effectLst/>
                        </a:rPr>
                        <a:t> 1.6)</a:t>
                      </a:r>
                      <a:endParaRPr lang="fi-FI" sz="800" dirty="0">
                        <a:effectLst/>
                      </a:endParaRPr>
                    </a:p>
                    <a:p>
                      <a:pPr>
                        <a:lnSpc>
                          <a:spcPct val="150000"/>
                        </a:lnSpc>
                        <a:spcAft>
                          <a:spcPts val="0"/>
                        </a:spcAft>
                      </a:pPr>
                      <a:r>
                        <a:rPr lang="en-GB" sz="800" dirty="0">
                          <a:effectLst/>
                        </a:rPr>
                        <a:t>Mean expenditures - % &gt; 10% household income (</a:t>
                      </a:r>
                      <a:r>
                        <a:rPr lang="en-GB" sz="800" dirty="0" err="1">
                          <a:effectLst/>
                        </a:rPr>
                        <a:t>regr</a:t>
                      </a:r>
                      <a:r>
                        <a:rPr lang="en-GB" sz="800" dirty="0">
                          <a:effectLst/>
                        </a:rPr>
                        <a:t> </a:t>
                      </a:r>
                      <a:r>
                        <a:rPr lang="en-GB" sz="800" dirty="0" err="1">
                          <a:effectLst/>
                        </a:rPr>
                        <a:t>coeff</a:t>
                      </a:r>
                      <a:r>
                        <a:rPr lang="en-GB" sz="800" dirty="0">
                          <a:effectLst/>
                        </a:rPr>
                        <a:t> 1.2)</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 </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2"/>
                  </a:ext>
                </a:extLst>
              </a:tr>
              <a:tr h="510959">
                <a:tc>
                  <a:txBody>
                    <a:bodyPr/>
                    <a:lstStyle/>
                    <a:p>
                      <a:pPr>
                        <a:lnSpc>
                          <a:spcPct val="150000"/>
                        </a:lnSpc>
                        <a:spcAft>
                          <a:spcPts val="0"/>
                        </a:spcAft>
                      </a:pPr>
                      <a:r>
                        <a:rPr lang="en-GB" sz="800">
                          <a:effectLst/>
                        </a:rPr>
                        <a:t>Lund, 2008</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Yes</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Cross-sectional</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Mean gambling frequency - % frequent gamblers (clear positive relationship, not quantified)</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 </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3"/>
                  </a:ext>
                </a:extLst>
              </a:tr>
              <a:tr h="736812">
                <a:tc>
                  <a:txBody>
                    <a:bodyPr/>
                    <a:lstStyle/>
                    <a:p>
                      <a:pPr>
                        <a:lnSpc>
                          <a:spcPct val="150000"/>
                        </a:lnSpc>
                        <a:spcAft>
                          <a:spcPts val="0"/>
                        </a:spcAft>
                      </a:pPr>
                      <a:r>
                        <a:rPr lang="en-GB" sz="800">
                          <a:effectLst/>
                        </a:rPr>
                        <a:t>Hansen and Rossow, 2008</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Yes</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Cross-sectional</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Mean expenditures on EGMs - % high expenditures (r=.73, r= .57)</a:t>
                      </a:r>
                      <a:endParaRPr lang="fi-FI" sz="800" dirty="0">
                        <a:effectLst/>
                      </a:endParaRPr>
                    </a:p>
                    <a:p>
                      <a:pPr>
                        <a:lnSpc>
                          <a:spcPct val="150000"/>
                        </a:lnSpc>
                        <a:spcAft>
                          <a:spcPts val="0"/>
                        </a:spcAft>
                      </a:pPr>
                      <a:r>
                        <a:rPr lang="en-GB" sz="800" dirty="0">
                          <a:effectLst/>
                        </a:rPr>
                        <a:t>Mean gambling frequency - % weekly gamblers (r=.90; r=.83)</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Mean expenditures on EGMs - % LieBet score 2 (r=.63; r=.60)</a:t>
                      </a:r>
                      <a:endParaRPr lang="fi-FI" sz="800">
                        <a:effectLst/>
                      </a:endParaRPr>
                    </a:p>
                    <a:p>
                      <a:pPr>
                        <a:lnSpc>
                          <a:spcPct val="150000"/>
                        </a:lnSpc>
                        <a:spcAft>
                          <a:spcPts val="0"/>
                        </a:spcAft>
                      </a:pPr>
                      <a:r>
                        <a:rPr lang="en-GB" sz="800">
                          <a:effectLst/>
                        </a:rPr>
                        <a:t>Mean gambling frequency - % meeting various DSM-criteria (r=.52; r= .47; r= .33)</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4"/>
                  </a:ext>
                </a:extLst>
              </a:tr>
              <a:tr h="623885">
                <a:tc>
                  <a:txBody>
                    <a:bodyPr/>
                    <a:lstStyle/>
                    <a:p>
                      <a:pPr>
                        <a:lnSpc>
                          <a:spcPct val="150000"/>
                        </a:lnSpc>
                        <a:spcAft>
                          <a:spcPts val="0"/>
                        </a:spcAft>
                      </a:pPr>
                      <a:r>
                        <a:rPr lang="en-GB" sz="800">
                          <a:effectLst/>
                        </a:rPr>
                        <a:t>Hansen and Rossow, 2012</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No</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Longitudinal</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Mean gambling frequency – percentiles of gambling frequency (50th, 75th, 90th, 95th): clear positive relationship, not quantified</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 </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5"/>
                  </a:ext>
                </a:extLst>
              </a:tr>
              <a:tr h="398032">
                <a:tc>
                  <a:txBody>
                    <a:bodyPr/>
                    <a:lstStyle/>
                    <a:p>
                      <a:pPr>
                        <a:lnSpc>
                          <a:spcPct val="150000"/>
                        </a:lnSpc>
                        <a:spcAft>
                          <a:spcPts val="0"/>
                        </a:spcAft>
                      </a:pPr>
                      <a:r>
                        <a:rPr lang="en-GB" sz="800">
                          <a:effectLst/>
                        </a:rPr>
                        <a:t>Abbott, 2006</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Not clear</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Cross-sectional</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 </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Mean EGM expenditures - % SOGS 5+: positive relationship, not quantified</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6"/>
                  </a:ext>
                </a:extLst>
              </a:tr>
              <a:tr h="310200">
                <a:tc>
                  <a:txBody>
                    <a:bodyPr/>
                    <a:lstStyle/>
                    <a:p>
                      <a:pPr>
                        <a:lnSpc>
                          <a:spcPct val="150000"/>
                        </a:lnSpc>
                        <a:spcAft>
                          <a:spcPts val="0"/>
                        </a:spcAft>
                      </a:pPr>
                      <a:r>
                        <a:rPr lang="en-GB" sz="800">
                          <a:effectLst/>
                        </a:rPr>
                        <a:t>Markham et al., 2014</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No</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Cross-sectional</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a:effectLst/>
                        </a:rPr>
                        <a:t> </a:t>
                      </a:r>
                      <a:endParaRPr lang="fi-FI" sz="80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tc>
                  <a:txBody>
                    <a:bodyPr/>
                    <a:lstStyle/>
                    <a:p>
                      <a:pPr>
                        <a:lnSpc>
                          <a:spcPct val="150000"/>
                        </a:lnSpc>
                        <a:spcAft>
                          <a:spcPts val="0"/>
                        </a:spcAft>
                      </a:pPr>
                      <a:r>
                        <a:rPr lang="en-GB" sz="800" dirty="0">
                          <a:effectLst/>
                        </a:rPr>
                        <a:t>Mean expenditures on EGMs - % PGSI 2+ (r =.27)</a:t>
                      </a:r>
                      <a:endParaRPr lang="fi-FI" sz="800" dirty="0">
                        <a:solidFill>
                          <a:srgbClr val="808000"/>
                        </a:solidFill>
                        <a:effectLst/>
                        <a:latin typeface="Times New Roman" panose="02020603050405020304" pitchFamily="18" charset="0"/>
                        <a:ea typeface="Times New Roman" panose="02020603050405020304" pitchFamily="18" charset="0"/>
                      </a:endParaRPr>
                    </a:p>
                  </a:txBody>
                  <a:tcPr marL="17649" marR="17649" marT="0" marB="52638"/>
                </a:tc>
                <a:extLst>
                  <a:ext uri="{0D108BD9-81ED-4DB2-BD59-A6C34878D82A}">
                    <a16:rowId xmlns:a16="http://schemas.microsoft.com/office/drawing/2014/main" val="10007"/>
                  </a:ext>
                </a:extLst>
              </a:tr>
            </a:tbl>
          </a:graphicData>
        </a:graphic>
      </p:graphicFrame>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57</a:t>
            </a:fld>
            <a:endParaRPr lang="en-GB" dirty="0"/>
          </a:p>
        </p:txBody>
      </p:sp>
      <p:sp>
        <p:nvSpPr>
          <p:cNvPr id="6" name="Title 5"/>
          <p:cNvSpPr>
            <a:spLocks noGrp="1"/>
          </p:cNvSpPr>
          <p:nvPr>
            <p:ph type="title"/>
          </p:nvPr>
        </p:nvSpPr>
        <p:spPr/>
        <p:txBody>
          <a:bodyPr/>
          <a:lstStyle/>
          <a:p>
            <a:r>
              <a:rPr lang="en-GB" sz="1800" cap="none" dirty="0">
                <a:latin typeface="Times New Roman" panose="02020603050405020304" pitchFamily="18" charset="0"/>
                <a:cs typeface="Times New Roman" panose="02020603050405020304" pitchFamily="18" charset="0"/>
              </a:rPr>
              <a:t>Table </a:t>
            </a:r>
            <a:r>
              <a:rPr lang="en-GB" sz="1800" cap="none" dirty="0" smtClean="0">
                <a:latin typeface="Times New Roman" panose="02020603050405020304" pitchFamily="18" charset="0"/>
                <a:cs typeface="Times New Roman" panose="02020603050405020304" pitchFamily="18" charset="0"/>
              </a:rPr>
              <a:t>6.1. </a:t>
            </a:r>
            <a:r>
              <a:rPr lang="en-GB" sz="1800" b="0" cap="none" dirty="0" smtClean="0">
                <a:latin typeface="Times New Roman" panose="02020603050405020304" pitchFamily="18" charset="0"/>
                <a:cs typeface="Times New Roman" panose="02020603050405020304" pitchFamily="18" charset="0"/>
              </a:rPr>
              <a:t>Overview </a:t>
            </a:r>
            <a:r>
              <a:rPr lang="en-GB" sz="1800" b="0" cap="none" dirty="0">
                <a:latin typeface="Times New Roman" panose="02020603050405020304" pitchFamily="18" charset="0"/>
                <a:cs typeface="Times New Roman" panose="02020603050405020304" pitchFamily="18" charset="0"/>
              </a:rPr>
              <a:t>of studies addressing the total consumption model with respect to gambling</a:t>
            </a:r>
            <a:r>
              <a:rPr lang="en-US" sz="1800" b="0" cap="none" dirty="0">
                <a:latin typeface="Times New Roman" panose="02020603050405020304" pitchFamily="18" charset="0"/>
                <a:cs typeface="Times New Roman" panose="02020603050405020304" pitchFamily="18" charset="0"/>
              </a:rPr>
              <a:t> </a:t>
            </a:r>
            <a:r>
              <a:rPr lang="fi-FI" dirty="0"/>
              <a:t/>
            </a:r>
            <a:br>
              <a:rPr lang="fi-FI" dirty="0"/>
            </a:br>
            <a:endParaRPr lang="fi-FI" dirty="0"/>
          </a:p>
        </p:txBody>
      </p:sp>
    </p:spTree>
    <p:extLst>
      <p:ext uri="{BB962C8B-B14F-4D97-AF65-F5344CB8AC3E}">
        <p14:creationId xmlns:p14="http://schemas.microsoft.com/office/powerpoint/2010/main" val="222427355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775534" y="1142066"/>
          <a:ext cx="8602462" cy="4692322"/>
        </p:xfrm>
        <a:graphic>
          <a:graphicData uri="http://schemas.openxmlformats.org/drawingml/2006/table">
            <a:tbl>
              <a:tblPr firstRow="1" firstCol="1" bandRow="1">
                <a:tableStyleId>{5C22544A-7EE6-4342-B048-85BDC9FD1C3A}</a:tableStyleId>
              </a:tblPr>
              <a:tblGrid>
                <a:gridCol w="5619564">
                  <a:extLst>
                    <a:ext uri="{9D8B030D-6E8A-4147-A177-3AD203B41FA5}">
                      <a16:colId xmlns:a16="http://schemas.microsoft.com/office/drawing/2014/main" val="20000"/>
                    </a:ext>
                  </a:extLst>
                </a:gridCol>
                <a:gridCol w="2982898">
                  <a:extLst>
                    <a:ext uri="{9D8B030D-6E8A-4147-A177-3AD203B41FA5}">
                      <a16:colId xmlns:a16="http://schemas.microsoft.com/office/drawing/2014/main" val="20001"/>
                    </a:ext>
                  </a:extLst>
                </a:gridCol>
              </a:tblGrid>
              <a:tr h="455602">
                <a:tc>
                  <a:txBody>
                    <a:bodyPr/>
                    <a:lstStyle/>
                    <a:p>
                      <a:pPr>
                        <a:lnSpc>
                          <a:spcPct val="150000"/>
                        </a:lnSpc>
                        <a:spcAft>
                          <a:spcPts val="0"/>
                        </a:spcAft>
                      </a:pPr>
                      <a:r>
                        <a:rPr lang="en-GB" sz="1000" dirty="0">
                          <a:effectLst/>
                        </a:rPr>
                        <a:t>Comorbid disorder</a:t>
                      </a:r>
                      <a:endParaRPr lang="fi-FI" sz="1000" dirty="0">
                        <a:solidFill>
                          <a:srgbClr val="800000"/>
                        </a:solidFill>
                        <a:effectLst/>
                        <a:latin typeface="Times New Roman" panose="02020603050405020304" pitchFamily="18" charset="0"/>
                        <a:ea typeface="Times New Roman" panose="02020603050405020304" pitchFamily="18" charset="0"/>
                      </a:endParaRPr>
                    </a:p>
                  </a:txBody>
                  <a:tcPr marL="36195" marR="36195" marT="36195" marB="36195"/>
                </a:tc>
                <a:tc>
                  <a:txBody>
                    <a:bodyPr/>
                    <a:lstStyle/>
                    <a:p>
                      <a:pPr>
                        <a:lnSpc>
                          <a:spcPct val="150000"/>
                        </a:lnSpc>
                        <a:spcAft>
                          <a:spcPts val="0"/>
                        </a:spcAft>
                      </a:pPr>
                      <a:r>
                        <a:rPr lang="en-GB" sz="1000">
                          <a:effectLst/>
                        </a:rPr>
                        <a:t>%</a:t>
                      </a:r>
                      <a:endParaRPr lang="fi-FI" sz="1000">
                        <a:solidFill>
                          <a:srgbClr val="800000"/>
                        </a:solidFill>
                        <a:effectLst/>
                        <a:latin typeface="Times New Roman" panose="02020603050405020304" pitchFamily="18" charset="0"/>
                        <a:ea typeface="Times New Roman" panose="02020603050405020304" pitchFamily="18" charset="0"/>
                      </a:endParaRPr>
                    </a:p>
                  </a:txBody>
                  <a:tcPr marL="36195" marR="36195" marT="36195" marB="36195"/>
                </a:tc>
                <a:extLst>
                  <a:ext uri="{0D108BD9-81ED-4DB2-BD59-A6C34878D82A}">
                    <a16:rowId xmlns:a16="http://schemas.microsoft.com/office/drawing/2014/main" val="10000"/>
                  </a:ext>
                </a:extLst>
              </a:tr>
              <a:tr h="455602">
                <a:tc>
                  <a:txBody>
                    <a:bodyPr/>
                    <a:lstStyle/>
                    <a:p>
                      <a:pPr>
                        <a:lnSpc>
                          <a:spcPct val="150000"/>
                        </a:lnSpc>
                        <a:spcAft>
                          <a:spcPts val="0"/>
                        </a:spcAft>
                      </a:pPr>
                      <a:r>
                        <a:rPr lang="en-GB" sz="1000">
                          <a:effectLst/>
                        </a:rPr>
                        <a:t>Major depression</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a:effectLst/>
                        </a:rPr>
                        <a:t>23.1</a:t>
                      </a:r>
                      <a:endParaRPr lang="fi-FI" sz="2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1"/>
                  </a:ext>
                </a:extLst>
              </a:tr>
              <a:tr h="455602">
                <a:tc>
                  <a:txBody>
                    <a:bodyPr/>
                    <a:lstStyle/>
                    <a:p>
                      <a:pPr>
                        <a:lnSpc>
                          <a:spcPct val="150000"/>
                        </a:lnSpc>
                        <a:spcAft>
                          <a:spcPts val="0"/>
                        </a:spcAft>
                      </a:pPr>
                      <a:r>
                        <a:rPr lang="en-GB" sz="1000">
                          <a:effectLst/>
                        </a:rPr>
                        <a:t>Bipolar disorder/manic episodes</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a:effectLst/>
                        </a:rPr>
                        <a:t> 9.8</a:t>
                      </a:r>
                      <a:endParaRPr lang="fi-FI" sz="2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2"/>
                  </a:ext>
                </a:extLst>
              </a:tr>
              <a:tr h="455602">
                <a:tc>
                  <a:txBody>
                    <a:bodyPr/>
                    <a:lstStyle/>
                    <a:p>
                      <a:pPr>
                        <a:lnSpc>
                          <a:spcPct val="150000"/>
                        </a:lnSpc>
                        <a:spcAft>
                          <a:spcPts val="0"/>
                        </a:spcAft>
                      </a:pPr>
                      <a:r>
                        <a:rPr lang="en-GB" sz="1000">
                          <a:effectLst/>
                        </a:rPr>
                        <a:t>Any anxiety disorder</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dirty="0">
                          <a:effectLst/>
                        </a:rPr>
                        <a:t>37.4</a:t>
                      </a:r>
                      <a:endParaRPr lang="fi-FI" sz="2000" dirty="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3"/>
                  </a:ext>
                </a:extLst>
              </a:tr>
              <a:tr h="455602">
                <a:tc>
                  <a:txBody>
                    <a:bodyPr/>
                    <a:lstStyle/>
                    <a:p>
                      <a:pPr>
                        <a:lnSpc>
                          <a:spcPct val="150000"/>
                        </a:lnSpc>
                        <a:spcAft>
                          <a:spcPts val="0"/>
                        </a:spcAft>
                      </a:pPr>
                      <a:r>
                        <a:rPr lang="en-GB" sz="1000">
                          <a:effectLst/>
                        </a:rPr>
                        <a:t>Generalized anxiety disorder</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a:effectLst/>
                        </a:rPr>
                        <a:t>11.1</a:t>
                      </a:r>
                      <a:endParaRPr lang="fi-FI" sz="2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4"/>
                  </a:ext>
                </a:extLst>
              </a:tr>
              <a:tr h="455602">
                <a:tc>
                  <a:txBody>
                    <a:bodyPr/>
                    <a:lstStyle/>
                    <a:p>
                      <a:pPr>
                        <a:lnSpc>
                          <a:spcPct val="150000"/>
                        </a:lnSpc>
                        <a:spcAft>
                          <a:spcPts val="0"/>
                        </a:spcAft>
                      </a:pPr>
                      <a:r>
                        <a:rPr lang="en-GB" sz="1000">
                          <a:effectLst/>
                        </a:rPr>
                        <a:t>Any mood disorder</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dirty="0">
                          <a:effectLst/>
                        </a:rPr>
                        <a:t>37.9</a:t>
                      </a:r>
                      <a:endParaRPr lang="fi-FI" sz="2000" dirty="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5"/>
                  </a:ext>
                </a:extLst>
              </a:tr>
              <a:tr h="455602">
                <a:tc>
                  <a:txBody>
                    <a:bodyPr/>
                    <a:lstStyle/>
                    <a:p>
                      <a:pPr>
                        <a:lnSpc>
                          <a:spcPct val="150000"/>
                        </a:lnSpc>
                        <a:spcAft>
                          <a:spcPts val="0"/>
                        </a:spcAft>
                      </a:pPr>
                      <a:r>
                        <a:rPr lang="en-GB" sz="1000">
                          <a:effectLst/>
                        </a:rPr>
                        <a:t>Antisocial personality disorder</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a:effectLst/>
                        </a:rPr>
                        <a:t>28.8</a:t>
                      </a:r>
                      <a:endParaRPr lang="fi-FI" sz="2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6"/>
                  </a:ext>
                </a:extLst>
              </a:tr>
              <a:tr h="515278">
                <a:tc>
                  <a:txBody>
                    <a:bodyPr/>
                    <a:lstStyle/>
                    <a:p>
                      <a:pPr>
                        <a:lnSpc>
                          <a:spcPct val="150000"/>
                        </a:lnSpc>
                        <a:spcAft>
                          <a:spcPts val="0"/>
                        </a:spcAft>
                      </a:pPr>
                      <a:r>
                        <a:rPr lang="en-GB" sz="1000">
                          <a:effectLst/>
                        </a:rPr>
                        <a:t>Substance use disorders</a:t>
                      </a:r>
                      <a:endParaRPr lang="fi-FI" sz="100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dirty="0">
                          <a:effectLst/>
                        </a:rPr>
                        <a:t>57.5</a:t>
                      </a:r>
                      <a:endParaRPr lang="fi-FI" sz="2000" dirty="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7"/>
                  </a:ext>
                </a:extLst>
              </a:tr>
              <a:tr h="407181">
                <a:tc>
                  <a:txBody>
                    <a:bodyPr/>
                    <a:lstStyle/>
                    <a:p>
                      <a:pPr>
                        <a:lnSpc>
                          <a:spcPct val="150000"/>
                        </a:lnSpc>
                        <a:spcAft>
                          <a:spcPts val="0"/>
                        </a:spcAft>
                      </a:pPr>
                      <a:r>
                        <a:rPr lang="en-GB" sz="1000" dirty="0">
                          <a:effectLst/>
                        </a:rPr>
                        <a:t>Nicotine dependence</a:t>
                      </a:r>
                      <a:endParaRPr lang="fi-FI" sz="1000" dirty="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tc>
                  <a:txBody>
                    <a:bodyPr/>
                    <a:lstStyle/>
                    <a:p>
                      <a:pPr>
                        <a:lnSpc>
                          <a:spcPct val="150000"/>
                        </a:lnSpc>
                        <a:spcAft>
                          <a:spcPts val="0"/>
                        </a:spcAft>
                      </a:pPr>
                      <a:r>
                        <a:rPr lang="en-GB" sz="2000" dirty="0">
                          <a:effectLst/>
                        </a:rPr>
                        <a:t>60.1</a:t>
                      </a:r>
                      <a:endParaRPr lang="fi-FI" sz="2000" dirty="0">
                        <a:solidFill>
                          <a:srgbClr val="808000"/>
                        </a:solidFill>
                        <a:effectLst/>
                        <a:latin typeface="Times New Roman" panose="02020603050405020304" pitchFamily="18" charset="0"/>
                        <a:ea typeface="Times New Roman" panose="02020603050405020304" pitchFamily="18" charset="0"/>
                      </a:endParaRPr>
                    </a:p>
                  </a:txBody>
                  <a:tcPr marL="36195" marR="36195" marT="36195" marB="36195" anchor="b"/>
                </a:tc>
                <a:extLst>
                  <a:ext uri="{0D108BD9-81ED-4DB2-BD59-A6C34878D82A}">
                    <a16:rowId xmlns:a16="http://schemas.microsoft.com/office/drawing/2014/main" val="10008"/>
                  </a:ext>
                </a:extLst>
              </a:tr>
            </a:tbl>
          </a:graphicData>
        </a:graphic>
      </p:graphicFrame>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58</a:t>
            </a:fld>
            <a:endParaRPr lang="en-GB" dirty="0"/>
          </a:p>
        </p:txBody>
      </p:sp>
      <p:sp>
        <p:nvSpPr>
          <p:cNvPr id="6" name="Title 5"/>
          <p:cNvSpPr>
            <a:spLocks noGrp="1"/>
          </p:cNvSpPr>
          <p:nvPr>
            <p:ph type="title"/>
          </p:nvPr>
        </p:nvSpPr>
        <p:spPr/>
        <p:txBody>
          <a:bodyPr/>
          <a:lstStyle/>
          <a:p>
            <a:r>
              <a:rPr lang="en-GB" sz="1800" cap="none" dirty="0">
                <a:latin typeface="Times New Roman" panose="02020603050405020304" pitchFamily="18" charset="0"/>
                <a:cs typeface="Times New Roman" panose="02020603050405020304" pitchFamily="18" charset="0"/>
              </a:rPr>
              <a:t>Table </a:t>
            </a:r>
            <a:r>
              <a:rPr lang="en-GB" sz="1800" cap="none" dirty="0" smtClean="0">
                <a:latin typeface="Times New Roman" panose="02020603050405020304" pitchFamily="18" charset="0"/>
                <a:cs typeface="Times New Roman" panose="02020603050405020304" pitchFamily="18" charset="0"/>
              </a:rPr>
              <a:t>5.2. </a:t>
            </a:r>
            <a:r>
              <a:rPr lang="en-GB" sz="1800" b="0" cap="none" dirty="0" smtClean="0">
                <a:latin typeface="Times New Roman" panose="02020603050405020304" pitchFamily="18" charset="0"/>
                <a:cs typeface="Times New Roman" panose="02020603050405020304" pitchFamily="18" charset="0"/>
              </a:rPr>
              <a:t>Prevalence </a:t>
            </a:r>
            <a:r>
              <a:rPr lang="en-GB" sz="1800" b="0" cap="none" dirty="0">
                <a:latin typeface="Times New Roman" panose="02020603050405020304" pitchFamily="18" charset="0"/>
                <a:cs typeface="Times New Roman" panose="02020603050405020304" pitchFamily="18" charset="0"/>
              </a:rPr>
              <a:t>of comorbid disorders in problem and pathological gamblers</a:t>
            </a:r>
            <a:r>
              <a:rPr lang="fi-FI" dirty="0"/>
              <a:t/>
            </a:r>
            <a:br>
              <a:rPr lang="fi-FI" dirty="0"/>
            </a:br>
            <a:endParaRPr lang="fi-FI" dirty="0"/>
          </a:p>
        </p:txBody>
      </p:sp>
      <p:sp>
        <p:nvSpPr>
          <p:cNvPr id="8" name="TextBox 7"/>
          <p:cNvSpPr txBox="1"/>
          <p:nvPr/>
        </p:nvSpPr>
        <p:spPr bwMode="auto">
          <a:xfrm>
            <a:off x="6104000" y="5646360"/>
            <a:ext cx="4052053" cy="6155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r>
              <a:rPr lang="en-GB" sz="2000" i="1" dirty="0">
                <a:latin typeface="Times New Roman" panose="02020603050405020304" pitchFamily="18" charset="0"/>
                <a:cs typeface="Times New Roman" panose="02020603050405020304" pitchFamily="18" charset="0"/>
              </a:rPr>
              <a:t>Source:</a:t>
            </a: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Lorains</a:t>
            </a:r>
            <a:r>
              <a:rPr lang="en-GB" sz="2000" dirty="0">
                <a:latin typeface="Times New Roman" panose="02020603050405020304" pitchFamily="18" charset="0"/>
                <a:cs typeface="Times New Roman" panose="02020603050405020304" pitchFamily="18" charset="0"/>
              </a:rPr>
              <a:t> et al. (2011)</a:t>
            </a:r>
            <a:endParaRPr lang="fi-FI" sz="2000" dirty="0">
              <a:latin typeface="Times New Roman" panose="02020603050405020304" pitchFamily="18" charset="0"/>
              <a:cs typeface="Times New Roman" panose="02020603050405020304" pitchFamily="18" charset="0"/>
            </a:endParaRPr>
          </a:p>
          <a:p>
            <a:endParaRPr lang="fi-FI" sz="2000" dirty="0" err="1"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5820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1269504" y="1464816"/>
          <a:ext cx="10253712" cy="4454294"/>
        </p:xfrm>
        <a:graphic>
          <a:graphicData uri="http://schemas.openxmlformats.org/drawingml/2006/table">
            <a:tbl>
              <a:tblPr firstRow="1" firstCol="1" bandRow="1">
                <a:tableStyleId>{5C22544A-7EE6-4342-B048-85BDC9FD1C3A}</a:tableStyleId>
              </a:tblPr>
              <a:tblGrid>
                <a:gridCol w="3193776">
                  <a:extLst>
                    <a:ext uri="{9D8B030D-6E8A-4147-A177-3AD203B41FA5}">
                      <a16:colId xmlns:a16="http://schemas.microsoft.com/office/drawing/2014/main" val="20000"/>
                    </a:ext>
                  </a:extLst>
                </a:gridCol>
                <a:gridCol w="1931995">
                  <a:extLst>
                    <a:ext uri="{9D8B030D-6E8A-4147-A177-3AD203B41FA5}">
                      <a16:colId xmlns:a16="http://schemas.microsoft.com/office/drawing/2014/main" val="20001"/>
                    </a:ext>
                  </a:extLst>
                </a:gridCol>
                <a:gridCol w="2261404">
                  <a:extLst>
                    <a:ext uri="{9D8B030D-6E8A-4147-A177-3AD203B41FA5}">
                      <a16:colId xmlns:a16="http://schemas.microsoft.com/office/drawing/2014/main" val="20002"/>
                    </a:ext>
                  </a:extLst>
                </a:gridCol>
                <a:gridCol w="2866537">
                  <a:extLst>
                    <a:ext uri="{9D8B030D-6E8A-4147-A177-3AD203B41FA5}">
                      <a16:colId xmlns:a16="http://schemas.microsoft.com/office/drawing/2014/main" val="20003"/>
                    </a:ext>
                  </a:extLst>
                </a:gridCol>
              </a:tblGrid>
              <a:tr h="772664">
                <a:tc>
                  <a:txBody>
                    <a:bodyPr/>
                    <a:lstStyle/>
                    <a:p>
                      <a:pPr>
                        <a:lnSpc>
                          <a:spcPct val="150000"/>
                        </a:lnSpc>
                        <a:spcAft>
                          <a:spcPts val="0"/>
                        </a:spcAft>
                      </a:pPr>
                      <a:r>
                        <a:rPr lang="en-GB" sz="1400">
                          <a:effectLst/>
                        </a:rPr>
                        <a:t>Financial harms from gambling</a:t>
                      </a:r>
                      <a:endParaRPr lang="fi-FI" sz="14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400">
                          <a:effectLst/>
                        </a:rPr>
                        <a:t>% Non-problem gamblers</a:t>
                      </a:r>
                      <a:endParaRPr lang="fi-FI" sz="14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400">
                          <a:effectLst/>
                        </a:rPr>
                        <a:t>% Problem gamblers</a:t>
                      </a:r>
                      <a:endParaRPr lang="fi-FI" sz="1400">
                        <a:effectLst/>
                      </a:endParaRPr>
                    </a:p>
                    <a:p>
                      <a:pPr>
                        <a:lnSpc>
                          <a:spcPct val="150000"/>
                        </a:lnSpc>
                        <a:spcAft>
                          <a:spcPts val="0"/>
                        </a:spcAft>
                      </a:pPr>
                      <a:r>
                        <a:rPr lang="en-GB" sz="1400">
                          <a:effectLst/>
                        </a:rPr>
                        <a:t>(SOGS 5+)</a:t>
                      </a:r>
                      <a:r>
                        <a:rPr lang="en-GB" sz="1400" baseline="30000">
                          <a:effectLst/>
                        </a:rPr>
                        <a:t>1</a:t>
                      </a:r>
                      <a:endParaRPr lang="fi-FI" sz="14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tc>
                  <a:txBody>
                    <a:bodyPr/>
                    <a:lstStyle/>
                    <a:p>
                      <a:pPr>
                        <a:lnSpc>
                          <a:spcPct val="150000"/>
                        </a:lnSpc>
                        <a:spcAft>
                          <a:spcPts val="0"/>
                        </a:spcAft>
                      </a:pPr>
                      <a:r>
                        <a:rPr lang="en-GB" sz="1400">
                          <a:effectLst/>
                        </a:rPr>
                        <a:t>% Problem gamblers in counseling (SOGS 5+)</a:t>
                      </a:r>
                      <a:r>
                        <a:rPr lang="en-GB" sz="1400" baseline="30000">
                          <a:effectLst/>
                        </a:rPr>
                        <a:t>1</a:t>
                      </a:r>
                      <a:endParaRPr lang="fi-FI" sz="1400">
                        <a:solidFill>
                          <a:srgbClr val="800000"/>
                        </a:solidFill>
                        <a:effectLst/>
                        <a:latin typeface="Times New Roman" panose="02020603050405020304" pitchFamily="18" charset="0"/>
                        <a:ea typeface="Times New Roman" panose="02020603050405020304" pitchFamily="18" charset="0"/>
                      </a:endParaRPr>
                    </a:p>
                  </a:txBody>
                  <a:tcPr marL="68580" marR="68580" marT="36195" marB="36195"/>
                </a:tc>
                <a:extLst>
                  <a:ext uri="{0D108BD9-81ED-4DB2-BD59-A6C34878D82A}">
                    <a16:rowId xmlns:a16="http://schemas.microsoft.com/office/drawing/2014/main" val="10000"/>
                  </a:ext>
                </a:extLst>
              </a:tr>
              <a:tr h="539700">
                <a:tc>
                  <a:txBody>
                    <a:bodyPr/>
                    <a:lstStyle/>
                    <a:p>
                      <a:pPr>
                        <a:lnSpc>
                          <a:spcPct val="150000"/>
                        </a:lnSpc>
                        <a:spcAft>
                          <a:spcPts val="0"/>
                        </a:spcAft>
                      </a:pPr>
                      <a:r>
                        <a:rPr lang="en-GB" sz="1400">
                          <a:effectLst/>
                        </a:rPr>
                        <a:t>Owed money to pay for gambling</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4.6</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51.4</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n/a</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1"/>
                  </a:ext>
                </a:extLst>
              </a:tr>
              <a:tr h="551737">
                <a:tc>
                  <a:txBody>
                    <a:bodyPr/>
                    <a:lstStyle/>
                    <a:p>
                      <a:pPr>
                        <a:lnSpc>
                          <a:spcPct val="150000"/>
                        </a:lnSpc>
                        <a:spcAft>
                          <a:spcPts val="0"/>
                        </a:spcAft>
                      </a:pPr>
                      <a:r>
                        <a:rPr lang="en-GB" sz="1400">
                          <a:effectLst/>
                        </a:rPr>
                        <a:t>Borrowed money without paying back</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0.7</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18.7</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53</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2"/>
                  </a:ext>
                </a:extLst>
              </a:tr>
              <a:tr h="539700">
                <a:tc>
                  <a:txBody>
                    <a:bodyPr/>
                    <a:lstStyle/>
                    <a:p>
                      <a:pPr>
                        <a:lnSpc>
                          <a:spcPct val="150000"/>
                        </a:lnSpc>
                        <a:spcAft>
                          <a:spcPts val="0"/>
                        </a:spcAft>
                      </a:pPr>
                      <a:r>
                        <a:rPr lang="en-GB" sz="1400">
                          <a:effectLst/>
                        </a:rPr>
                        <a:t>Borrowed from loan sharks</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0.1</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5.8</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8.4</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3"/>
                  </a:ext>
                </a:extLst>
              </a:tr>
              <a:tr h="319509">
                <a:tc>
                  <a:txBody>
                    <a:bodyPr/>
                    <a:lstStyle/>
                    <a:p>
                      <a:pPr>
                        <a:lnSpc>
                          <a:spcPct val="150000"/>
                        </a:lnSpc>
                        <a:spcAft>
                          <a:spcPts val="0"/>
                        </a:spcAft>
                      </a:pPr>
                      <a:r>
                        <a:rPr lang="en-GB" sz="1400">
                          <a:effectLst/>
                        </a:rPr>
                        <a:t>Declared bankruptcy</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0.03</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1.4</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8.4</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4"/>
                  </a:ext>
                </a:extLst>
              </a:tr>
              <a:tr h="319509">
                <a:tc>
                  <a:txBody>
                    <a:bodyPr/>
                    <a:lstStyle/>
                    <a:p>
                      <a:pPr>
                        <a:lnSpc>
                          <a:spcPct val="150000"/>
                        </a:lnSpc>
                        <a:spcAft>
                          <a:spcPts val="0"/>
                        </a:spcAft>
                      </a:pPr>
                      <a:r>
                        <a:rPr lang="en-GB" sz="1400">
                          <a:effectLst/>
                        </a:rPr>
                        <a:t>Sold property to gamble</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0.3</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10.8</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36.7</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5"/>
                  </a:ext>
                </a:extLst>
              </a:tr>
              <a:tr h="319509">
                <a:tc>
                  <a:txBody>
                    <a:bodyPr/>
                    <a:lstStyle/>
                    <a:p>
                      <a:pPr>
                        <a:lnSpc>
                          <a:spcPct val="150000"/>
                        </a:lnSpc>
                        <a:spcAft>
                          <a:spcPts val="0"/>
                        </a:spcAft>
                      </a:pPr>
                      <a:r>
                        <a:rPr lang="en-GB" sz="1400">
                          <a:effectLst/>
                        </a:rPr>
                        <a:t>Lost a house</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n/a</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n/a</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7.9</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6"/>
                  </a:ext>
                </a:extLst>
              </a:tr>
              <a:tr h="551737">
                <a:tc>
                  <a:txBody>
                    <a:bodyPr/>
                    <a:lstStyle/>
                    <a:p>
                      <a:pPr>
                        <a:lnSpc>
                          <a:spcPct val="150000"/>
                        </a:lnSpc>
                        <a:spcAft>
                          <a:spcPts val="0"/>
                        </a:spcAft>
                      </a:pPr>
                      <a:r>
                        <a:rPr lang="en-GB" sz="1400">
                          <a:effectLst/>
                        </a:rPr>
                        <a:t>Used pawnbrokers to get funds to gamble</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0.5</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a:effectLst/>
                        </a:rPr>
                        <a:t>13.1</a:t>
                      </a:r>
                      <a:endParaRPr lang="fi-FI" sz="140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tc>
                  <a:txBody>
                    <a:bodyPr/>
                    <a:lstStyle/>
                    <a:p>
                      <a:pPr>
                        <a:lnSpc>
                          <a:spcPct val="150000"/>
                        </a:lnSpc>
                        <a:spcAft>
                          <a:spcPts val="0"/>
                        </a:spcAft>
                      </a:pPr>
                      <a:r>
                        <a:rPr lang="en-GB" sz="1400" dirty="0">
                          <a:effectLst/>
                        </a:rPr>
                        <a:t>n/a</a:t>
                      </a:r>
                      <a:endParaRPr lang="fi-FI" sz="1400" dirty="0">
                        <a:solidFill>
                          <a:srgbClr val="808000"/>
                        </a:solidFill>
                        <a:effectLst/>
                        <a:latin typeface="Times New Roman" panose="02020603050405020304" pitchFamily="18" charset="0"/>
                        <a:ea typeface="Times New Roman" panose="02020603050405020304" pitchFamily="18" charset="0"/>
                      </a:endParaRPr>
                    </a:p>
                  </a:txBody>
                  <a:tcPr marL="68580" marR="68580" marT="36195" marB="36195" anchor="b"/>
                </a:tc>
                <a:extLst>
                  <a:ext uri="{0D108BD9-81ED-4DB2-BD59-A6C34878D82A}">
                    <a16:rowId xmlns:a16="http://schemas.microsoft.com/office/drawing/2014/main" val="10007"/>
                  </a:ext>
                </a:extLst>
              </a:tr>
            </a:tbl>
          </a:graphicData>
        </a:graphic>
      </p:graphicFrame>
      <p:sp>
        <p:nvSpPr>
          <p:cNvPr id="3" name="Date Placeholder 2"/>
          <p:cNvSpPr>
            <a:spLocks noGrp="1"/>
          </p:cNvSpPr>
          <p:nvPr>
            <p:ph type="dt" sz="half" idx="10"/>
          </p:nvPr>
        </p:nvSpPr>
        <p:spPr/>
        <p:txBody>
          <a:bodyPr/>
          <a:lstStyle/>
          <a:p>
            <a:pPr>
              <a:defRPr/>
            </a:pPr>
            <a:fld id="{0E421AAA-9468-410B-AE58-6AF913CDA27D}" type="datetime1">
              <a:rPr lang="en-GB" smtClean="0"/>
              <a:t>05/12/2019</a:t>
            </a:fld>
            <a:endParaRPr lang="fi-FI" dirty="0"/>
          </a:p>
        </p:txBody>
      </p:sp>
      <p:sp>
        <p:nvSpPr>
          <p:cNvPr id="4" name="Footer Placeholder 3"/>
          <p:cNvSpPr>
            <a:spLocks noGrp="1"/>
          </p:cNvSpPr>
          <p:nvPr>
            <p:ph type="ftr" sz="quarter" idx="11"/>
          </p:nvPr>
        </p:nvSpPr>
        <p:spPr/>
        <p:txBody>
          <a:bodyPr/>
          <a:lstStyle/>
          <a:p>
            <a:r>
              <a:rPr lang="fi-FI" smtClean="0"/>
              <a:t>Presentation Name / Firstname Lastname</a:t>
            </a:r>
            <a:endParaRPr lang="fi-FI" dirty="0"/>
          </a:p>
        </p:txBody>
      </p:sp>
      <p:sp>
        <p:nvSpPr>
          <p:cNvPr id="5" name="Slide Number Placeholder 4"/>
          <p:cNvSpPr>
            <a:spLocks noGrp="1"/>
          </p:cNvSpPr>
          <p:nvPr>
            <p:ph type="sldNum" sz="quarter" idx="12"/>
          </p:nvPr>
        </p:nvSpPr>
        <p:spPr/>
        <p:txBody>
          <a:bodyPr/>
          <a:lstStyle/>
          <a:p>
            <a:pPr>
              <a:defRPr/>
            </a:pPr>
            <a:fld id="{4669315E-5A66-CF44-AE5D-C333B2F730C4}" type="slidenum">
              <a:rPr lang="en-GB" smtClean="0"/>
              <a:pPr>
                <a:defRPr/>
              </a:pPr>
              <a:t>59</a:t>
            </a:fld>
            <a:endParaRPr lang="en-GB" dirty="0"/>
          </a:p>
        </p:txBody>
      </p:sp>
      <p:sp>
        <p:nvSpPr>
          <p:cNvPr id="6" name="Title 5"/>
          <p:cNvSpPr>
            <a:spLocks noGrp="1"/>
          </p:cNvSpPr>
          <p:nvPr>
            <p:ph type="title"/>
          </p:nvPr>
        </p:nvSpPr>
        <p:spPr>
          <a:xfrm>
            <a:off x="2080468" y="826474"/>
            <a:ext cx="9722048" cy="970405"/>
          </a:xfrm>
        </p:spPr>
        <p:txBody>
          <a:bodyPr/>
          <a:lstStyle/>
          <a:p>
            <a:r>
              <a:rPr lang="en-GB" sz="1800" cap="none" dirty="0">
                <a:latin typeface="Times New Roman" panose="02020603050405020304" pitchFamily="18" charset="0"/>
                <a:cs typeface="Times New Roman" panose="02020603050405020304" pitchFamily="18" charset="0"/>
              </a:rPr>
              <a:t>Table </a:t>
            </a:r>
            <a:r>
              <a:rPr lang="en-GB" sz="1800" cap="none" dirty="0" smtClean="0">
                <a:latin typeface="Times New Roman" panose="02020603050405020304" pitchFamily="18" charset="0"/>
                <a:cs typeface="Times New Roman" panose="02020603050405020304" pitchFamily="18" charset="0"/>
              </a:rPr>
              <a:t>4.1. </a:t>
            </a:r>
            <a:r>
              <a:rPr lang="en-GB" sz="1800" b="0" cap="none" dirty="0" smtClean="0">
                <a:latin typeface="Times New Roman" panose="02020603050405020304" pitchFamily="18" charset="0"/>
                <a:cs typeface="Times New Roman" panose="02020603050405020304" pitchFamily="18" charset="0"/>
              </a:rPr>
              <a:t>Financial </a:t>
            </a:r>
            <a:r>
              <a:rPr lang="en-GB" sz="1800" b="0" cap="none" dirty="0">
                <a:latin typeface="Times New Roman" panose="02020603050405020304" pitchFamily="18" charset="0"/>
                <a:cs typeface="Times New Roman" panose="02020603050405020304" pitchFamily="18" charset="0"/>
              </a:rPr>
              <a:t>gambling-related harm reported by non-problem gamblers, problem gamblers, and problem gamblers in </a:t>
            </a:r>
            <a:r>
              <a:rPr lang="en-GB" sz="1800" b="0" cap="none" dirty="0" err="1" smtClean="0">
                <a:latin typeface="Times New Roman" panose="02020603050405020304" pitchFamily="18" charset="0"/>
                <a:cs typeface="Times New Roman" panose="02020603050405020304" pitchFamily="18" charset="0"/>
              </a:rPr>
              <a:t>counseling</a:t>
            </a:r>
            <a:r>
              <a:rPr lang="en-GB" sz="1800" b="0" cap="none" dirty="0">
                <a:latin typeface="Times New Roman" panose="02020603050405020304" pitchFamily="18" charset="0"/>
                <a:cs typeface="Times New Roman" panose="02020603050405020304" pitchFamily="18" charset="0"/>
              </a:rPr>
              <a:t>.</a:t>
            </a:r>
            <a:r>
              <a:rPr lang="fi-FI" dirty="0"/>
              <a:t/>
            </a:r>
            <a:br>
              <a:rPr lang="fi-FI" dirty="0"/>
            </a:br>
            <a:endParaRPr lang="fi-FI" dirty="0"/>
          </a:p>
        </p:txBody>
      </p:sp>
      <p:sp>
        <p:nvSpPr>
          <p:cNvPr id="8" name="TextBox 7"/>
          <p:cNvSpPr txBox="1"/>
          <p:nvPr/>
        </p:nvSpPr>
        <p:spPr bwMode="auto">
          <a:xfrm flipH="1">
            <a:off x="2521259" y="5934670"/>
            <a:ext cx="9186596"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rtlCol="0" anchor="ctr" anchorCtr="0" compatLnSpc="1">
            <a:prstTxWarp prst="textNoShape">
              <a:avLst/>
            </a:prstTxWarp>
            <a:spAutoFit/>
          </a:bodyPr>
          <a:lstStyle/>
          <a:p>
            <a:r>
              <a:rPr lang="en-GB" sz="1400" dirty="0">
                <a:latin typeface="Times New Roman" panose="02020603050405020304" pitchFamily="18" charset="0"/>
                <a:cs typeface="Times New Roman" panose="02020603050405020304" pitchFamily="18" charset="0"/>
              </a:rPr>
              <a:t>1 SOGS 5+ means a score of 5 or more on the South Oaks Gambling Scale (see Chapter 5), which is indicative of problem gambling.</a:t>
            </a:r>
            <a:endParaRPr lang="fi-FI" sz="1400" dirty="0">
              <a:latin typeface="Times New Roman" panose="02020603050405020304" pitchFamily="18" charset="0"/>
              <a:cs typeface="Times New Roman" panose="02020603050405020304" pitchFamily="18" charset="0"/>
            </a:endParaRPr>
          </a:p>
          <a:p>
            <a:r>
              <a:rPr lang="en-GB" sz="1400" i="1" dirty="0">
                <a:latin typeface="Times New Roman" panose="02020603050405020304" pitchFamily="18" charset="0"/>
                <a:cs typeface="Times New Roman" panose="02020603050405020304" pitchFamily="18" charset="0"/>
              </a:rPr>
              <a:t>Source</a:t>
            </a:r>
            <a:r>
              <a:rPr lang="en-GB" sz="1400" dirty="0">
                <a:latin typeface="Times New Roman" panose="02020603050405020304" pitchFamily="18" charset="0"/>
                <a:cs typeface="Times New Roman" panose="02020603050405020304" pitchFamily="18" charset="0"/>
              </a:rPr>
              <a:t>: Productivity Commission (1999).</a:t>
            </a:r>
            <a:endParaRPr lang="fi-FI" sz="1400" dirty="0">
              <a:latin typeface="Times New Roman" panose="02020603050405020304" pitchFamily="18" charset="0"/>
              <a:cs typeface="Times New Roman" panose="02020603050405020304" pitchFamily="18" charset="0"/>
            </a:endParaRPr>
          </a:p>
          <a:p>
            <a:endParaRPr lang="fi-FI" dirty="0" err="1" smtClean="0"/>
          </a:p>
        </p:txBody>
      </p:sp>
    </p:spTree>
    <p:extLst>
      <p:ext uri="{BB962C8B-B14F-4D97-AF65-F5344CB8AC3E}">
        <p14:creationId xmlns:p14="http://schemas.microsoft.com/office/powerpoint/2010/main" val="174704688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Loop One: </a:t>
            </a:r>
            <a:r>
              <a:rPr lang="fi-FI" dirty="0" err="1" smtClean="0"/>
              <a:t>public</a:t>
            </a:r>
            <a:r>
              <a:rPr lang="fi-FI" dirty="0" smtClean="0"/>
              <a:t> </a:t>
            </a:r>
            <a:r>
              <a:rPr lang="fi-FI" dirty="0" err="1" smtClean="0"/>
              <a:t>problems</a:t>
            </a:r>
            <a:r>
              <a:rPr lang="fi-FI" dirty="0" smtClean="0"/>
              <a:t> and </a:t>
            </a:r>
            <a:r>
              <a:rPr lang="fi-FI" dirty="0" err="1" smtClean="0"/>
              <a:t>public</a:t>
            </a:r>
            <a:r>
              <a:rPr lang="fi-FI" dirty="0" smtClean="0"/>
              <a:t> </a:t>
            </a:r>
            <a:r>
              <a:rPr lang="fi-FI" dirty="0" err="1" smtClean="0"/>
              <a:t>costs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2242556"/>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4613190" y="2215978"/>
            <a:ext cx="29206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87701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Loop Two: dependencies on the ”rent”</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132347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0047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err="1" smtClean="0"/>
              <a:t>Theory</a:t>
            </a:r>
            <a:r>
              <a:rPr lang="fi-FI" dirty="0" smtClean="0"/>
              <a:t>: </a:t>
            </a:r>
            <a:r>
              <a:rPr lang="fi-FI" dirty="0" err="1" smtClean="0"/>
              <a:t>The</a:t>
            </a:r>
            <a:r>
              <a:rPr lang="fi-FI" dirty="0" smtClean="0"/>
              <a:t> </a:t>
            </a:r>
            <a:r>
              <a:rPr lang="fi-FI" dirty="0" err="1" smtClean="0"/>
              <a:t>total</a:t>
            </a:r>
            <a:r>
              <a:rPr lang="fi-FI" dirty="0" smtClean="0"/>
              <a:t> </a:t>
            </a:r>
            <a:r>
              <a:rPr lang="fi-FI" dirty="0" err="1" smtClean="0"/>
              <a:t>consumption</a:t>
            </a:r>
            <a:r>
              <a:rPr lang="fi-FI" dirty="0" smtClean="0"/>
              <a:t> </a:t>
            </a:r>
            <a:r>
              <a:rPr lang="fi-FI" dirty="0" err="1" smtClean="0"/>
              <a:t>model</a:t>
            </a:r>
            <a:r>
              <a:rPr lang="fi-FI" dirty="0" smtClean="0"/>
              <a:t> (TCM)</a:t>
            </a:r>
            <a:endParaRPr lang="fi-FI" dirty="0"/>
          </a:p>
        </p:txBody>
      </p:sp>
      <p:sp>
        <p:nvSpPr>
          <p:cNvPr id="3" name="Content Placeholder 2"/>
          <p:cNvSpPr>
            <a:spLocks noGrp="1"/>
          </p:cNvSpPr>
          <p:nvPr>
            <p:ph idx="1"/>
          </p:nvPr>
        </p:nvSpPr>
        <p:spPr/>
        <p:txBody>
          <a:bodyPr/>
          <a:lstStyle/>
          <a:p>
            <a:pPr lvl="0">
              <a:buClr>
                <a:srgbClr val="0E4073"/>
              </a:buClr>
            </a:pPr>
            <a:endParaRPr lang="fi-FI" i="1" dirty="0">
              <a:solidFill>
                <a:prstClr val="black"/>
              </a:solidFill>
            </a:endParaRPr>
          </a:p>
          <a:p>
            <a:pPr marL="360000" lvl="0">
              <a:buClr>
                <a:srgbClr val="0E4073"/>
              </a:buClr>
            </a:pPr>
            <a:r>
              <a:rPr lang="fi-FI" dirty="0" smtClean="0">
                <a:solidFill>
                  <a:prstClr val="black"/>
                </a:solidFill>
              </a:rPr>
              <a:t>Focus on </a:t>
            </a:r>
            <a:r>
              <a:rPr lang="fi-FI" dirty="0" err="1" smtClean="0">
                <a:solidFill>
                  <a:prstClr val="black"/>
                </a:solidFill>
              </a:rPr>
              <a:t>consequences</a:t>
            </a:r>
            <a:r>
              <a:rPr lang="fi-FI" dirty="0" smtClean="0">
                <a:solidFill>
                  <a:prstClr val="black"/>
                </a:solidFill>
              </a:rPr>
              <a:t>, no </a:t>
            </a:r>
            <a:r>
              <a:rPr lang="fi-FI" dirty="0" err="1" smtClean="0">
                <a:solidFill>
                  <a:prstClr val="black"/>
                </a:solidFill>
              </a:rPr>
              <a:t>judgement</a:t>
            </a:r>
            <a:r>
              <a:rPr lang="fi-FI" dirty="0" smtClean="0">
                <a:solidFill>
                  <a:prstClr val="black"/>
                </a:solidFill>
              </a:rPr>
              <a:t> of </a:t>
            </a:r>
            <a:r>
              <a:rPr lang="fi-FI" dirty="0" err="1" smtClean="0">
                <a:solidFill>
                  <a:prstClr val="black"/>
                </a:solidFill>
              </a:rPr>
              <a:t>gambling</a:t>
            </a:r>
            <a:r>
              <a:rPr lang="fi-FI" dirty="0" smtClean="0">
                <a:solidFill>
                  <a:prstClr val="black"/>
                </a:solidFill>
              </a:rPr>
              <a:t> </a:t>
            </a:r>
            <a:r>
              <a:rPr lang="fi-FI" dirty="0" err="1" smtClean="0">
                <a:solidFill>
                  <a:prstClr val="black"/>
                </a:solidFill>
              </a:rPr>
              <a:t>itself</a:t>
            </a:r>
            <a:r>
              <a:rPr lang="fi-FI" dirty="0" smtClean="0">
                <a:solidFill>
                  <a:prstClr val="black"/>
                </a:solidFill>
              </a:rPr>
              <a:t> (</a:t>
            </a:r>
            <a:r>
              <a:rPr lang="fi-FI" dirty="0" err="1" smtClean="0">
                <a:solidFill>
                  <a:prstClr val="black"/>
                </a:solidFill>
              </a:rPr>
              <a:t>moral</a:t>
            </a:r>
            <a:r>
              <a:rPr lang="fi-FI" dirty="0" smtClean="0">
                <a:solidFill>
                  <a:prstClr val="black"/>
                </a:solidFill>
              </a:rPr>
              <a:t>, </a:t>
            </a:r>
            <a:r>
              <a:rPr lang="fi-FI" dirty="0" err="1" smtClean="0">
                <a:solidFill>
                  <a:prstClr val="black"/>
                </a:solidFill>
              </a:rPr>
              <a:t>religious</a:t>
            </a:r>
            <a:r>
              <a:rPr lang="fi-FI" dirty="0" smtClean="0">
                <a:solidFill>
                  <a:prstClr val="black"/>
                </a:solidFill>
              </a:rPr>
              <a:t>, </a:t>
            </a:r>
            <a:r>
              <a:rPr lang="fi-FI" dirty="0" err="1" smtClean="0">
                <a:solidFill>
                  <a:prstClr val="black"/>
                </a:solidFill>
              </a:rPr>
              <a:t>normative</a:t>
            </a:r>
            <a:r>
              <a:rPr lang="fi-FI" dirty="0" smtClean="0">
                <a:solidFill>
                  <a:prstClr val="black"/>
                </a:solidFill>
              </a:rPr>
              <a:t>)</a:t>
            </a:r>
          </a:p>
          <a:p>
            <a:pPr marL="360000" lvl="0">
              <a:buClr>
                <a:srgbClr val="0E4073"/>
              </a:buClr>
            </a:pPr>
            <a:r>
              <a:rPr lang="fi-FI" dirty="0" err="1" smtClean="0">
                <a:solidFill>
                  <a:prstClr val="black"/>
                </a:solidFill>
              </a:rPr>
              <a:t>Applied</a:t>
            </a:r>
            <a:r>
              <a:rPr lang="fi-FI" dirty="0" smtClean="0">
                <a:solidFill>
                  <a:prstClr val="black"/>
                </a:solidFill>
              </a:rPr>
              <a:t> </a:t>
            </a:r>
            <a:r>
              <a:rPr lang="fi-FI" dirty="0">
                <a:solidFill>
                  <a:prstClr val="black"/>
                </a:solidFill>
              </a:rPr>
              <a:t>in </a:t>
            </a:r>
            <a:r>
              <a:rPr lang="fi-FI" dirty="0" err="1">
                <a:solidFill>
                  <a:prstClr val="black"/>
                </a:solidFill>
              </a:rPr>
              <a:t>alcohol</a:t>
            </a:r>
            <a:r>
              <a:rPr lang="fi-FI" dirty="0">
                <a:solidFill>
                  <a:prstClr val="black"/>
                </a:solidFill>
              </a:rPr>
              <a:t> </a:t>
            </a:r>
            <a:r>
              <a:rPr lang="fi-FI" dirty="0" err="1">
                <a:solidFill>
                  <a:prstClr val="black"/>
                </a:solidFill>
              </a:rPr>
              <a:t>policy</a:t>
            </a:r>
            <a:r>
              <a:rPr lang="fi-FI" dirty="0">
                <a:solidFill>
                  <a:prstClr val="black"/>
                </a:solidFill>
              </a:rPr>
              <a:t> </a:t>
            </a:r>
            <a:r>
              <a:rPr lang="fi-FI" dirty="0" err="1">
                <a:solidFill>
                  <a:prstClr val="black"/>
                </a:solidFill>
              </a:rPr>
              <a:t>since</a:t>
            </a:r>
            <a:r>
              <a:rPr lang="fi-FI" dirty="0">
                <a:solidFill>
                  <a:prstClr val="black"/>
                </a:solidFill>
              </a:rPr>
              <a:t> </a:t>
            </a:r>
            <a:r>
              <a:rPr lang="fi-FI" dirty="0" err="1">
                <a:solidFill>
                  <a:prstClr val="black"/>
                </a:solidFill>
              </a:rPr>
              <a:t>the</a:t>
            </a:r>
            <a:r>
              <a:rPr lang="fi-FI" dirty="0">
                <a:solidFill>
                  <a:prstClr val="black"/>
                </a:solidFill>
              </a:rPr>
              <a:t> 1970s</a:t>
            </a:r>
          </a:p>
          <a:p>
            <a:pPr marL="360000" lvl="0">
              <a:buClr>
                <a:srgbClr val="0E4073"/>
              </a:buClr>
            </a:pPr>
            <a:r>
              <a:rPr lang="fi-FI" dirty="0">
                <a:solidFill>
                  <a:prstClr val="black"/>
                </a:solidFill>
              </a:rPr>
              <a:t>General </a:t>
            </a:r>
            <a:r>
              <a:rPr lang="fi-FI" dirty="0" err="1">
                <a:solidFill>
                  <a:prstClr val="black"/>
                </a:solidFill>
              </a:rPr>
              <a:t>population</a:t>
            </a:r>
            <a:r>
              <a:rPr lang="fi-FI" dirty="0">
                <a:solidFill>
                  <a:prstClr val="black"/>
                </a:solidFill>
              </a:rPr>
              <a:t>, </a:t>
            </a:r>
            <a:r>
              <a:rPr lang="fi-FI" dirty="0" err="1">
                <a:solidFill>
                  <a:prstClr val="black"/>
                </a:solidFill>
              </a:rPr>
              <a:t>not</a:t>
            </a:r>
            <a:r>
              <a:rPr lang="fi-FI" dirty="0">
                <a:solidFill>
                  <a:prstClr val="black"/>
                </a:solidFill>
              </a:rPr>
              <a:t> </a:t>
            </a:r>
            <a:r>
              <a:rPr lang="fi-FI" dirty="0" err="1">
                <a:solidFill>
                  <a:prstClr val="black"/>
                </a:solidFill>
              </a:rPr>
              <a:t>problem</a:t>
            </a:r>
            <a:r>
              <a:rPr lang="fi-FI" dirty="0">
                <a:solidFill>
                  <a:prstClr val="black"/>
                </a:solidFill>
              </a:rPr>
              <a:t> </a:t>
            </a:r>
            <a:r>
              <a:rPr lang="fi-FI" dirty="0" err="1">
                <a:solidFill>
                  <a:prstClr val="black"/>
                </a:solidFill>
              </a:rPr>
              <a:t>users</a:t>
            </a:r>
            <a:r>
              <a:rPr lang="fi-FI" dirty="0">
                <a:solidFill>
                  <a:prstClr val="black"/>
                </a:solidFill>
              </a:rPr>
              <a:t> </a:t>
            </a:r>
            <a:r>
              <a:rPr lang="fi-FI" dirty="0" err="1">
                <a:solidFill>
                  <a:prstClr val="black"/>
                </a:solidFill>
              </a:rPr>
              <a:t>or</a:t>
            </a:r>
            <a:r>
              <a:rPr lang="fi-FI" dirty="0">
                <a:solidFill>
                  <a:prstClr val="black"/>
                </a:solidFill>
              </a:rPr>
              <a:t> </a:t>
            </a:r>
            <a:r>
              <a:rPr lang="fi-FI" dirty="0" err="1">
                <a:solidFill>
                  <a:prstClr val="black"/>
                </a:solidFill>
              </a:rPr>
              <a:t>individuals</a:t>
            </a:r>
            <a:endParaRPr lang="fi-FI" dirty="0">
              <a:solidFill>
                <a:prstClr val="black"/>
              </a:solidFill>
            </a:endParaRPr>
          </a:p>
          <a:p>
            <a:pPr marL="360000" lvl="0">
              <a:buClr>
                <a:srgbClr val="0E4073"/>
              </a:buClr>
            </a:pPr>
            <a:r>
              <a:rPr lang="fi-FI" dirty="0" err="1">
                <a:solidFill>
                  <a:prstClr val="black"/>
                </a:solidFill>
              </a:rPr>
              <a:t>Risk</a:t>
            </a:r>
            <a:r>
              <a:rPr lang="fi-FI" dirty="0">
                <a:solidFill>
                  <a:prstClr val="black"/>
                </a:solidFill>
              </a:rPr>
              <a:t> </a:t>
            </a:r>
            <a:r>
              <a:rPr lang="fi-FI" dirty="0" err="1">
                <a:solidFill>
                  <a:prstClr val="black"/>
                </a:solidFill>
              </a:rPr>
              <a:t>factors</a:t>
            </a:r>
            <a:r>
              <a:rPr lang="fi-FI" dirty="0">
                <a:solidFill>
                  <a:prstClr val="black"/>
                </a:solidFill>
              </a:rPr>
              <a:t>: person, </a:t>
            </a:r>
            <a:r>
              <a:rPr lang="fi-FI" b="1" i="1" dirty="0" err="1">
                <a:solidFill>
                  <a:prstClr val="black"/>
                </a:solidFill>
              </a:rPr>
              <a:t>context</a:t>
            </a:r>
            <a:r>
              <a:rPr lang="fi-FI" b="1" i="1" dirty="0">
                <a:solidFill>
                  <a:prstClr val="black"/>
                </a:solidFill>
              </a:rPr>
              <a:t>, </a:t>
            </a:r>
            <a:r>
              <a:rPr lang="fi-FI" b="1" i="1" dirty="0" err="1">
                <a:solidFill>
                  <a:prstClr val="black"/>
                </a:solidFill>
              </a:rPr>
              <a:t>environment</a:t>
            </a:r>
            <a:r>
              <a:rPr lang="fi-FI" b="1" i="1" dirty="0">
                <a:solidFill>
                  <a:prstClr val="black"/>
                </a:solidFill>
              </a:rPr>
              <a:t> (</a:t>
            </a:r>
            <a:r>
              <a:rPr lang="fi-FI" b="1" i="1" dirty="0" err="1">
                <a:solidFill>
                  <a:prstClr val="black"/>
                </a:solidFill>
              </a:rPr>
              <a:t>supply</a:t>
            </a:r>
            <a:r>
              <a:rPr lang="fi-FI" b="1" i="1" dirty="0">
                <a:solidFill>
                  <a:prstClr val="black"/>
                </a:solidFill>
              </a:rPr>
              <a:t>)</a:t>
            </a:r>
          </a:p>
          <a:p>
            <a:pPr marL="360000" lvl="0">
              <a:buClr>
                <a:srgbClr val="0E4073"/>
              </a:buClr>
            </a:pPr>
            <a:r>
              <a:rPr lang="fi-FI" dirty="0" err="1">
                <a:solidFill>
                  <a:prstClr val="black"/>
                </a:solidFill>
              </a:rPr>
              <a:t>Treatment</a:t>
            </a:r>
            <a:r>
              <a:rPr lang="fi-FI" dirty="0">
                <a:solidFill>
                  <a:prstClr val="black"/>
                </a:solidFill>
              </a:rPr>
              <a:t>, </a:t>
            </a:r>
            <a:r>
              <a:rPr lang="fi-FI" dirty="0" err="1">
                <a:solidFill>
                  <a:prstClr val="black"/>
                </a:solidFill>
              </a:rPr>
              <a:t>early</a:t>
            </a:r>
            <a:r>
              <a:rPr lang="fi-FI" dirty="0">
                <a:solidFill>
                  <a:prstClr val="black"/>
                </a:solidFill>
              </a:rPr>
              <a:t> intervention </a:t>
            </a:r>
            <a:r>
              <a:rPr lang="fi-FI" i="1" dirty="0">
                <a:solidFill>
                  <a:prstClr val="black"/>
                </a:solidFill>
              </a:rPr>
              <a:t>and</a:t>
            </a:r>
            <a:r>
              <a:rPr lang="fi-FI" dirty="0">
                <a:solidFill>
                  <a:prstClr val="black"/>
                </a:solidFill>
              </a:rPr>
              <a:t> </a:t>
            </a:r>
            <a:r>
              <a:rPr lang="fi-FI" b="1" i="1" dirty="0">
                <a:solidFill>
                  <a:prstClr val="black"/>
                </a:solidFill>
              </a:rPr>
              <a:t>prevention</a:t>
            </a:r>
            <a:r>
              <a:rPr lang="fi-FI" i="1" dirty="0">
                <a:solidFill>
                  <a:prstClr val="black"/>
                </a:solidFill>
              </a:rPr>
              <a:t> </a:t>
            </a:r>
          </a:p>
          <a:p>
            <a:endParaRPr lang="fi-FI" dirty="0"/>
          </a:p>
        </p:txBody>
      </p:sp>
      <p:sp>
        <p:nvSpPr>
          <p:cNvPr id="4" name="Date Placeholder 3"/>
          <p:cNvSpPr>
            <a:spLocks noGrp="1"/>
          </p:cNvSpPr>
          <p:nvPr>
            <p:ph type="dt" sz="half" idx="10"/>
          </p:nvPr>
        </p:nvSpPr>
        <p:spPr/>
        <p:txBody>
          <a:bodyPr/>
          <a:lstStyle/>
          <a:p>
            <a:fld id="{1F6D6A93-B90A-43B8-B3E8-B4EF8A92AAD6}" type="datetime1">
              <a:rPr lang="fi-FI" smtClean="0">
                <a:solidFill>
                  <a:prstClr val="black">
                    <a:tint val="75000"/>
                  </a:prstClr>
                </a:solidFill>
              </a:rPr>
              <a:t>5.12.2019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9EB22C18-D258-408D-9E07-14ECF9E04848}" type="slidenum">
              <a:rPr lang="fi-FI" smtClean="0">
                <a:solidFill>
                  <a:prstClr val="black">
                    <a:tint val="75000"/>
                  </a:prstClr>
                </a:solidFill>
              </a:rPr>
              <a:pPr/>
              <a:t>8</a:t>
            </a:fld>
            <a:endParaRPr lang="fi-FI">
              <a:solidFill>
                <a:prstClr val="black">
                  <a:tint val="75000"/>
                </a:prstClr>
              </a:solidFill>
            </a:endParaRPr>
          </a:p>
        </p:txBody>
      </p:sp>
    </p:spTree>
    <p:extLst>
      <p:ext uri="{BB962C8B-B14F-4D97-AF65-F5344CB8AC3E}">
        <p14:creationId xmlns:p14="http://schemas.microsoft.com/office/powerpoint/2010/main" val="3174860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5589" y="674137"/>
            <a:ext cx="10141051" cy="397017"/>
          </a:xfrm>
        </p:spPr>
        <p:txBody>
          <a:bodyPr/>
          <a:lstStyle/>
          <a:p>
            <a:pPr algn="l"/>
            <a:r>
              <a:rPr lang="fi-FI" sz="2800" dirty="0" err="1" smtClean="0"/>
              <a:t>Theory</a:t>
            </a:r>
            <a:r>
              <a:rPr lang="fi-FI" sz="2800" dirty="0" smtClean="0"/>
              <a:t>: </a:t>
            </a:r>
            <a:r>
              <a:rPr lang="fi-FI" sz="2800" dirty="0" err="1" smtClean="0"/>
              <a:t>the</a:t>
            </a:r>
            <a:r>
              <a:rPr lang="fi-FI" sz="2800" dirty="0" smtClean="0"/>
              <a:t> </a:t>
            </a:r>
            <a:r>
              <a:rPr lang="fi-FI" sz="2800" i="1" dirty="0" err="1" smtClean="0"/>
              <a:t>total</a:t>
            </a:r>
            <a:r>
              <a:rPr lang="fi-FI" sz="2800" i="1" dirty="0" smtClean="0"/>
              <a:t> </a:t>
            </a:r>
            <a:r>
              <a:rPr lang="fi-FI" sz="2800" i="1" dirty="0" err="1" smtClean="0"/>
              <a:t>consumption</a:t>
            </a:r>
            <a:r>
              <a:rPr lang="fi-FI" sz="2800" i="1" dirty="0" smtClean="0"/>
              <a:t> </a:t>
            </a:r>
            <a:r>
              <a:rPr lang="fi-FI" sz="2800" i="1" dirty="0" err="1" smtClean="0"/>
              <a:t>model</a:t>
            </a:r>
            <a:r>
              <a:rPr lang="fi-FI" sz="2800" i="1" dirty="0" smtClean="0"/>
              <a:t> (TCM)</a:t>
            </a:r>
            <a:endParaRPr lang="fi-FI" sz="2800" i="1" dirty="0"/>
          </a:p>
        </p:txBody>
      </p:sp>
      <p:sp>
        <p:nvSpPr>
          <p:cNvPr id="3" name="Content Placeholder 2"/>
          <p:cNvSpPr>
            <a:spLocks noGrp="1"/>
          </p:cNvSpPr>
          <p:nvPr>
            <p:ph idx="1"/>
          </p:nvPr>
        </p:nvSpPr>
        <p:spPr>
          <a:xfrm>
            <a:off x="448572" y="1151127"/>
            <a:ext cx="11521280" cy="5876689"/>
          </a:xfrm>
        </p:spPr>
        <p:txBody>
          <a:bodyPr/>
          <a:lstStyle/>
          <a:p>
            <a:pPr marL="342900" lvl="0" indent="-342900" algn="l">
              <a:lnSpc>
                <a:spcPct val="100000"/>
              </a:lnSpc>
              <a:buClr>
                <a:srgbClr val="0E4073"/>
              </a:buClr>
            </a:pPr>
            <a:r>
              <a:rPr lang="fi-FI" dirty="0" smtClean="0">
                <a:solidFill>
                  <a:prstClr val="black"/>
                </a:solidFill>
                <a:cs typeface="+mn-cs"/>
              </a:rPr>
              <a:t>		</a:t>
            </a:r>
          </a:p>
          <a:p>
            <a:pPr marL="342900" lvl="0" indent="-342900" algn="l">
              <a:lnSpc>
                <a:spcPct val="100000"/>
              </a:lnSpc>
              <a:buClr>
                <a:srgbClr val="0E4073"/>
              </a:buClr>
            </a:pPr>
            <a:r>
              <a:rPr lang="fi-FI" b="1" dirty="0" smtClean="0">
                <a:solidFill>
                  <a:prstClr val="black"/>
                </a:solidFill>
                <a:cs typeface="+mn-cs"/>
              </a:rPr>
              <a:t>THREE ELEMENTS</a:t>
            </a:r>
          </a:p>
          <a:p>
            <a:pPr marL="457200" lvl="0" indent="-457200" algn="l">
              <a:lnSpc>
                <a:spcPct val="100000"/>
              </a:lnSpc>
              <a:buClr>
                <a:srgbClr val="0E4073"/>
              </a:buClr>
              <a:buAutoNum type="arabicParenR"/>
            </a:pPr>
            <a:r>
              <a:rPr lang="fi-FI" b="1" dirty="0" err="1" smtClean="0">
                <a:solidFill>
                  <a:prstClr val="black"/>
                </a:solidFill>
                <a:cs typeface="+mn-cs"/>
              </a:rPr>
              <a:t>The</a:t>
            </a:r>
            <a:r>
              <a:rPr lang="fi-FI" b="1" dirty="0" smtClean="0">
                <a:solidFill>
                  <a:prstClr val="black"/>
                </a:solidFill>
                <a:cs typeface="+mn-cs"/>
              </a:rPr>
              <a:t> single </a:t>
            </a:r>
            <a:r>
              <a:rPr lang="fi-FI" b="1" dirty="0" err="1" smtClean="0">
                <a:solidFill>
                  <a:prstClr val="black"/>
                </a:solidFill>
                <a:cs typeface="+mn-cs"/>
              </a:rPr>
              <a:t>distribution</a:t>
            </a:r>
            <a:r>
              <a:rPr lang="fi-FI" b="1" dirty="0" smtClean="0">
                <a:solidFill>
                  <a:prstClr val="black"/>
                </a:solidFill>
                <a:cs typeface="+mn-cs"/>
              </a:rPr>
              <a:t> </a:t>
            </a:r>
            <a:r>
              <a:rPr lang="fi-FI" b="1" dirty="0" err="1" smtClean="0">
                <a:solidFill>
                  <a:prstClr val="black"/>
                </a:solidFill>
                <a:cs typeface="+mn-cs"/>
              </a:rPr>
              <a:t>theory</a:t>
            </a:r>
            <a:r>
              <a:rPr lang="fi-FI" dirty="0" smtClean="0">
                <a:solidFill>
                  <a:prstClr val="black"/>
                </a:solidFill>
                <a:cs typeface="+mn-cs"/>
              </a:rPr>
              <a:t>: </a:t>
            </a:r>
            <a:r>
              <a:rPr lang="fi-FI" i="1" dirty="0" smtClean="0">
                <a:solidFill>
                  <a:prstClr val="black"/>
                </a:solidFill>
                <a:cs typeface="+mn-cs"/>
              </a:rPr>
              <a:t>a </a:t>
            </a:r>
            <a:r>
              <a:rPr lang="fi-FI" i="1" dirty="0" err="1" smtClean="0">
                <a:solidFill>
                  <a:prstClr val="black"/>
                </a:solidFill>
                <a:cs typeface="+mn-cs"/>
              </a:rPr>
              <a:t>small</a:t>
            </a:r>
            <a:r>
              <a:rPr lang="fi-FI" i="1" dirty="0" smtClean="0">
                <a:solidFill>
                  <a:prstClr val="black"/>
                </a:solidFill>
                <a:cs typeface="+mn-cs"/>
              </a:rPr>
              <a:t> </a:t>
            </a:r>
            <a:r>
              <a:rPr lang="fi-FI" i="1" dirty="0" err="1" smtClean="0">
                <a:solidFill>
                  <a:prstClr val="black"/>
                </a:solidFill>
                <a:cs typeface="+mn-cs"/>
              </a:rPr>
              <a:t>fraction</a:t>
            </a:r>
            <a:r>
              <a:rPr lang="fi-FI" i="1" dirty="0" smtClean="0">
                <a:solidFill>
                  <a:prstClr val="black"/>
                </a:solidFill>
                <a:cs typeface="+mn-cs"/>
              </a:rPr>
              <a:t> of </a:t>
            </a:r>
            <a:r>
              <a:rPr lang="fi-FI" i="1" dirty="0" err="1" smtClean="0">
                <a:solidFill>
                  <a:prstClr val="black"/>
                </a:solidFill>
                <a:cs typeface="+mn-cs"/>
              </a:rPr>
              <a:t>users</a:t>
            </a:r>
            <a:r>
              <a:rPr lang="fi-FI" i="1" dirty="0" smtClean="0">
                <a:solidFill>
                  <a:prstClr val="black"/>
                </a:solidFill>
                <a:cs typeface="+mn-cs"/>
              </a:rPr>
              <a:t> ( </a:t>
            </a:r>
            <a:r>
              <a:rPr lang="fi-FI" i="1" dirty="0" err="1" smtClean="0">
                <a:solidFill>
                  <a:prstClr val="black"/>
                </a:solidFill>
                <a:cs typeface="+mn-cs"/>
              </a:rPr>
              <a:t>ca</a:t>
            </a:r>
            <a:r>
              <a:rPr lang="fi-FI" i="1" dirty="0" smtClean="0">
                <a:solidFill>
                  <a:prstClr val="black"/>
                </a:solidFill>
                <a:cs typeface="+mn-cs"/>
              </a:rPr>
              <a:t> 2%) </a:t>
            </a:r>
            <a:r>
              <a:rPr lang="fi-FI" i="1" dirty="0" err="1" smtClean="0">
                <a:solidFill>
                  <a:prstClr val="black"/>
                </a:solidFill>
                <a:cs typeface="+mn-cs"/>
              </a:rPr>
              <a:t>consume</a:t>
            </a:r>
            <a:r>
              <a:rPr lang="fi-FI" i="1" dirty="0" smtClean="0">
                <a:solidFill>
                  <a:prstClr val="black"/>
                </a:solidFill>
                <a:cs typeface="+mn-cs"/>
              </a:rPr>
              <a:t> </a:t>
            </a:r>
            <a:r>
              <a:rPr lang="fi-FI" i="1" dirty="0" err="1" smtClean="0">
                <a:solidFill>
                  <a:prstClr val="black"/>
                </a:solidFill>
                <a:cs typeface="+mn-cs"/>
              </a:rPr>
              <a:t>most</a:t>
            </a:r>
            <a:r>
              <a:rPr lang="fi-FI" i="1" dirty="0" smtClean="0">
                <a:solidFill>
                  <a:prstClr val="black"/>
                </a:solidFill>
                <a:cs typeface="+mn-cs"/>
              </a:rPr>
              <a:t> of </a:t>
            </a:r>
            <a:r>
              <a:rPr lang="fi-FI" i="1" dirty="0" err="1" smtClean="0">
                <a:solidFill>
                  <a:prstClr val="black"/>
                </a:solidFill>
                <a:cs typeface="+mn-cs"/>
              </a:rPr>
              <a:t>the</a:t>
            </a:r>
            <a:r>
              <a:rPr lang="fi-FI" i="1" dirty="0" smtClean="0">
                <a:solidFill>
                  <a:prstClr val="black"/>
                </a:solidFill>
                <a:cs typeface="+mn-cs"/>
              </a:rPr>
              <a:t> </a:t>
            </a:r>
            <a:r>
              <a:rPr lang="fi-FI" i="1" dirty="0" err="1" smtClean="0">
                <a:solidFill>
                  <a:prstClr val="black"/>
                </a:solidFill>
                <a:cs typeface="+mn-cs"/>
              </a:rPr>
              <a:t>total</a:t>
            </a:r>
            <a:r>
              <a:rPr lang="fi-FI" i="1" dirty="0" smtClean="0">
                <a:solidFill>
                  <a:prstClr val="black"/>
                </a:solidFill>
                <a:cs typeface="+mn-cs"/>
              </a:rPr>
              <a:t> </a:t>
            </a:r>
            <a:r>
              <a:rPr lang="fi-FI" i="1" dirty="0" err="1" smtClean="0">
                <a:solidFill>
                  <a:prstClr val="black"/>
                </a:solidFill>
                <a:cs typeface="+mn-cs"/>
              </a:rPr>
              <a:t>consumption</a:t>
            </a:r>
            <a:r>
              <a:rPr lang="fi-FI" i="1" dirty="0" smtClean="0">
                <a:solidFill>
                  <a:prstClr val="black"/>
                </a:solidFill>
                <a:cs typeface="+mn-cs"/>
              </a:rPr>
              <a:t> (50%) in </a:t>
            </a:r>
            <a:r>
              <a:rPr lang="fi-FI" i="1" dirty="0" err="1" smtClean="0">
                <a:solidFill>
                  <a:prstClr val="black"/>
                </a:solidFill>
                <a:cs typeface="+mn-cs"/>
              </a:rPr>
              <a:t>gambling</a:t>
            </a:r>
            <a:r>
              <a:rPr lang="fi-FI" i="1" dirty="0" smtClean="0">
                <a:solidFill>
                  <a:prstClr val="black"/>
                </a:solidFill>
                <a:cs typeface="+mn-cs"/>
              </a:rPr>
              <a:t>: </a:t>
            </a:r>
            <a:r>
              <a:rPr lang="fi-FI" i="1" dirty="0" err="1" smtClean="0">
                <a:solidFill>
                  <a:prstClr val="black"/>
                </a:solidFill>
                <a:cs typeface="+mn-cs"/>
              </a:rPr>
              <a:t>concenration</a:t>
            </a:r>
            <a:r>
              <a:rPr lang="fi-FI" i="1" dirty="0" smtClean="0">
                <a:solidFill>
                  <a:prstClr val="black"/>
                </a:solidFill>
                <a:cs typeface="+mn-cs"/>
              </a:rPr>
              <a:t> is </a:t>
            </a:r>
            <a:r>
              <a:rPr lang="fi-FI" i="1" dirty="0" err="1" smtClean="0">
                <a:solidFill>
                  <a:prstClr val="black"/>
                </a:solidFill>
                <a:cs typeface="+mn-cs"/>
              </a:rPr>
              <a:t>higher</a:t>
            </a:r>
            <a:r>
              <a:rPr lang="fi-FI" i="1" dirty="0" smtClean="0">
                <a:solidFill>
                  <a:prstClr val="black"/>
                </a:solidFill>
                <a:cs typeface="+mn-cs"/>
              </a:rPr>
              <a:t> </a:t>
            </a:r>
            <a:r>
              <a:rPr lang="fi-FI" i="1" dirty="0" err="1" smtClean="0">
                <a:solidFill>
                  <a:prstClr val="black"/>
                </a:solidFill>
                <a:cs typeface="+mn-cs"/>
              </a:rPr>
              <a:t>than</a:t>
            </a:r>
            <a:r>
              <a:rPr lang="fi-FI" i="1" dirty="0" smtClean="0">
                <a:solidFill>
                  <a:prstClr val="black"/>
                </a:solidFill>
                <a:cs typeface="+mn-cs"/>
              </a:rPr>
              <a:t> in </a:t>
            </a:r>
            <a:r>
              <a:rPr lang="fi-FI" i="1" dirty="0" err="1" smtClean="0">
                <a:solidFill>
                  <a:prstClr val="black"/>
                </a:solidFill>
                <a:cs typeface="+mn-cs"/>
              </a:rPr>
              <a:t>alcohol</a:t>
            </a:r>
            <a:r>
              <a:rPr lang="fi-FI" i="1" dirty="0" smtClean="0">
                <a:solidFill>
                  <a:prstClr val="black"/>
                </a:solidFill>
                <a:cs typeface="+mn-cs"/>
              </a:rPr>
              <a:t>. </a:t>
            </a:r>
          </a:p>
          <a:p>
            <a:pPr marL="633413" lvl="1" indent="-342900" algn="l">
              <a:lnSpc>
                <a:spcPct val="100000"/>
              </a:lnSpc>
              <a:buClr>
                <a:srgbClr val="0E4073"/>
              </a:buClr>
              <a:buFont typeface="Wingdings" panose="05000000000000000000" pitchFamily="2" charset="2"/>
              <a:buChar char="à"/>
            </a:pPr>
            <a:r>
              <a:rPr lang="fi-FI" dirty="0" err="1" smtClean="0">
                <a:solidFill>
                  <a:prstClr val="black"/>
                </a:solidFill>
                <a:cs typeface="+mn-cs"/>
                <a:sym typeface="Wingdings" panose="05000000000000000000" pitchFamily="2" charset="2"/>
              </a:rPr>
              <a:t>if</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non-problem</a:t>
            </a:r>
            <a:r>
              <a:rPr lang="fi-FI" dirty="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gamblers</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incerase</a:t>
            </a:r>
            <a:r>
              <a:rPr lang="fi-FI" dirty="0" smtClean="0">
                <a:solidFill>
                  <a:prstClr val="black"/>
                </a:solidFill>
                <a:cs typeface="+mn-cs"/>
                <a:sym typeface="Wingdings" panose="05000000000000000000" pitchFamily="2" charset="2"/>
              </a:rPr>
              <a:t>/</a:t>
            </a:r>
            <a:r>
              <a:rPr lang="fi-FI" dirty="0" err="1" smtClean="0">
                <a:solidFill>
                  <a:prstClr val="black"/>
                </a:solidFill>
                <a:cs typeface="+mn-cs"/>
                <a:sym typeface="Wingdings" panose="05000000000000000000" pitchFamily="2" charset="2"/>
              </a:rPr>
              <a:t>decrease</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their</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use,heavy</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users</a:t>
            </a:r>
            <a:r>
              <a:rPr lang="fi-FI" dirty="0" smtClean="0">
                <a:solidFill>
                  <a:prstClr val="black"/>
                </a:solidFill>
                <a:cs typeface="+mn-cs"/>
                <a:sym typeface="Wingdings" panose="05000000000000000000" pitchFamily="2" charset="2"/>
              </a:rPr>
              <a:t> and </a:t>
            </a:r>
            <a:r>
              <a:rPr lang="fi-FI" dirty="0" err="1" smtClean="0">
                <a:solidFill>
                  <a:prstClr val="black"/>
                </a:solidFill>
                <a:cs typeface="+mn-cs"/>
                <a:sym typeface="Wingdings" panose="05000000000000000000" pitchFamily="2" charset="2"/>
              </a:rPr>
              <a:t>the</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total</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consumption</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will</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follow</a:t>
            </a:r>
            <a:r>
              <a:rPr lang="fi-FI" dirty="0" smtClean="0">
                <a:solidFill>
                  <a:prstClr val="black"/>
                </a:solidFill>
                <a:cs typeface="+mn-cs"/>
                <a:sym typeface="Wingdings" panose="05000000000000000000" pitchFamily="2" charset="2"/>
              </a:rPr>
              <a:t>, and </a:t>
            </a:r>
            <a:r>
              <a:rPr lang="fi-FI" dirty="0" err="1" smtClean="0">
                <a:solidFill>
                  <a:prstClr val="black"/>
                </a:solidFill>
                <a:cs typeface="+mn-cs"/>
                <a:sym typeface="Wingdings" panose="05000000000000000000" pitchFamily="2" charset="2"/>
              </a:rPr>
              <a:t>vice</a:t>
            </a:r>
            <a:r>
              <a:rPr lang="fi-FI" dirty="0" smtClean="0">
                <a:solidFill>
                  <a:prstClr val="black"/>
                </a:solidFill>
                <a:cs typeface="+mn-cs"/>
                <a:sym typeface="Wingdings" panose="05000000000000000000" pitchFamily="2" charset="2"/>
              </a:rPr>
              <a:t> </a:t>
            </a:r>
            <a:r>
              <a:rPr lang="fi-FI" dirty="0" err="1" smtClean="0">
                <a:solidFill>
                  <a:prstClr val="black"/>
                </a:solidFill>
                <a:cs typeface="+mn-cs"/>
                <a:sym typeface="Wingdings" panose="05000000000000000000" pitchFamily="2" charset="2"/>
              </a:rPr>
              <a:t>versa</a:t>
            </a:r>
            <a:endParaRPr lang="fi-FI" dirty="0">
              <a:solidFill>
                <a:prstClr val="black"/>
              </a:solidFill>
              <a:cs typeface="+mn-cs"/>
              <a:sym typeface="Wingdings" panose="05000000000000000000" pitchFamily="2" charset="2"/>
            </a:endParaRPr>
          </a:p>
          <a:p>
            <a:pPr marL="0" algn="l">
              <a:lnSpc>
                <a:spcPct val="100000"/>
              </a:lnSpc>
              <a:buClr>
                <a:srgbClr val="0E4073"/>
              </a:buClr>
            </a:pPr>
            <a:r>
              <a:rPr lang="fi-FI" b="1" dirty="0" smtClean="0">
                <a:solidFill>
                  <a:prstClr val="black"/>
                </a:solidFill>
                <a:cs typeface="+mn-cs"/>
                <a:sym typeface="Wingdings" panose="05000000000000000000" pitchFamily="2" charset="2"/>
              </a:rPr>
              <a:t>2) </a:t>
            </a:r>
            <a:r>
              <a:rPr lang="fi-FI" b="1" dirty="0" err="1" smtClean="0">
                <a:solidFill>
                  <a:prstClr val="black"/>
                </a:solidFill>
                <a:cs typeface="+mn-cs"/>
                <a:sym typeface="Wingdings" panose="05000000000000000000" pitchFamily="2" charset="2"/>
              </a:rPr>
              <a:t>Consumption</a:t>
            </a:r>
            <a:r>
              <a:rPr lang="fi-FI" b="1" dirty="0" smtClean="0">
                <a:solidFill>
                  <a:prstClr val="black"/>
                </a:solidFill>
                <a:cs typeface="+mn-cs"/>
                <a:sym typeface="Wingdings" panose="05000000000000000000" pitchFamily="2" charset="2"/>
              </a:rPr>
              <a:t> and </a:t>
            </a:r>
            <a:r>
              <a:rPr lang="fi-FI" b="1" dirty="0" err="1" smtClean="0">
                <a:solidFill>
                  <a:prstClr val="black"/>
                </a:solidFill>
                <a:cs typeface="+mn-cs"/>
                <a:sym typeface="Wingdings" panose="05000000000000000000" pitchFamily="2" charset="2"/>
              </a:rPr>
              <a:t>harm</a:t>
            </a:r>
            <a:r>
              <a:rPr lang="fi-FI"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Overall</a:t>
            </a:r>
            <a:r>
              <a:rPr lang="fi-FI" i="1"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level</a:t>
            </a:r>
            <a:r>
              <a:rPr lang="fi-FI" i="1" dirty="0" smtClean="0">
                <a:solidFill>
                  <a:prstClr val="black"/>
                </a:solidFill>
                <a:cs typeface="+mn-cs"/>
                <a:sym typeface="Wingdings" panose="05000000000000000000" pitchFamily="2" charset="2"/>
              </a:rPr>
              <a:t> of </a:t>
            </a:r>
            <a:r>
              <a:rPr lang="fi-FI" i="1" dirty="0" err="1" smtClean="0">
                <a:solidFill>
                  <a:prstClr val="black"/>
                </a:solidFill>
                <a:cs typeface="+mn-cs"/>
                <a:sym typeface="Wingdings" panose="05000000000000000000" pitchFamily="2" charset="2"/>
              </a:rPr>
              <a:t>harm</a:t>
            </a:r>
            <a:r>
              <a:rPr lang="fi-FI" i="1"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follows</a:t>
            </a:r>
            <a:r>
              <a:rPr lang="fi-FI" i="1"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from</a:t>
            </a:r>
            <a:r>
              <a:rPr lang="fi-FI" i="1"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the</a:t>
            </a:r>
            <a:r>
              <a:rPr lang="fi-FI" i="1"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overall</a:t>
            </a:r>
            <a:r>
              <a:rPr lang="fi-FI" i="1" dirty="0" smtClean="0">
                <a:solidFill>
                  <a:prstClr val="black"/>
                </a:solidFill>
                <a:cs typeface="+mn-cs"/>
                <a:sym typeface="Wingdings" panose="05000000000000000000" pitchFamily="2" charset="2"/>
              </a:rPr>
              <a:t> </a:t>
            </a:r>
            <a:r>
              <a:rPr lang="fi-FI" i="1" dirty="0" err="1" smtClean="0">
                <a:solidFill>
                  <a:prstClr val="black"/>
                </a:solidFill>
                <a:cs typeface="+mn-cs"/>
                <a:sym typeface="Wingdings" panose="05000000000000000000" pitchFamily="2" charset="2"/>
              </a:rPr>
              <a:t>level</a:t>
            </a:r>
            <a:r>
              <a:rPr lang="fi-FI" i="1" dirty="0" smtClean="0">
                <a:solidFill>
                  <a:prstClr val="black"/>
                </a:solidFill>
                <a:cs typeface="+mn-cs"/>
                <a:sym typeface="Wingdings" panose="05000000000000000000" pitchFamily="2" charset="2"/>
              </a:rPr>
              <a:t> of </a:t>
            </a:r>
            <a:r>
              <a:rPr lang="fi-FI" i="1" dirty="0" err="1" smtClean="0">
                <a:solidFill>
                  <a:prstClr val="black"/>
                </a:solidFill>
                <a:cs typeface="+mn-cs"/>
                <a:sym typeface="Wingdings" panose="05000000000000000000" pitchFamily="2" charset="2"/>
              </a:rPr>
              <a:t>consumption</a:t>
            </a:r>
            <a:endParaRPr lang="fi-FI" i="1" dirty="0" smtClean="0">
              <a:solidFill>
                <a:prstClr val="black"/>
              </a:solidFill>
              <a:cs typeface="+mn-cs"/>
            </a:endParaRPr>
          </a:p>
          <a:p>
            <a:pPr marL="342900" lvl="0" indent="-342900" algn="l">
              <a:lnSpc>
                <a:spcPct val="100000"/>
              </a:lnSpc>
              <a:buClr>
                <a:srgbClr val="0E4073"/>
              </a:buClr>
            </a:pPr>
            <a:r>
              <a:rPr lang="fi-FI" b="1" dirty="0" smtClean="0">
                <a:solidFill>
                  <a:prstClr val="black"/>
                </a:solidFill>
                <a:cs typeface="+mn-cs"/>
              </a:rPr>
              <a:t>3) </a:t>
            </a:r>
            <a:r>
              <a:rPr lang="fi-FI" b="1" dirty="0" err="1" smtClean="0">
                <a:solidFill>
                  <a:prstClr val="black"/>
                </a:solidFill>
                <a:cs typeface="+mn-cs"/>
              </a:rPr>
              <a:t>Availability</a:t>
            </a:r>
            <a:r>
              <a:rPr lang="fi-FI" b="1" dirty="0" smtClean="0">
                <a:solidFill>
                  <a:prstClr val="black"/>
                </a:solidFill>
                <a:cs typeface="+mn-cs"/>
              </a:rPr>
              <a:t> </a:t>
            </a:r>
            <a:r>
              <a:rPr lang="fi-FI" b="1" dirty="0" err="1" smtClean="0">
                <a:solidFill>
                  <a:prstClr val="black"/>
                </a:solidFill>
                <a:cs typeface="+mn-cs"/>
              </a:rPr>
              <a:t>theory</a:t>
            </a:r>
            <a:r>
              <a:rPr lang="fi-FI" b="1" dirty="0" smtClean="0">
                <a:solidFill>
                  <a:prstClr val="black"/>
                </a:solidFill>
                <a:cs typeface="+mn-cs"/>
              </a:rPr>
              <a:t>: </a:t>
            </a:r>
            <a:r>
              <a:rPr lang="fi-FI" i="1" dirty="0" err="1" smtClean="0">
                <a:solidFill>
                  <a:prstClr val="black"/>
                </a:solidFill>
                <a:cs typeface="+mn-cs"/>
              </a:rPr>
              <a:t>Regulation</a:t>
            </a:r>
            <a:r>
              <a:rPr lang="fi-FI" i="1" dirty="0" smtClean="0">
                <a:solidFill>
                  <a:prstClr val="black"/>
                </a:solidFill>
                <a:cs typeface="+mn-cs"/>
              </a:rPr>
              <a:t> of </a:t>
            </a:r>
            <a:r>
              <a:rPr lang="fi-FI" i="1" dirty="0" err="1" smtClean="0">
                <a:solidFill>
                  <a:prstClr val="black"/>
                </a:solidFill>
                <a:cs typeface="+mn-cs"/>
              </a:rPr>
              <a:t>availability</a:t>
            </a:r>
            <a:r>
              <a:rPr lang="fi-FI" i="1" dirty="0" smtClean="0">
                <a:solidFill>
                  <a:prstClr val="black"/>
                </a:solidFill>
                <a:cs typeface="+mn-cs"/>
              </a:rPr>
              <a:t> </a:t>
            </a:r>
            <a:r>
              <a:rPr lang="fi-FI" i="1" dirty="0" err="1" smtClean="0">
                <a:solidFill>
                  <a:prstClr val="black"/>
                </a:solidFill>
                <a:cs typeface="+mn-cs"/>
              </a:rPr>
              <a:t>can</a:t>
            </a:r>
            <a:r>
              <a:rPr lang="fi-FI" i="1" dirty="0" smtClean="0">
                <a:solidFill>
                  <a:prstClr val="black"/>
                </a:solidFill>
                <a:cs typeface="+mn-cs"/>
              </a:rPr>
              <a:t> </a:t>
            </a:r>
            <a:r>
              <a:rPr lang="fi-FI" i="1" dirty="0" err="1" smtClean="0">
                <a:solidFill>
                  <a:prstClr val="black"/>
                </a:solidFill>
                <a:cs typeface="+mn-cs"/>
              </a:rPr>
              <a:t>influence</a:t>
            </a:r>
            <a:r>
              <a:rPr lang="fi-FI" i="1" dirty="0" smtClean="0">
                <a:solidFill>
                  <a:prstClr val="black"/>
                </a:solidFill>
                <a:cs typeface="+mn-cs"/>
              </a:rPr>
              <a:t> </a:t>
            </a:r>
            <a:r>
              <a:rPr lang="fi-FI" i="1" dirty="0" err="1" smtClean="0">
                <a:solidFill>
                  <a:prstClr val="black"/>
                </a:solidFill>
                <a:cs typeface="+mn-cs"/>
              </a:rPr>
              <a:t>total</a:t>
            </a:r>
            <a:r>
              <a:rPr lang="fi-FI" i="1" dirty="0" smtClean="0">
                <a:solidFill>
                  <a:prstClr val="black"/>
                </a:solidFill>
                <a:cs typeface="+mn-cs"/>
              </a:rPr>
              <a:t> </a:t>
            </a:r>
            <a:r>
              <a:rPr lang="fi-FI" i="1" dirty="0" err="1" smtClean="0">
                <a:solidFill>
                  <a:prstClr val="black"/>
                </a:solidFill>
                <a:cs typeface="+mn-cs"/>
              </a:rPr>
              <a:t>consumption</a:t>
            </a:r>
            <a:r>
              <a:rPr lang="fi-FI" i="1" dirty="0" smtClean="0">
                <a:solidFill>
                  <a:prstClr val="black"/>
                </a:solidFill>
                <a:cs typeface="+mn-cs"/>
              </a:rPr>
              <a:t> and </a:t>
            </a:r>
            <a:r>
              <a:rPr lang="fi-FI" i="1" dirty="0" err="1" smtClean="0">
                <a:solidFill>
                  <a:prstClr val="black"/>
                </a:solidFill>
                <a:cs typeface="+mn-cs"/>
              </a:rPr>
              <a:t>level</a:t>
            </a:r>
            <a:r>
              <a:rPr lang="fi-FI" i="1" dirty="0" smtClean="0">
                <a:solidFill>
                  <a:prstClr val="black"/>
                </a:solidFill>
                <a:cs typeface="+mn-cs"/>
              </a:rPr>
              <a:t> of </a:t>
            </a:r>
            <a:r>
              <a:rPr lang="fi-FI" i="1" dirty="0" err="1" smtClean="0">
                <a:solidFill>
                  <a:prstClr val="black"/>
                </a:solidFill>
                <a:cs typeface="+mn-cs"/>
              </a:rPr>
              <a:t>harm</a:t>
            </a:r>
            <a:endParaRPr lang="fi-FI" dirty="0" smtClean="0">
              <a:solidFill>
                <a:prstClr val="black"/>
              </a:solidFill>
              <a:cs typeface="+mn-cs"/>
            </a:endParaRPr>
          </a:p>
        </p:txBody>
      </p:sp>
      <p:sp>
        <p:nvSpPr>
          <p:cNvPr id="4" name="Date Placeholder 3"/>
          <p:cNvSpPr>
            <a:spLocks noGrp="1"/>
          </p:cNvSpPr>
          <p:nvPr>
            <p:ph type="dt" sz="half" idx="10"/>
          </p:nvPr>
        </p:nvSpPr>
        <p:spPr/>
        <p:txBody>
          <a:bodyPr/>
          <a:lstStyle/>
          <a:p>
            <a:pPr>
              <a:defRPr/>
            </a:pPr>
            <a:fld id="{BF7FDA8B-5024-41F9-96BA-DE834CBA048A}" type="datetime1">
              <a:rPr lang="en-GB" smtClean="0"/>
              <a:t>05/12/2019</a:t>
            </a:fld>
            <a:endParaRPr lang="fi-FI" dirty="0"/>
          </a:p>
        </p:txBody>
      </p:sp>
      <p:sp>
        <p:nvSpPr>
          <p:cNvPr id="5" name="Footer Placeholder 4"/>
          <p:cNvSpPr>
            <a:spLocks noGrp="1"/>
          </p:cNvSpPr>
          <p:nvPr>
            <p:ph type="ftr" sz="quarter" idx="11"/>
          </p:nvPr>
        </p:nvSpPr>
        <p:spPr/>
        <p:txBody>
          <a:bodyPr/>
          <a:lstStyle/>
          <a:p>
            <a:r>
              <a:rPr lang="fi-FI" smtClean="0"/>
              <a:t>Presentation Name / Firstname Lastname</a:t>
            </a:r>
            <a:endParaRPr lang="fi-FI" dirty="0"/>
          </a:p>
        </p:txBody>
      </p:sp>
      <p:sp>
        <p:nvSpPr>
          <p:cNvPr id="6" name="Slide Number Placeholder 5"/>
          <p:cNvSpPr>
            <a:spLocks noGrp="1"/>
          </p:cNvSpPr>
          <p:nvPr>
            <p:ph type="sldNum" sz="quarter" idx="12"/>
          </p:nvPr>
        </p:nvSpPr>
        <p:spPr/>
        <p:txBody>
          <a:bodyPr/>
          <a:lstStyle/>
          <a:p>
            <a:pPr>
              <a:defRPr/>
            </a:pPr>
            <a:fld id="{4669315E-5A66-CF44-AE5D-C333B2F730C4}" type="slidenum">
              <a:rPr lang="en-GB" smtClean="0"/>
              <a:pPr>
                <a:defRPr/>
              </a:pPr>
              <a:t>9</a:t>
            </a:fld>
            <a:endParaRPr lang="en-GB" dirty="0"/>
          </a:p>
        </p:txBody>
      </p:sp>
    </p:spTree>
    <p:extLst>
      <p:ext uri="{BB962C8B-B14F-4D97-AF65-F5344CB8AC3E}">
        <p14:creationId xmlns:p14="http://schemas.microsoft.com/office/powerpoint/2010/main" val="2827851590"/>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HY_2016">
  <a:themeElements>
    <a:clrScheme name="HY2016">
      <a:dk1>
        <a:sysClr val="windowText" lastClr="000000"/>
      </a:dk1>
      <a:lt1>
        <a:srgbClr val="FFFFFF"/>
      </a:lt1>
      <a:dk2>
        <a:srgbClr val="8C8A87"/>
      </a:dk2>
      <a:lt2>
        <a:srgbClr val="FFFFFF"/>
      </a:lt2>
      <a:accent1>
        <a:srgbClr val="0E4073"/>
      </a:accent1>
      <a:accent2>
        <a:srgbClr val="7B3CB4"/>
      </a:accent2>
      <a:accent3>
        <a:srgbClr val="45BC9F"/>
      </a:accent3>
      <a:accent4>
        <a:srgbClr val="A5E363"/>
      </a:accent4>
      <a:accent5>
        <a:srgbClr val="7ECEF1"/>
      </a:accent5>
      <a:accent6>
        <a:srgbClr val="FFE263"/>
      </a:accent6>
      <a:hlink>
        <a:srgbClr val="0091D0"/>
      </a:hlink>
      <a:folHlink>
        <a:srgbClr val="8C8A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a:spPr>
      <a:bodyPr vert="horz" wrap="square" lIns="0" tIns="0" rIns="0" bIns="0" numCol="1" anchor="ctr" anchorCtr="0" compatLnSpc="1">
        <a:prstTxWarp prst="textNoShape">
          <a:avLst/>
        </a:prstTxWarp>
      </a:bodyPr>
      <a:lstStyle>
        <a:defPPr>
          <a:defRPr dirty="0" err="1" smtClean="0"/>
        </a:defPPr>
      </a:lstStyle>
    </a:txDef>
  </a:objectDefaults>
  <a:extraClrSchemeLst/>
  <a:extLst>
    <a:ext uri="{05A4C25C-085E-4340-85A3-A5531E510DB2}">
      <thm15:themeFamily xmlns:thm15="http://schemas.microsoft.com/office/thememl/2012/main" name="HY_template_Gotham_tiedekunta_Valtiotieteellinen_widescreen_15112016.potx" id="{118A6532-9488-4B47-A7FC-953B9FA9A925}" vid="{73F93044-D15E-406A-BEB4-EEC4E895D7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8584</TotalTime>
  <Words>4427</Words>
  <Application>Microsoft Office PowerPoint</Application>
  <PresentationFormat>Widescreen</PresentationFormat>
  <Paragraphs>764</Paragraphs>
  <Slides>59</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59</vt:i4>
      </vt:variant>
    </vt:vector>
  </HeadingPairs>
  <TitlesOfParts>
    <vt:vector size="71" baseType="lpstr">
      <vt:lpstr>ＭＳ Ｐゴシック</vt:lpstr>
      <vt:lpstr>Arial</vt:lpstr>
      <vt:lpstr>Calibri</vt:lpstr>
      <vt:lpstr>Cambria</vt:lpstr>
      <vt:lpstr>Gotham narrow bold</vt:lpstr>
      <vt:lpstr>Gotham narrow bold</vt:lpstr>
      <vt:lpstr>Gotham Narrow Book</vt:lpstr>
      <vt:lpstr>Gotham-Bold</vt:lpstr>
      <vt:lpstr>Symbol</vt:lpstr>
      <vt:lpstr>Times New Roman</vt:lpstr>
      <vt:lpstr>Wingdings</vt:lpstr>
      <vt:lpstr>HY_2016</vt:lpstr>
      <vt:lpstr> Epidemiological foundations of gambling policy.  Lecture 4th Capacity Buildibg Program of Green Crescent, Istanbul, 5 December 2019</vt:lpstr>
      <vt:lpstr>Background and the questions</vt:lpstr>
      <vt:lpstr>  Global growth of gambling 2003-2022 in million EUR</vt:lpstr>
      <vt:lpstr>PowerPoint Presentation</vt:lpstr>
      <vt:lpstr>PowerPoint Presentation</vt:lpstr>
      <vt:lpstr>Loop One: public problems and public costs</vt:lpstr>
      <vt:lpstr>Loop Two: dependencies on the ”rent”</vt:lpstr>
      <vt:lpstr>Theory: The total consumption model (TCM)</vt:lpstr>
      <vt:lpstr>Theory: the total consumption model (TCM)</vt:lpstr>
      <vt:lpstr> TCM 1: Single distribution. Consumption follows a continuous skewed distribution with a high degree of concentration</vt:lpstr>
      <vt:lpstr>PowerPoint Presentation</vt:lpstr>
      <vt:lpstr>TCM 3: Availability theory: regulation influences consumption and affects harm also directly</vt:lpstr>
      <vt:lpstr>TCM 1-2-3 applied to gambling </vt:lpstr>
      <vt:lpstr> TCM Version 1: Single Distribution theory and heavy gambling</vt:lpstr>
      <vt:lpstr>TCM Version 2: prevalence of problem gambling -1</vt:lpstr>
      <vt:lpstr>Tcm version 2: Comorbidity -3</vt:lpstr>
      <vt:lpstr>TCM Version 3: Availability theory</vt:lpstr>
      <vt:lpstr>Problems with causal evidence</vt:lpstr>
      <vt:lpstr> Preventing Gambling-related problems: further complexities</vt:lpstr>
      <vt:lpstr>Policy potential: the flipside of industry strategies</vt:lpstr>
      <vt:lpstr> Industry strategies 1: Marketing</vt:lpstr>
      <vt:lpstr>Industry strategies 2: Game features</vt:lpstr>
      <vt:lpstr> Industry strategies 3: venue characteristics to attract play </vt:lpstr>
      <vt:lpstr> Regulating 1: marketing</vt:lpstr>
      <vt:lpstr> Regulating 2: game features</vt:lpstr>
      <vt:lpstr> Regulating 3: gambling environments</vt:lpstr>
      <vt:lpstr>Regulating 4: Pre-commitment tools</vt:lpstr>
      <vt:lpstr>Regulating industry strategies: CONCLUSIONS</vt:lpstr>
      <vt:lpstr>Recommendations: the burden of harm</vt:lpstr>
      <vt:lpstr>conclusions</vt:lpstr>
      <vt:lpstr>PowerPoint Presentation</vt:lpstr>
      <vt:lpstr>PowerPoint Presentation</vt:lpstr>
      <vt:lpstr>TCM Version 2: prevalence of problem gambling -2</vt:lpstr>
      <vt:lpstr>NORWAY 2006-2011: Number of help line calls per half year by year and main problem game</vt:lpstr>
      <vt:lpstr>New Zealand pokie machine</vt:lpstr>
      <vt:lpstr>Casino interior</vt:lpstr>
      <vt:lpstr>Norwegian Multix EGM</vt:lpstr>
      <vt:lpstr>Table 7.2. Impact studies of reduced availability of gambling machines. </vt:lpstr>
      <vt:lpstr>Regulating industry strategies: CHALLENGES </vt:lpstr>
      <vt:lpstr>Public health and public interest: continuities and a new perspective</vt:lpstr>
      <vt:lpstr>Recommendations: bearing the burden</vt:lpstr>
      <vt:lpstr>Recommendations: regulating availability</vt:lpstr>
      <vt:lpstr>Recommendations: limit-setting and pre-commitment </vt:lpstr>
      <vt:lpstr>conclusions</vt:lpstr>
      <vt:lpstr>Contents </vt:lpstr>
      <vt:lpstr>Co-authorship involves:</vt:lpstr>
      <vt:lpstr>The Public Interest Approach</vt:lpstr>
      <vt:lpstr>Table 3.1. Number of Electronic Gambling Machines (EGM) in different countries and persons per machine in ten countries with the world’s biggest EGM market in 2016 </vt:lpstr>
      <vt:lpstr>Table 5.1. Percentage of adults participating in different types of gambling in the past year, and percentage of participants doing so weekly or more often. The United Kingdom, 2010 </vt:lpstr>
      <vt:lpstr> Why the poor play more?</vt:lpstr>
      <vt:lpstr>Table 10.1. Importance of public gambling revenue in selected jurisdictions compared to the state budget </vt:lpstr>
      <vt:lpstr>PowerPoint Presentation</vt:lpstr>
      <vt:lpstr>PowerPoint Presentation</vt:lpstr>
      <vt:lpstr>PowerPoint Presentation</vt:lpstr>
      <vt:lpstr>PowerPoint Presentation</vt:lpstr>
      <vt:lpstr>Objectives and methods</vt:lpstr>
      <vt:lpstr>Table 6.1. Overview of studies addressing the total consumption model with respect to gambling  </vt:lpstr>
      <vt:lpstr>Table 5.2. Prevalence of comorbid disorders in problem and pathological gamblers </vt:lpstr>
      <vt:lpstr>Table 4.1. Financial gambling-related harm reported by non-problem gamblers, problem gamblers, and problem gamblers in counseling. </vt:lpstr>
    </vt:vector>
  </TitlesOfParts>
  <Company>University of Helsinki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Setting Limits: Gambling, Science and Public Policy.  Fribourg, Switzerland 27-29.6.2018</dc:title>
  <dc:creator>Sulkunen, Pekka</dc:creator>
  <cp:lastModifiedBy>Sulkunen, Pekka</cp:lastModifiedBy>
  <cp:revision>113</cp:revision>
  <dcterms:created xsi:type="dcterms:W3CDTF">2018-06-21T12:21:21Z</dcterms:created>
  <dcterms:modified xsi:type="dcterms:W3CDTF">2019-12-05T05:47:33Z</dcterms:modified>
</cp:coreProperties>
</file>