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1pPr>
    <a:lvl2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2pPr>
    <a:lvl3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3pPr>
    <a:lvl4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4pPr>
    <a:lvl5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5pPr>
    <a:lvl6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6pPr>
    <a:lvl7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7pPr>
    <a:lvl8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8pPr>
    <a:lvl9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b="def" i="def"/>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b="def" i="def"/>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2" name="Shape 172"/>
          <p:cNvSpPr/>
          <p:nvPr>
            <p:ph type="sldImg"/>
          </p:nvPr>
        </p:nvSpPr>
        <p:spPr>
          <a:xfrm>
            <a:off x="1143000" y="685800"/>
            <a:ext cx="4572000" cy="3429000"/>
          </a:xfrm>
          <a:prstGeom prst="rect">
            <a:avLst/>
          </a:prstGeom>
        </p:spPr>
        <p:txBody>
          <a:bodyPr/>
          <a:lstStyle/>
          <a:p>
            <a:pPr/>
          </a:p>
        </p:txBody>
      </p:sp>
      <p:sp>
        <p:nvSpPr>
          <p:cNvPr id="173" name="Shape 17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el &amp; Untertitel">
    <p:bg>
      <p:bgPr>
        <a:solidFill>
          <a:srgbClr val="222222"/>
        </a:solidFill>
      </p:bgPr>
    </p:bg>
    <p:spTree>
      <p:nvGrpSpPr>
        <p:cNvPr id="1" name=""/>
        <p:cNvGrpSpPr/>
        <p:nvPr/>
      </p:nvGrpSpPr>
      <p:grpSpPr>
        <a:xfrm>
          <a:off x="0" y="0"/>
          <a:ext cx="0" cy="0"/>
          <a:chOff x="0" y="0"/>
          <a:chExt cx="0" cy="0"/>
        </a:xfrm>
      </p:grpSpPr>
      <p:sp>
        <p:nvSpPr>
          <p:cNvPr id="13" name="Linie"/>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14" name="Titeltext"/>
          <p:cNvSpPr txBox="1"/>
          <p:nvPr>
            <p:ph type="title"/>
          </p:nvPr>
        </p:nvSpPr>
        <p:spPr>
          <a:xfrm>
            <a:off x="406400" y="6426200"/>
            <a:ext cx="12192000" cy="2705100"/>
          </a:xfrm>
          <a:prstGeom prst="rect">
            <a:avLst/>
          </a:prstGeom>
        </p:spPr>
        <p:txBody>
          <a:bodyPr/>
          <a:lstStyle>
            <a:lvl1pPr>
              <a:spcBef>
                <a:spcPts val="0"/>
              </a:spcBef>
              <a:defRPr sz="17000"/>
            </a:lvl1pPr>
          </a:lstStyle>
          <a:p>
            <a:pPr/>
            <a:r>
              <a:t>Titeltext</a:t>
            </a:r>
          </a:p>
        </p:txBody>
      </p:sp>
      <p:sp>
        <p:nvSpPr>
          <p:cNvPr id="15" name="Textebene 1…"/>
          <p:cNvSpPr txBox="1"/>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Textebene 1</a:t>
            </a:r>
          </a:p>
          <a:p>
            <a:pPr lvl="1"/>
            <a:r>
              <a:t>Textebene 2</a:t>
            </a:r>
          </a:p>
          <a:p>
            <a:pPr lvl="2"/>
            <a:r>
              <a:t>Textebene 3</a:t>
            </a:r>
          </a:p>
          <a:p>
            <a:pPr lvl="3"/>
            <a:r>
              <a:t>Textebene 4</a:t>
            </a:r>
          </a:p>
          <a:p>
            <a:pPr lvl="4"/>
            <a:r>
              <a:t>Textebene 5</a:t>
            </a:r>
          </a:p>
        </p:txBody>
      </p:sp>
      <p:sp>
        <p:nvSpPr>
          <p:cNvPr id="16" name="Foliennummer"/>
          <p:cNvSpPr txBox="1"/>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unkte">
    <p:bg>
      <p:bgPr>
        <a:solidFill>
          <a:srgbClr val="222222"/>
        </a:solidFill>
      </p:bgPr>
    </p:bg>
    <p:spTree>
      <p:nvGrpSpPr>
        <p:cNvPr id="1" name=""/>
        <p:cNvGrpSpPr/>
        <p:nvPr/>
      </p:nvGrpSpPr>
      <p:grpSpPr>
        <a:xfrm>
          <a:off x="0" y="0"/>
          <a:ext cx="0" cy="0"/>
          <a:chOff x="0" y="0"/>
          <a:chExt cx="0" cy="0"/>
        </a:xfrm>
      </p:grpSpPr>
      <p:sp>
        <p:nvSpPr>
          <p:cNvPr id="108" name="Linie"/>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109" name="Text"/>
          <p:cNvSpPr txBox="1"/>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110" name="Textebene 1…"/>
          <p:cNvSpPr txBox="1"/>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Textebene 1</a:t>
            </a:r>
          </a:p>
          <a:p>
            <a:pPr lvl="1"/>
            <a:r>
              <a:t>Textebene 2</a:t>
            </a:r>
          </a:p>
          <a:p>
            <a:pPr lvl="2"/>
            <a:r>
              <a:t>Textebene 3</a:t>
            </a:r>
          </a:p>
          <a:p>
            <a:pPr lvl="3"/>
            <a:r>
              <a:t>Textebene 4</a:t>
            </a:r>
          </a:p>
          <a:p>
            <a:pPr lvl="4"/>
            <a:r>
              <a:t>Textebene 5</a:t>
            </a:r>
          </a:p>
        </p:txBody>
      </p:sp>
      <p:sp>
        <p:nvSpPr>
          <p:cNvPr id="111"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 - 3 Stück">
    <p:bg>
      <p:bgPr>
        <a:solidFill>
          <a:srgbClr val="222222"/>
        </a:solidFill>
      </p:bgPr>
    </p:bg>
    <p:spTree>
      <p:nvGrpSpPr>
        <p:cNvPr id="1" name=""/>
        <p:cNvGrpSpPr/>
        <p:nvPr/>
      </p:nvGrpSpPr>
      <p:grpSpPr>
        <a:xfrm>
          <a:off x="0" y="0"/>
          <a:ext cx="0" cy="0"/>
          <a:chOff x="0" y="0"/>
          <a:chExt cx="0" cy="0"/>
        </a:xfrm>
      </p:grpSpPr>
      <p:sp>
        <p:nvSpPr>
          <p:cNvPr id="118" name="Bild"/>
          <p:cNvSpPr/>
          <p:nvPr>
            <p:ph type="pic" sz="half" idx="13"/>
          </p:nvPr>
        </p:nvSpPr>
        <p:spPr>
          <a:xfrm>
            <a:off x="5463161" y="-90805"/>
            <a:ext cx="8585201" cy="5043805"/>
          </a:xfrm>
          <a:prstGeom prst="rect">
            <a:avLst/>
          </a:prstGeom>
        </p:spPr>
        <p:txBody>
          <a:bodyPr lIns="91439" tIns="45719" rIns="91439" bIns="45719">
            <a:noAutofit/>
          </a:bodyPr>
          <a:lstStyle/>
          <a:p>
            <a:pPr/>
          </a:p>
        </p:txBody>
      </p:sp>
      <p:sp>
        <p:nvSpPr>
          <p:cNvPr id="119" name="Bild"/>
          <p:cNvSpPr/>
          <p:nvPr>
            <p:ph type="pic" sz="half" idx="14"/>
          </p:nvPr>
        </p:nvSpPr>
        <p:spPr>
          <a:xfrm>
            <a:off x="5918717" y="4660900"/>
            <a:ext cx="7669766" cy="5219700"/>
          </a:xfrm>
          <a:prstGeom prst="rect">
            <a:avLst/>
          </a:prstGeom>
        </p:spPr>
        <p:txBody>
          <a:bodyPr lIns="91439" tIns="45719" rIns="91439" bIns="45719">
            <a:noAutofit/>
          </a:bodyPr>
          <a:lstStyle/>
          <a:p>
            <a:pPr/>
          </a:p>
        </p:txBody>
      </p:sp>
      <p:sp>
        <p:nvSpPr>
          <p:cNvPr id="120" name="Bild"/>
          <p:cNvSpPr/>
          <p:nvPr>
            <p:ph type="pic" idx="15"/>
          </p:nvPr>
        </p:nvSpPr>
        <p:spPr>
          <a:xfrm>
            <a:off x="-1016000" y="-12700"/>
            <a:ext cx="8860898" cy="9779000"/>
          </a:xfrm>
          <a:prstGeom prst="rect">
            <a:avLst/>
          </a:prstGeom>
        </p:spPr>
        <p:txBody>
          <a:bodyPr lIns="91439" tIns="45719" rIns="91439" bIns="45719">
            <a:noAutofit/>
          </a:bodyPr>
          <a:lstStyle/>
          <a:p>
            <a:pPr/>
          </a:p>
        </p:txBody>
      </p:sp>
      <p:sp>
        <p:nvSpPr>
          <p:cNvPr id="121"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Zitat">
    <p:bg>
      <p:bgPr>
        <a:solidFill>
          <a:srgbClr val="222222"/>
        </a:solidFill>
      </p:bgPr>
    </p:bg>
    <p:spTree>
      <p:nvGrpSpPr>
        <p:cNvPr id="1" name=""/>
        <p:cNvGrpSpPr/>
        <p:nvPr/>
      </p:nvGrpSpPr>
      <p:grpSpPr>
        <a:xfrm>
          <a:off x="0" y="0"/>
          <a:ext cx="0" cy="0"/>
          <a:chOff x="0" y="0"/>
          <a:chExt cx="0" cy="0"/>
        </a:xfrm>
      </p:grpSpPr>
      <p:sp>
        <p:nvSpPr>
          <p:cNvPr id="128" name="Linie"/>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129" name="Textblase"/>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cap="all" sz="2800">
                <a:solidFill>
                  <a:srgbClr val="FFFFFF"/>
                </a:solidFill>
                <a:latin typeface="+mn-lt"/>
                <a:ea typeface="+mn-ea"/>
                <a:cs typeface="+mn-cs"/>
                <a:sym typeface="DIN Condensed"/>
              </a:defRPr>
            </a:pPr>
          </a:p>
        </p:txBody>
      </p:sp>
      <p:sp>
        <p:nvSpPr>
          <p:cNvPr id="130" name="Zitat hier eingeben."/>
          <p:cNvSpPr txBox="1"/>
          <p:nvPr>
            <p:ph type="body" sz="quarter" idx="13"/>
          </p:nvPr>
        </p:nvSpPr>
        <p:spPr>
          <a:xfrm>
            <a:off x="889000" y="2908300"/>
            <a:ext cx="11226800" cy="1297944"/>
          </a:xfrm>
          <a:prstGeom prst="rect">
            <a:avLst/>
          </a:prstGeom>
        </p:spPr>
        <p:txBody>
          <a:bodyPr>
            <a:spAutoFit/>
          </a:bodyPr>
          <a:lstStyle>
            <a:lvl1pPr marL="0" indent="0">
              <a:lnSpc>
                <a:spcPct val="80000"/>
              </a:lnSpc>
              <a:spcBef>
                <a:spcPts val="0"/>
              </a:spcBef>
              <a:buClrTx/>
              <a:buSzTx/>
              <a:buFontTx/>
              <a:buNone/>
              <a:defRPr cap="all" sz="9400">
                <a:solidFill>
                  <a:srgbClr val="FFFFFF"/>
                </a:solidFill>
                <a:latin typeface="+mn-lt"/>
                <a:ea typeface="+mn-ea"/>
                <a:cs typeface="+mn-cs"/>
                <a:sym typeface="DIN Condensed"/>
              </a:defRPr>
            </a:lvl1pPr>
          </a:lstStyle>
          <a:p>
            <a:pPr/>
            <a:r>
              <a:t>Zitat hier eingeben.</a:t>
            </a:r>
          </a:p>
        </p:txBody>
      </p:sp>
      <p:sp>
        <p:nvSpPr>
          <p:cNvPr id="131" name="Christian Bauer"/>
          <p:cNvSpPr txBox="1"/>
          <p:nvPr>
            <p:ph type="body" sz="quarter" idx="14"/>
          </p:nvPr>
        </p:nvSpPr>
        <p:spPr>
          <a:xfrm>
            <a:off x="406400" y="7789333"/>
            <a:ext cx="12192000" cy="863604"/>
          </a:xfrm>
          <a:prstGeom prst="rect">
            <a:avLst/>
          </a:prstGeom>
        </p:spPr>
        <p:txBody>
          <a:bodyPr>
            <a:spAutoFit/>
          </a:bodyPr>
          <a:lstStyle>
            <a:lvl1pPr marL="0" indent="0" algn="r">
              <a:lnSpc>
                <a:spcPct val="80000"/>
              </a:lnSpc>
              <a:spcBef>
                <a:spcPts val="0"/>
              </a:spcBef>
              <a:buClrTx/>
              <a:buSzTx/>
              <a:buFontTx/>
              <a:buNone/>
              <a:defRPr sz="6000">
                <a:latin typeface="+mn-lt"/>
                <a:ea typeface="+mn-ea"/>
                <a:cs typeface="+mn-cs"/>
                <a:sym typeface="DIN Condensed"/>
              </a:defRPr>
            </a:lvl1pPr>
          </a:lstStyle>
          <a:p>
            <a:pPr/>
            <a:r>
              <a:t>Christian Bauer</a:t>
            </a:r>
          </a:p>
        </p:txBody>
      </p:sp>
      <p:sp>
        <p:nvSpPr>
          <p:cNvPr id="132" name="Text"/>
          <p:cNvSpPr txBox="1"/>
          <p:nvPr>
            <p:ph type="body" sz="quarter" idx="15"/>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133"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Zitat 2">
    <p:bg>
      <p:bgPr>
        <a:solidFill>
          <a:schemeClr val="accent1"/>
        </a:solidFill>
      </p:bgPr>
    </p:bg>
    <p:spTree>
      <p:nvGrpSpPr>
        <p:cNvPr id="1" name=""/>
        <p:cNvGrpSpPr/>
        <p:nvPr/>
      </p:nvGrpSpPr>
      <p:grpSpPr>
        <a:xfrm>
          <a:off x="0" y="0"/>
          <a:ext cx="0" cy="0"/>
          <a:chOff x="0" y="0"/>
          <a:chExt cx="0" cy="0"/>
        </a:xfrm>
      </p:grpSpPr>
      <p:sp>
        <p:nvSpPr>
          <p:cNvPr id="140" name="Zitat hier eingeben."/>
          <p:cNvSpPr txBox="1"/>
          <p:nvPr>
            <p:ph type="body" sz="quarter" idx="13"/>
          </p:nvPr>
        </p:nvSpPr>
        <p:spPr>
          <a:xfrm>
            <a:off x="5892800" y="2641600"/>
            <a:ext cx="6705600" cy="2501900"/>
          </a:xfrm>
          <a:prstGeom prst="rect">
            <a:avLst/>
          </a:prstGeom>
        </p:spPr>
        <p:txBody>
          <a:bodyPr>
            <a:spAutoFit/>
          </a:bodyPr>
          <a:lstStyle>
            <a:lvl1pPr marL="0" indent="0">
              <a:lnSpc>
                <a:spcPct val="80000"/>
              </a:lnSpc>
              <a:spcBef>
                <a:spcPts val="0"/>
              </a:spcBef>
              <a:buClrTx/>
              <a:buSzTx/>
              <a:buFontTx/>
              <a:buNone/>
              <a:defRPr cap="all" sz="9400">
                <a:solidFill>
                  <a:srgbClr val="FFFFFF"/>
                </a:solidFill>
                <a:latin typeface="+mn-lt"/>
                <a:ea typeface="+mn-ea"/>
                <a:cs typeface="+mn-cs"/>
                <a:sym typeface="DIN Condensed"/>
              </a:defRPr>
            </a:lvl1pPr>
          </a:lstStyle>
          <a:p>
            <a:pPr/>
            <a:r>
              <a:t>Zitat hier eingeben.</a:t>
            </a:r>
          </a:p>
        </p:txBody>
      </p:sp>
      <p:sp>
        <p:nvSpPr>
          <p:cNvPr id="141" name="Bild"/>
          <p:cNvSpPr/>
          <p:nvPr>
            <p:ph type="pic" idx="14"/>
          </p:nvPr>
        </p:nvSpPr>
        <p:spPr>
          <a:xfrm>
            <a:off x="-1016000" y="-12700"/>
            <a:ext cx="8860898" cy="9779000"/>
          </a:xfrm>
          <a:prstGeom prst="rect">
            <a:avLst/>
          </a:prstGeom>
        </p:spPr>
        <p:txBody>
          <a:bodyPr lIns="91439" tIns="45719" rIns="91439" bIns="45719">
            <a:noAutofit/>
          </a:bodyPr>
          <a:lstStyle/>
          <a:p>
            <a:pPr/>
          </a:p>
        </p:txBody>
      </p:sp>
      <p:sp>
        <p:nvSpPr>
          <p:cNvPr id="142" name="Christian Bauer"/>
          <p:cNvSpPr txBox="1"/>
          <p:nvPr>
            <p:ph type="body" sz="quarter" idx="15"/>
          </p:nvPr>
        </p:nvSpPr>
        <p:spPr>
          <a:xfrm>
            <a:off x="5892800" y="7789333"/>
            <a:ext cx="6705600" cy="863604"/>
          </a:xfrm>
          <a:prstGeom prst="rect">
            <a:avLst/>
          </a:prstGeom>
        </p:spPr>
        <p:txBody>
          <a:bodyPr anchor="ctr">
            <a:spAutoFit/>
          </a:bodyPr>
          <a:lstStyle>
            <a:lvl1pPr marL="0" indent="0" defTabSz="457200">
              <a:spcBef>
                <a:spcPts val="0"/>
              </a:spcBef>
              <a:buClrTx/>
              <a:buSzTx/>
              <a:buFontTx/>
              <a:buNone/>
              <a:defRPr sz="6000">
                <a:solidFill>
                  <a:srgbClr val="232323"/>
                </a:solidFill>
                <a:latin typeface="+mn-lt"/>
                <a:ea typeface="+mn-ea"/>
                <a:cs typeface="+mn-cs"/>
                <a:sym typeface="DIN Condensed"/>
              </a:defRPr>
            </a:lvl1pPr>
          </a:lstStyle>
          <a:p>
            <a:pPr/>
            <a:r>
              <a:t>Christian Bauer</a:t>
            </a:r>
          </a:p>
        </p:txBody>
      </p:sp>
      <p:sp>
        <p:nvSpPr>
          <p:cNvPr id="143"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
    <p:bg>
      <p:bgPr>
        <a:solidFill>
          <a:srgbClr val="222222"/>
        </a:solidFill>
      </p:bgPr>
    </p:bg>
    <p:spTree>
      <p:nvGrpSpPr>
        <p:cNvPr id="1" name=""/>
        <p:cNvGrpSpPr/>
        <p:nvPr/>
      </p:nvGrpSpPr>
      <p:grpSpPr>
        <a:xfrm>
          <a:off x="0" y="0"/>
          <a:ext cx="0" cy="0"/>
          <a:chOff x="0" y="0"/>
          <a:chExt cx="0" cy="0"/>
        </a:xfrm>
      </p:grpSpPr>
      <p:sp>
        <p:nvSpPr>
          <p:cNvPr id="150" name="Bild"/>
          <p:cNvSpPr/>
          <p:nvPr>
            <p:ph type="pic" idx="13"/>
          </p:nvPr>
        </p:nvSpPr>
        <p:spPr>
          <a:xfrm>
            <a:off x="-914400" y="-12700"/>
            <a:ext cx="14814645" cy="9779000"/>
          </a:xfrm>
          <a:prstGeom prst="rect">
            <a:avLst/>
          </a:prstGeom>
        </p:spPr>
        <p:txBody>
          <a:bodyPr lIns="91439" tIns="45719" rIns="91439" bIns="45719">
            <a:noAutofit/>
          </a:bodyPr>
          <a:lstStyle/>
          <a:p>
            <a:pPr/>
          </a:p>
        </p:txBody>
      </p:sp>
      <p:sp>
        <p:nvSpPr>
          <p:cNvPr id="151"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Leer">
    <p:bg>
      <p:bgPr>
        <a:solidFill>
          <a:srgbClr val="222222"/>
        </a:solidFill>
      </p:bgPr>
    </p:bg>
    <p:spTree>
      <p:nvGrpSpPr>
        <p:cNvPr id="1" name=""/>
        <p:cNvGrpSpPr/>
        <p:nvPr/>
      </p:nvGrpSpPr>
      <p:grpSpPr>
        <a:xfrm>
          <a:off x="0" y="0"/>
          <a:ext cx="0" cy="0"/>
          <a:chOff x="0" y="0"/>
          <a:chExt cx="0" cy="0"/>
        </a:xfrm>
      </p:grpSpPr>
      <p:sp>
        <p:nvSpPr>
          <p:cNvPr id="158"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Leer - 2">
    <p:spTree>
      <p:nvGrpSpPr>
        <p:cNvPr id="1" name=""/>
        <p:cNvGrpSpPr/>
        <p:nvPr/>
      </p:nvGrpSpPr>
      <p:grpSpPr>
        <a:xfrm>
          <a:off x="0" y="0"/>
          <a:ext cx="0" cy="0"/>
          <a:chOff x="0" y="0"/>
          <a:chExt cx="0" cy="0"/>
        </a:xfrm>
      </p:grpSpPr>
      <p:pic>
        <p:nvPicPr>
          <p:cNvPr id="165" name="Picture 4" descr="Picture 4"/>
          <p:cNvPicPr>
            <a:picLocks noChangeAspect="1"/>
          </p:cNvPicPr>
          <p:nvPr/>
        </p:nvPicPr>
        <p:blipFill>
          <a:blip r:embed="rId2">
            <a:extLst/>
          </a:blip>
          <a:srcRect l="2752" t="13513" r="77475" b="21637"/>
          <a:stretch>
            <a:fillRect/>
          </a:stretch>
        </p:blipFill>
        <p:spPr>
          <a:xfrm>
            <a:off x="11356330" y="157667"/>
            <a:ext cx="1473498" cy="1169104"/>
          </a:xfrm>
          <a:prstGeom prst="rect">
            <a:avLst/>
          </a:prstGeom>
          <a:ln w="12700">
            <a:miter lim="400000"/>
          </a:ln>
        </p:spPr>
      </p:pic>
      <p:sp>
        <p:nvSpPr>
          <p:cNvPr id="166"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 - Horizontal">
    <p:bg>
      <p:bgPr>
        <a:solidFill>
          <a:srgbClr val="222222"/>
        </a:solidFill>
      </p:bgPr>
    </p:bg>
    <p:spTree>
      <p:nvGrpSpPr>
        <p:cNvPr id="1" name=""/>
        <p:cNvGrpSpPr/>
        <p:nvPr/>
      </p:nvGrpSpPr>
      <p:grpSpPr>
        <a:xfrm>
          <a:off x="0" y="0"/>
          <a:ext cx="0" cy="0"/>
          <a:chOff x="0" y="0"/>
          <a:chExt cx="0" cy="0"/>
        </a:xfrm>
      </p:grpSpPr>
      <p:sp>
        <p:nvSpPr>
          <p:cNvPr id="23" name="Bild"/>
          <p:cNvSpPr/>
          <p:nvPr>
            <p:ph type="pic" idx="13"/>
          </p:nvPr>
        </p:nvSpPr>
        <p:spPr>
          <a:xfrm>
            <a:off x="-914400" y="-12700"/>
            <a:ext cx="14814645" cy="9779000"/>
          </a:xfrm>
          <a:prstGeom prst="rect">
            <a:avLst/>
          </a:prstGeom>
        </p:spPr>
        <p:txBody>
          <a:bodyPr lIns="91439" tIns="45719" rIns="91439" bIns="45719">
            <a:noAutofit/>
          </a:bodyPr>
          <a:lstStyle/>
          <a:p>
            <a:pPr/>
          </a:p>
        </p:txBody>
      </p:sp>
      <p:sp>
        <p:nvSpPr>
          <p:cNvPr id="24" name="Linie"/>
          <p:cNvSpPr/>
          <p:nvPr>
            <p:ph type="body" sz="quarter" idx="14"/>
          </p:nvPr>
        </p:nvSpPr>
        <p:spPr>
          <a:xfrm flipV="1">
            <a:off x="406400" y="6140894"/>
            <a:ext cx="12192000" cy="263"/>
          </a:xfrm>
          <a:prstGeom prst="line">
            <a:avLst/>
          </a:prstGeom>
          <a:ln w="381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p>
        </p:txBody>
      </p:sp>
      <p:sp>
        <p:nvSpPr>
          <p:cNvPr id="25" name="Titeltext"/>
          <p:cNvSpPr txBox="1"/>
          <p:nvPr>
            <p:ph type="title"/>
          </p:nvPr>
        </p:nvSpPr>
        <p:spPr>
          <a:xfrm>
            <a:off x="406400" y="6426200"/>
            <a:ext cx="12192000" cy="2705100"/>
          </a:xfrm>
          <a:prstGeom prst="rect">
            <a:avLst/>
          </a:prstGeom>
        </p:spPr>
        <p:txBody>
          <a:bodyPr/>
          <a:lstStyle>
            <a:lvl1pPr>
              <a:spcBef>
                <a:spcPts val="0"/>
              </a:spcBef>
              <a:defRPr sz="17000"/>
            </a:lvl1pPr>
          </a:lstStyle>
          <a:p>
            <a:pPr/>
            <a:r>
              <a:t>Titeltext</a:t>
            </a:r>
          </a:p>
        </p:txBody>
      </p:sp>
      <p:sp>
        <p:nvSpPr>
          <p:cNvPr id="26" name="Textebene 1…"/>
          <p:cNvSpPr txBox="1"/>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Textebene 1</a:t>
            </a:r>
          </a:p>
          <a:p>
            <a:pPr lvl="1"/>
            <a:r>
              <a:t>Textebene 2</a:t>
            </a:r>
          </a:p>
          <a:p>
            <a:pPr lvl="2"/>
            <a:r>
              <a:t>Textebene 3</a:t>
            </a:r>
          </a:p>
          <a:p>
            <a:pPr lvl="3"/>
            <a:r>
              <a:t>Textebene 4</a:t>
            </a:r>
          </a:p>
          <a:p>
            <a:pPr lvl="4"/>
            <a:r>
              <a:t>Textebene 5</a:t>
            </a:r>
          </a:p>
        </p:txBody>
      </p:sp>
      <p:sp>
        <p:nvSpPr>
          <p:cNvPr id="27" name="Foliennummer"/>
          <p:cNvSpPr txBox="1"/>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amp; Untertitel 2">
    <p:spTree>
      <p:nvGrpSpPr>
        <p:cNvPr id="1" name=""/>
        <p:cNvGrpSpPr/>
        <p:nvPr/>
      </p:nvGrpSpPr>
      <p:grpSpPr>
        <a:xfrm>
          <a:off x="0" y="0"/>
          <a:ext cx="0" cy="0"/>
          <a:chOff x="0" y="0"/>
          <a:chExt cx="0" cy="0"/>
        </a:xfrm>
      </p:grpSpPr>
      <p:sp>
        <p:nvSpPr>
          <p:cNvPr id="34" name="Linie"/>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35" name="Titeltext"/>
          <p:cNvSpPr txBox="1"/>
          <p:nvPr>
            <p:ph type="title"/>
          </p:nvPr>
        </p:nvSpPr>
        <p:spPr>
          <a:xfrm>
            <a:off x="406400" y="6426200"/>
            <a:ext cx="12192000" cy="2705100"/>
          </a:xfrm>
          <a:prstGeom prst="rect">
            <a:avLst/>
          </a:prstGeom>
        </p:spPr>
        <p:txBody>
          <a:bodyPr/>
          <a:lstStyle>
            <a:lvl1pPr>
              <a:spcBef>
                <a:spcPts val="0"/>
              </a:spcBef>
              <a:defRPr sz="17000"/>
            </a:lvl1pPr>
          </a:lstStyle>
          <a:p>
            <a:pPr/>
            <a:r>
              <a:t>Titeltext</a:t>
            </a:r>
          </a:p>
        </p:txBody>
      </p:sp>
      <p:sp>
        <p:nvSpPr>
          <p:cNvPr id="36" name="Textebene 1…"/>
          <p:cNvSpPr txBox="1"/>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Textebene 1</a:t>
            </a:r>
          </a:p>
          <a:p>
            <a:pPr lvl="1"/>
            <a:r>
              <a:t>Textebene 2</a:t>
            </a:r>
          </a:p>
          <a:p>
            <a:pPr lvl="2"/>
            <a:r>
              <a:t>Textebene 3</a:t>
            </a:r>
          </a:p>
          <a:p>
            <a:pPr lvl="3"/>
            <a:r>
              <a:t>Textebene 4</a:t>
            </a:r>
          </a:p>
          <a:p>
            <a:pPr lvl="4"/>
            <a:r>
              <a:t>Textebene 5</a:t>
            </a:r>
          </a:p>
        </p:txBody>
      </p:sp>
      <p:pic>
        <p:nvPicPr>
          <p:cNvPr id="37" name="Picture 4" descr="Picture 4"/>
          <p:cNvPicPr>
            <a:picLocks noChangeAspect="1"/>
          </p:cNvPicPr>
          <p:nvPr/>
        </p:nvPicPr>
        <p:blipFill>
          <a:blip r:embed="rId2">
            <a:extLst/>
          </a:blip>
          <a:srcRect l="2753" t="13513" r="77475" b="21637"/>
          <a:stretch>
            <a:fillRect/>
          </a:stretch>
        </p:blipFill>
        <p:spPr>
          <a:xfrm>
            <a:off x="9420506" y="157667"/>
            <a:ext cx="3409322" cy="2705026"/>
          </a:xfrm>
          <a:prstGeom prst="rect">
            <a:avLst/>
          </a:prstGeom>
          <a:ln w="12700">
            <a:miter lim="400000"/>
          </a:ln>
        </p:spPr>
      </p:pic>
      <p:sp>
        <p:nvSpPr>
          <p:cNvPr id="38" name="Foliennummer"/>
          <p:cNvSpPr txBox="1"/>
          <p:nvPr>
            <p:ph type="sldNum" sz="quarter" idx="2"/>
          </p:nvPr>
        </p:nvSpPr>
        <p:spPr>
          <a:xfrm>
            <a:off x="12161859" y="4191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 Mitte">
    <p:bg>
      <p:bgPr>
        <a:solidFill>
          <a:srgbClr val="222222"/>
        </a:solidFill>
      </p:bgPr>
    </p:bg>
    <p:spTree>
      <p:nvGrpSpPr>
        <p:cNvPr id="1" name=""/>
        <p:cNvGrpSpPr/>
        <p:nvPr/>
      </p:nvGrpSpPr>
      <p:grpSpPr>
        <a:xfrm>
          <a:off x="0" y="0"/>
          <a:ext cx="0" cy="0"/>
          <a:chOff x="0" y="0"/>
          <a:chExt cx="0" cy="0"/>
        </a:xfrm>
      </p:grpSpPr>
      <p:sp>
        <p:nvSpPr>
          <p:cNvPr id="45" name="Titeltext"/>
          <p:cNvSpPr txBox="1"/>
          <p:nvPr>
            <p:ph type="title"/>
          </p:nvPr>
        </p:nvSpPr>
        <p:spPr>
          <a:xfrm>
            <a:off x="406400" y="4038600"/>
            <a:ext cx="12192000" cy="4521200"/>
          </a:xfrm>
          <a:prstGeom prst="rect">
            <a:avLst/>
          </a:prstGeom>
        </p:spPr>
        <p:txBody>
          <a:bodyPr/>
          <a:lstStyle>
            <a:lvl1pPr>
              <a:spcBef>
                <a:spcPts val="0"/>
              </a:spcBef>
              <a:defRPr sz="17000"/>
            </a:lvl1pPr>
          </a:lstStyle>
          <a:p>
            <a:pPr/>
            <a:r>
              <a:t>Titeltext</a:t>
            </a:r>
          </a:p>
        </p:txBody>
      </p:sp>
      <p:sp>
        <p:nvSpPr>
          <p:cNvPr id="46" name="Foliennummer"/>
          <p:cNvSpPr txBox="1"/>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 - Vertikal">
    <p:bg>
      <p:bgPr>
        <a:solidFill>
          <a:srgbClr val="222222"/>
        </a:solidFill>
      </p:bgPr>
    </p:bg>
    <p:spTree>
      <p:nvGrpSpPr>
        <p:cNvPr id="1" name=""/>
        <p:cNvGrpSpPr/>
        <p:nvPr/>
      </p:nvGrpSpPr>
      <p:grpSpPr>
        <a:xfrm>
          <a:off x="0" y="0"/>
          <a:ext cx="0" cy="0"/>
          <a:chOff x="0" y="0"/>
          <a:chExt cx="0" cy="0"/>
        </a:xfrm>
      </p:grpSpPr>
      <p:sp>
        <p:nvSpPr>
          <p:cNvPr id="53" name="Linie"/>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54" name="Bild"/>
          <p:cNvSpPr/>
          <p:nvPr>
            <p:ph type="pic" idx="13"/>
          </p:nvPr>
        </p:nvSpPr>
        <p:spPr>
          <a:xfrm>
            <a:off x="-1016000" y="-12700"/>
            <a:ext cx="8860898" cy="9779000"/>
          </a:xfrm>
          <a:prstGeom prst="rect">
            <a:avLst/>
          </a:prstGeom>
        </p:spPr>
        <p:txBody>
          <a:bodyPr lIns="91439" tIns="45719" rIns="91439" bIns="45719">
            <a:noAutofit/>
          </a:bodyPr>
          <a:lstStyle/>
          <a:p>
            <a:pPr/>
          </a:p>
        </p:txBody>
      </p:sp>
      <p:sp>
        <p:nvSpPr>
          <p:cNvPr id="55" name="Titeltext"/>
          <p:cNvSpPr txBox="1"/>
          <p:nvPr>
            <p:ph type="title"/>
          </p:nvPr>
        </p:nvSpPr>
        <p:spPr>
          <a:xfrm>
            <a:off x="5892800" y="6426200"/>
            <a:ext cx="6705600" cy="2705100"/>
          </a:xfrm>
          <a:prstGeom prst="rect">
            <a:avLst/>
          </a:prstGeom>
        </p:spPr>
        <p:txBody>
          <a:bodyPr/>
          <a:lstStyle>
            <a:lvl1pPr>
              <a:spcBef>
                <a:spcPts val="0"/>
              </a:spcBef>
              <a:defRPr sz="17000"/>
            </a:lvl1pPr>
          </a:lstStyle>
          <a:p>
            <a:pPr/>
            <a:r>
              <a:t>Titeltext</a:t>
            </a:r>
          </a:p>
        </p:txBody>
      </p:sp>
      <p:sp>
        <p:nvSpPr>
          <p:cNvPr id="56" name="Textebene 1…"/>
          <p:cNvSpPr txBox="1"/>
          <p:nvPr>
            <p:ph type="body" sz="quarter" idx="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Textebene 1</a:t>
            </a:r>
          </a:p>
          <a:p>
            <a:pPr lvl="1"/>
            <a:r>
              <a:t>Textebene 2</a:t>
            </a:r>
          </a:p>
          <a:p>
            <a:pPr lvl="2"/>
            <a:r>
              <a:t>Textebene 3</a:t>
            </a:r>
          </a:p>
          <a:p>
            <a:pPr lvl="3"/>
            <a:r>
              <a:t>Textebene 4</a:t>
            </a:r>
          </a:p>
          <a:p>
            <a:pPr lvl="4"/>
            <a:r>
              <a:t>Textebene 5</a:t>
            </a:r>
          </a:p>
        </p:txBody>
      </p:sp>
      <p:sp>
        <p:nvSpPr>
          <p:cNvPr id="57" name="Foliennummer"/>
          <p:cNvSpPr txBox="1"/>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 Oben">
    <p:spTree>
      <p:nvGrpSpPr>
        <p:cNvPr id="1" name=""/>
        <p:cNvGrpSpPr/>
        <p:nvPr/>
      </p:nvGrpSpPr>
      <p:grpSpPr>
        <a:xfrm>
          <a:off x="0" y="0"/>
          <a:ext cx="0" cy="0"/>
          <a:chOff x="0" y="0"/>
          <a:chExt cx="0" cy="0"/>
        </a:xfrm>
      </p:grpSpPr>
      <p:sp>
        <p:nvSpPr>
          <p:cNvPr id="64" name="Text"/>
          <p:cNvSpPr txBox="1"/>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65" name="Titeltext"/>
          <p:cNvSpPr txBox="1"/>
          <p:nvPr>
            <p:ph type="title"/>
          </p:nvPr>
        </p:nvSpPr>
        <p:spPr>
          <a:prstGeom prst="rect">
            <a:avLst/>
          </a:prstGeom>
        </p:spPr>
        <p:txBody>
          <a:bodyPr/>
          <a:lstStyle/>
          <a:p>
            <a:pPr/>
            <a:r>
              <a:t>Titeltext</a:t>
            </a:r>
          </a:p>
        </p:txBody>
      </p:sp>
      <p:sp>
        <p:nvSpPr>
          <p:cNvPr id="66"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amp; Punkte">
    <p:bg>
      <p:bgPr>
        <a:solidFill>
          <a:srgbClr val="222222"/>
        </a:solidFill>
      </p:bgPr>
    </p:bg>
    <p:spTree>
      <p:nvGrpSpPr>
        <p:cNvPr id="1" name=""/>
        <p:cNvGrpSpPr/>
        <p:nvPr/>
      </p:nvGrpSpPr>
      <p:grpSpPr>
        <a:xfrm>
          <a:off x="0" y="0"/>
          <a:ext cx="0" cy="0"/>
          <a:chOff x="0" y="0"/>
          <a:chExt cx="0" cy="0"/>
        </a:xfrm>
      </p:grpSpPr>
      <p:sp>
        <p:nvSpPr>
          <p:cNvPr id="73" name="Linie"/>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74" name="Text"/>
          <p:cNvSpPr txBox="1"/>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75" name="Titeltext"/>
          <p:cNvSpPr txBox="1"/>
          <p:nvPr>
            <p:ph type="title"/>
          </p:nvPr>
        </p:nvSpPr>
        <p:spPr>
          <a:prstGeom prst="rect">
            <a:avLst/>
          </a:prstGeom>
        </p:spPr>
        <p:txBody>
          <a:bodyPr/>
          <a:lstStyle/>
          <a:p>
            <a:pPr/>
            <a:r>
              <a:t>Titeltext</a:t>
            </a:r>
          </a:p>
        </p:txBody>
      </p:sp>
      <p:sp>
        <p:nvSpPr>
          <p:cNvPr id="76" name="Textebene 1…"/>
          <p:cNvSpPr txBox="1"/>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Textebene 1</a:t>
            </a:r>
          </a:p>
          <a:p>
            <a:pPr lvl="1"/>
            <a:r>
              <a:t>Textebene 2</a:t>
            </a:r>
          </a:p>
          <a:p>
            <a:pPr lvl="2"/>
            <a:r>
              <a:t>Textebene 3</a:t>
            </a:r>
          </a:p>
          <a:p>
            <a:pPr lvl="3"/>
            <a:r>
              <a:t>Textebene 4</a:t>
            </a:r>
          </a:p>
          <a:p>
            <a:pPr lvl="4"/>
            <a:r>
              <a:t>Textebene 5</a:t>
            </a:r>
          </a:p>
        </p:txBody>
      </p:sp>
      <p:sp>
        <p:nvSpPr>
          <p:cNvPr id="77"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amp; Punkte 2">
    <p:spTree>
      <p:nvGrpSpPr>
        <p:cNvPr id="1" name=""/>
        <p:cNvGrpSpPr/>
        <p:nvPr/>
      </p:nvGrpSpPr>
      <p:grpSpPr>
        <a:xfrm>
          <a:off x="0" y="0"/>
          <a:ext cx="0" cy="0"/>
          <a:chOff x="0" y="0"/>
          <a:chExt cx="0" cy="0"/>
        </a:xfrm>
      </p:grpSpPr>
      <p:sp>
        <p:nvSpPr>
          <p:cNvPr id="84" name="Linie"/>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85" name="Text"/>
          <p:cNvSpPr txBox="1"/>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86" name="Titeltext"/>
          <p:cNvSpPr txBox="1"/>
          <p:nvPr>
            <p:ph type="title"/>
          </p:nvPr>
        </p:nvSpPr>
        <p:spPr>
          <a:prstGeom prst="rect">
            <a:avLst/>
          </a:prstGeom>
        </p:spPr>
        <p:txBody>
          <a:bodyPr/>
          <a:lstStyle/>
          <a:p>
            <a:pPr/>
            <a:r>
              <a:t>Titeltext</a:t>
            </a:r>
          </a:p>
        </p:txBody>
      </p:sp>
      <p:sp>
        <p:nvSpPr>
          <p:cNvPr id="87" name="Textebene 1…"/>
          <p:cNvSpPr txBox="1"/>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Textebene 1</a:t>
            </a:r>
          </a:p>
          <a:p>
            <a:pPr lvl="1"/>
            <a:r>
              <a:t>Textebene 2</a:t>
            </a:r>
          </a:p>
          <a:p>
            <a:pPr lvl="2"/>
            <a:r>
              <a:t>Textebene 3</a:t>
            </a:r>
          </a:p>
          <a:p>
            <a:pPr lvl="3"/>
            <a:r>
              <a:t>Textebene 4</a:t>
            </a:r>
          </a:p>
          <a:p>
            <a:pPr lvl="4"/>
            <a:r>
              <a:t>Textebene 5</a:t>
            </a:r>
          </a:p>
        </p:txBody>
      </p:sp>
      <p:pic>
        <p:nvPicPr>
          <p:cNvPr id="88" name="Picture 4" descr="Picture 4"/>
          <p:cNvPicPr>
            <a:picLocks noChangeAspect="1"/>
          </p:cNvPicPr>
          <p:nvPr/>
        </p:nvPicPr>
        <p:blipFill>
          <a:blip r:embed="rId2">
            <a:extLst/>
          </a:blip>
          <a:srcRect l="2752" t="13513" r="77475" b="21637"/>
          <a:stretch>
            <a:fillRect/>
          </a:stretch>
        </p:blipFill>
        <p:spPr>
          <a:xfrm>
            <a:off x="11356330" y="157667"/>
            <a:ext cx="1473498" cy="1169104"/>
          </a:xfrm>
          <a:prstGeom prst="rect">
            <a:avLst/>
          </a:prstGeom>
          <a:ln w="12700">
            <a:miter lim="400000"/>
          </a:ln>
        </p:spPr>
      </p:pic>
      <p:sp>
        <p:nvSpPr>
          <p:cNvPr id="89"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Punkte &amp; Foto">
    <p:bg>
      <p:bgPr>
        <a:solidFill>
          <a:srgbClr val="222222"/>
        </a:solidFill>
      </p:bgPr>
    </p:bg>
    <p:spTree>
      <p:nvGrpSpPr>
        <p:cNvPr id="1" name=""/>
        <p:cNvGrpSpPr/>
        <p:nvPr/>
      </p:nvGrpSpPr>
      <p:grpSpPr>
        <a:xfrm>
          <a:off x="0" y="0"/>
          <a:ext cx="0" cy="0"/>
          <a:chOff x="0" y="0"/>
          <a:chExt cx="0" cy="0"/>
        </a:xfrm>
      </p:grpSpPr>
      <p:sp>
        <p:nvSpPr>
          <p:cNvPr id="96" name="Linie"/>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97" name="Text"/>
          <p:cNvSpPr txBox="1"/>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98" name="Bild"/>
          <p:cNvSpPr/>
          <p:nvPr>
            <p:ph type="pic" idx="14"/>
          </p:nvPr>
        </p:nvSpPr>
        <p:spPr>
          <a:xfrm>
            <a:off x="6665377" y="1219200"/>
            <a:ext cx="7445457" cy="8216900"/>
          </a:xfrm>
          <a:prstGeom prst="rect">
            <a:avLst/>
          </a:prstGeom>
        </p:spPr>
        <p:txBody>
          <a:bodyPr lIns="91439" tIns="45719" rIns="91439" bIns="45719">
            <a:noAutofit/>
          </a:bodyPr>
          <a:lstStyle/>
          <a:p>
            <a:pPr/>
          </a:p>
        </p:txBody>
      </p:sp>
      <p:sp>
        <p:nvSpPr>
          <p:cNvPr id="99" name="Titeltext"/>
          <p:cNvSpPr txBox="1"/>
          <p:nvPr>
            <p:ph type="title"/>
          </p:nvPr>
        </p:nvSpPr>
        <p:spPr>
          <a:xfrm>
            <a:off x="406400" y="1536700"/>
            <a:ext cx="6299200" cy="723900"/>
          </a:xfrm>
          <a:prstGeom prst="rect">
            <a:avLst/>
          </a:prstGeom>
        </p:spPr>
        <p:txBody>
          <a:bodyPr/>
          <a:lstStyle/>
          <a:p>
            <a:pPr/>
            <a:r>
              <a:t>Titeltext</a:t>
            </a:r>
          </a:p>
        </p:txBody>
      </p:sp>
      <p:sp>
        <p:nvSpPr>
          <p:cNvPr id="100" name="Textebene 1…"/>
          <p:cNvSpPr txBox="1"/>
          <p:nvPr>
            <p:ph type="body" sz="half" idx="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pPr/>
            <a:r>
              <a:t>Textebene 1</a:t>
            </a:r>
          </a:p>
          <a:p>
            <a:pPr lvl="1"/>
            <a:r>
              <a:t>Textebene 2</a:t>
            </a:r>
          </a:p>
          <a:p>
            <a:pPr lvl="2"/>
            <a:r>
              <a:t>Textebene 3</a:t>
            </a:r>
          </a:p>
          <a:p>
            <a:pPr lvl="3"/>
            <a:r>
              <a:t>Textebene 4</a:t>
            </a:r>
          </a:p>
          <a:p>
            <a:pPr lvl="4"/>
            <a:r>
              <a:t>Textebene 5</a:t>
            </a:r>
          </a:p>
        </p:txBody>
      </p:sp>
      <p:sp>
        <p:nvSpPr>
          <p:cNvPr id="101"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Linie"/>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3" name="Titeltext"/>
          <p:cNvSpPr txBox="1"/>
          <p:nvPr>
            <p:ph type="title"/>
          </p:nvPr>
        </p:nvSpPr>
        <p:spPr>
          <a:xfrm>
            <a:off x="406400" y="1536700"/>
            <a:ext cx="121920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Titeltext</a:t>
            </a:r>
          </a:p>
        </p:txBody>
      </p:sp>
      <p:pic>
        <p:nvPicPr>
          <p:cNvPr id="4" name="Picture 4" descr="Picture 4"/>
          <p:cNvPicPr>
            <a:picLocks noChangeAspect="1"/>
          </p:cNvPicPr>
          <p:nvPr/>
        </p:nvPicPr>
        <p:blipFill>
          <a:blip r:embed="rId2">
            <a:extLst/>
          </a:blip>
          <a:srcRect l="2752" t="13513" r="77475" b="21637"/>
          <a:stretch>
            <a:fillRect/>
          </a:stretch>
        </p:blipFill>
        <p:spPr>
          <a:xfrm>
            <a:off x="11267430" y="221167"/>
            <a:ext cx="1473498" cy="1169104"/>
          </a:xfrm>
          <a:prstGeom prst="rect">
            <a:avLst/>
          </a:prstGeom>
          <a:ln w="12700">
            <a:miter lim="400000"/>
          </a:ln>
        </p:spPr>
      </p:pic>
      <p:sp>
        <p:nvSpPr>
          <p:cNvPr id="5" name="Textebene 1…"/>
          <p:cNvSpPr txBox="1"/>
          <p:nvPr>
            <p:ph type="body" idx="1"/>
          </p:nvPr>
        </p:nvSpPr>
        <p:spPr>
          <a:xfrm>
            <a:off x="406400" y="2743200"/>
            <a:ext cx="12192000" cy="610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Textebene 1</a:t>
            </a:r>
          </a:p>
          <a:p>
            <a:pPr lvl="1"/>
            <a:r>
              <a:t>Textebene 2</a:t>
            </a:r>
          </a:p>
          <a:p>
            <a:pPr lvl="2"/>
            <a:r>
              <a:t>Textebene 3</a:t>
            </a:r>
          </a:p>
          <a:p>
            <a:pPr lvl="3"/>
            <a:r>
              <a:t>Textebene 4</a:t>
            </a:r>
          </a:p>
          <a:p>
            <a:pPr lvl="4"/>
            <a:r>
              <a:t>Textebene 5</a:t>
            </a:r>
          </a:p>
        </p:txBody>
      </p:sp>
      <p:sp>
        <p:nvSpPr>
          <p:cNvPr id="6" name="Foliennummer"/>
          <p:cNvSpPr txBox="1"/>
          <p:nvPr>
            <p:ph type="sldNum" sz="quarter" idx="2"/>
          </p:nvPr>
        </p:nvSpPr>
        <p:spPr>
          <a:xfrm>
            <a:off x="12186622" y="431800"/>
            <a:ext cx="406897"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DIN Alternate"/>
                <a:ea typeface="DIN Alternate"/>
                <a:cs typeface="DIN Alternate"/>
                <a:sym typeface="DIN Alternate"/>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transition xmlns:p14="http://schemas.microsoft.com/office/powerpoint/2010/main" spd="med" advClick="1"/>
  <p:txStyles>
    <p:titleStyle>
      <a:lvl1pPr marL="0" marR="0" indent="0" algn="l" defTabSz="584200" rtl="0" latinLnBrk="0">
        <a:lnSpc>
          <a:spcPct val="80000"/>
        </a:lnSpc>
        <a:spcBef>
          <a:spcPts val="2800"/>
        </a:spcBef>
        <a:spcAft>
          <a:spcPts val="0"/>
        </a:spcAft>
        <a:buClrTx/>
        <a:buSzTx/>
        <a:buFontTx/>
        <a:buNone/>
        <a:tabLst/>
        <a:defRPr b="0" baseline="0" cap="all" i="0" spc="0" strike="noStrike" sz="6000" u="none">
          <a:solidFill>
            <a:schemeClr val="accent1"/>
          </a:solidFill>
          <a:uFillTx/>
          <a:latin typeface="+mn-lt"/>
          <a:ea typeface="+mn-ea"/>
          <a:cs typeface="+mn-cs"/>
          <a:sym typeface="DIN Condensed"/>
        </a:defRPr>
      </a:lvl1pPr>
      <a:lvl2pPr marL="0" marR="0" indent="0" algn="l" defTabSz="584200" rtl="0" latinLnBrk="0">
        <a:lnSpc>
          <a:spcPct val="80000"/>
        </a:lnSpc>
        <a:spcBef>
          <a:spcPts val="2800"/>
        </a:spcBef>
        <a:spcAft>
          <a:spcPts val="0"/>
        </a:spcAft>
        <a:buClrTx/>
        <a:buSzTx/>
        <a:buFontTx/>
        <a:buNone/>
        <a:tabLst/>
        <a:defRPr b="0" baseline="0" cap="all" i="0" spc="0" strike="noStrike" sz="6000" u="none">
          <a:solidFill>
            <a:schemeClr val="accent1"/>
          </a:solidFill>
          <a:uFillTx/>
          <a:latin typeface="+mn-lt"/>
          <a:ea typeface="+mn-ea"/>
          <a:cs typeface="+mn-cs"/>
          <a:sym typeface="DIN Condensed"/>
        </a:defRPr>
      </a:lvl2pPr>
      <a:lvl3pPr marL="0" marR="0" indent="0" algn="l" defTabSz="584200" rtl="0" latinLnBrk="0">
        <a:lnSpc>
          <a:spcPct val="80000"/>
        </a:lnSpc>
        <a:spcBef>
          <a:spcPts val="2800"/>
        </a:spcBef>
        <a:spcAft>
          <a:spcPts val="0"/>
        </a:spcAft>
        <a:buClrTx/>
        <a:buSzTx/>
        <a:buFontTx/>
        <a:buNone/>
        <a:tabLst/>
        <a:defRPr b="0" baseline="0" cap="all" i="0" spc="0" strike="noStrike" sz="6000" u="none">
          <a:solidFill>
            <a:schemeClr val="accent1"/>
          </a:solidFill>
          <a:uFillTx/>
          <a:latin typeface="+mn-lt"/>
          <a:ea typeface="+mn-ea"/>
          <a:cs typeface="+mn-cs"/>
          <a:sym typeface="DIN Condensed"/>
        </a:defRPr>
      </a:lvl3pPr>
      <a:lvl4pPr marL="0" marR="0" indent="0" algn="l" defTabSz="584200" rtl="0" latinLnBrk="0">
        <a:lnSpc>
          <a:spcPct val="80000"/>
        </a:lnSpc>
        <a:spcBef>
          <a:spcPts val="2800"/>
        </a:spcBef>
        <a:spcAft>
          <a:spcPts val="0"/>
        </a:spcAft>
        <a:buClrTx/>
        <a:buSzTx/>
        <a:buFontTx/>
        <a:buNone/>
        <a:tabLst/>
        <a:defRPr b="0" baseline="0" cap="all" i="0" spc="0" strike="noStrike" sz="6000" u="none">
          <a:solidFill>
            <a:schemeClr val="accent1"/>
          </a:solidFill>
          <a:uFillTx/>
          <a:latin typeface="+mn-lt"/>
          <a:ea typeface="+mn-ea"/>
          <a:cs typeface="+mn-cs"/>
          <a:sym typeface="DIN Condensed"/>
        </a:defRPr>
      </a:lvl4pPr>
      <a:lvl5pPr marL="0" marR="0" indent="0" algn="l" defTabSz="584200" rtl="0" latinLnBrk="0">
        <a:lnSpc>
          <a:spcPct val="80000"/>
        </a:lnSpc>
        <a:spcBef>
          <a:spcPts val="2800"/>
        </a:spcBef>
        <a:spcAft>
          <a:spcPts val="0"/>
        </a:spcAft>
        <a:buClrTx/>
        <a:buSzTx/>
        <a:buFontTx/>
        <a:buNone/>
        <a:tabLst/>
        <a:defRPr b="0" baseline="0" cap="all" i="0" spc="0" strike="noStrike" sz="6000" u="none">
          <a:solidFill>
            <a:schemeClr val="accent1"/>
          </a:solidFill>
          <a:uFillTx/>
          <a:latin typeface="+mn-lt"/>
          <a:ea typeface="+mn-ea"/>
          <a:cs typeface="+mn-cs"/>
          <a:sym typeface="DIN Condensed"/>
        </a:defRPr>
      </a:lvl5pPr>
      <a:lvl6pPr marL="0" marR="0" indent="0" algn="l" defTabSz="584200" rtl="0" latinLnBrk="0">
        <a:lnSpc>
          <a:spcPct val="80000"/>
        </a:lnSpc>
        <a:spcBef>
          <a:spcPts val="2800"/>
        </a:spcBef>
        <a:spcAft>
          <a:spcPts val="0"/>
        </a:spcAft>
        <a:buClrTx/>
        <a:buSzTx/>
        <a:buFontTx/>
        <a:buNone/>
        <a:tabLst/>
        <a:defRPr b="0" baseline="0" cap="all" i="0" spc="0" strike="noStrike" sz="6000" u="none">
          <a:solidFill>
            <a:schemeClr val="accent1"/>
          </a:solidFill>
          <a:uFillTx/>
          <a:latin typeface="+mn-lt"/>
          <a:ea typeface="+mn-ea"/>
          <a:cs typeface="+mn-cs"/>
          <a:sym typeface="DIN Condensed"/>
        </a:defRPr>
      </a:lvl6pPr>
      <a:lvl7pPr marL="0" marR="0" indent="0" algn="l" defTabSz="584200" rtl="0" latinLnBrk="0">
        <a:lnSpc>
          <a:spcPct val="80000"/>
        </a:lnSpc>
        <a:spcBef>
          <a:spcPts val="2800"/>
        </a:spcBef>
        <a:spcAft>
          <a:spcPts val="0"/>
        </a:spcAft>
        <a:buClrTx/>
        <a:buSzTx/>
        <a:buFontTx/>
        <a:buNone/>
        <a:tabLst/>
        <a:defRPr b="0" baseline="0" cap="all" i="0" spc="0" strike="noStrike" sz="6000" u="none">
          <a:solidFill>
            <a:schemeClr val="accent1"/>
          </a:solidFill>
          <a:uFillTx/>
          <a:latin typeface="+mn-lt"/>
          <a:ea typeface="+mn-ea"/>
          <a:cs typeface="+mn-cs"/>
          <a:sym typeface="DIN Condensed"/>
        </a:defRPr>
      </a:lvl7pPr>
      <a:lvl8pPr marL="0" marR="0" indent="0" algn="l" defTabSz="584200" rtl="0" latinLnBrk="0">
        <a:lnSpc>
          <a:spcPct val="80000"/>
        </a:lnSpc>
        <a:spcBef>
          <a:spcPts val="2800"/>
        </a:spcBef>
        <a:spcAft>
          <a:spcPts val="0"/>
        </a:spcAft>
        <a:buClrTx/>
        <a:buSzTx/>
        <a:buFontTx/>
        <a:buNone/>
        <a:tabLst/>
        <a:defRPr b="0" baseline="0" cap="all" i="0" spc="0" strike="noStrike" sz="6000" u="none">
          <a:solidFill>
            <a:schemeClr val="accent1"/>
          </a:solidFill>
          <a:uFillTx/>
          <a:latin typeface="+mn-lt"/>
          <a:ea typeface="+mn-ea"/>
          <a:cs typeface="+mn-cs"/>
          <a:sym typeface="DIN Condensed"/>
        </a:defRPr>
      </a:lvl8pPr>
      <a:lvl9pPr marL="0" marR="0" indent="0" algn="l" defTabSz="584200" rtl="0" latinLnBrk="0">
        <a:lnSpc>
          <a:spcPct val="80000"/>
        </a:lnSpc>
        <a:spcBef>
          <a:spcPts val="2800"/>
        </a:spcBef>
        <a:spcAft>
          <a:spcPts val="0"/>
        </a:spcAft>
        <a:buClrTx/>
        <a:buSzTx/>
        <a:buFontTx/>
        <a:buNone/>
        <a:tabLst/>
        <a:defRPr b="0" baseline="0" cap="all" i="0" spc="0" strike="noStrike" sz="6000" u="none">
          <a:solidFill>
            <a:schemeClr val="accent1"/>
          </a:solidFill>
          <a:uFillTx/>
          <a:latin typeface="+mn-lt"/>
          <a:ea typeface="+mn-ea"/>
          <a:cs typeface="+mn-cs"/>
          <a:sym typeface="DIN Condensed"/>
        </a:defRPr>
      </a:lvl9pPr>
    </p:titleStyle>
    <p:bodyStyle>
      <a:lvl1pPr marL="4445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solidFill>
            <a:srgbClr val="838787"/>
          </a:solidFill>
          <a:uFillTx/>
          <a:latin typeface="Avenir Next Medium"/>
          <a:ea typeface="Avenir Next Medium"/>
          <a:cs typeface="Avenir Next Medium"/>
          <a:sym typeface="Avenir Next Medium"/>
        </a:defRPr>
      </a:lvl1pPr>
      <a:lvl2pPr marL="8890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solidFill>
            <a:srgbClr val="838787"/>
          </a:solidFill>
          <a:uFillTx/>
          <a:latin typeface="Avenir Next Medium"/>
          <a:ea typeface="Avenir Next Medium"/>
          <a:cs typeface="Avenir Next Medium"/>
          <a:sym typeface="Avenir Next Medium"/>
        </a:defRPr>
      </a:lvl2pPr>
      <a:lvl3pPr marL="13335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solidFill>
            <a:srgbClr val="838787"/>
          </a:solidFill>
          <a:uFillTx/>
          <a:latin typeface="Avenir Next Medium"/>
          <a:ea typeface="Avenir Next Medium"/>
          <a:cs typeface="Avenir Next Medium"/>
          <a:sym typeface="Avenir Next Medium"/>
        </a:defRPr>
      </a:lvl3pPr>
      <a:lvl4pPr marL="17780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solidFill>
            <a:srgbClr val="838787"/>
          </a:solidFill>
          <a:uFillTx/>
          <a:latin typeface="Avenir Next Medium"/>
          <a:ea typeface="Avenir Next Medium"/>
          <a:cs typeface="Avenir Next Medium"/>
          <a:sym typeface="Avenir Next Medium"/>
        </a:defRPr>
      </a:lvl4pPr>
      <a:lvl5pPr marL="22225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solidFill>
            <a:srgbClr val="838787"/>
          </a:solidFill>
          <a:uFillTx/>
          <a:latin typeface="Avenir Next Medium"/>
          <a:ea typeface="Avenir Next Medium"/>
          <a:cs typeface="Avenir Next Medium"/>
          <a:sym typeface="Avenir Next Medium"/>
        </a:defRPr>
      </a:lvl5pPr>
      <a:lvl6pPr marL="26670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solidFill>
            <a:srgbClr val="838787"/>
          </a:solidFill>
          <a:uFillTx/>
          <a:latin typeface="Avenir Next Medium"/>
          <a:ea typeface="Avenir Next Medium"/>
          <a:cs typeface="Avenir Next Medium"/>
          <a:sym typeface="Avenir Next Medium"/>
        </a:defRPr>
      </a:lvl6pPr>
      <a:lvl7pPr marL="31115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solidFill>
            <a:srgbClr val="838787"/>
          </a:solidFill>
          <a:uFillTx/>
          <a:latin typeface="Avenir Next Medium"/>
          <a:ea typeface="Avenir Next Medium"/>
          <a:cs typeface="Avenir Next Medium"/>
          <a:sym typeface="Avenir Next Medium"/>
        </a:defRPr>
      </a:lvl7pPr>
      <a:lvl8pPr marL="35560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solidFill>
            <a:srgbClr val="838787"/>
          </a:solidFill>
          <a:uFillTx/>
          <a:latin typeface="Avenir Next Medium"/>
          <a:ea typeface="Avenir Next Medium"/>
          <a:cs typeface="Avenir Next Medium"/>
          <a:sym typeface="Avenir Next Medium"/>
        </a:defRPr>
      </a:lvl8pPr>
      <a:lvl9pPr marL="4000500" marR="0" indent="-444500" algn="l" defTabSz="584200" rtl="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DIN Alternate"/>
        </a:defRPr>
      </a:lvl1pPr>
      <a:lvl2pPr marL="0" marR="0" indent="228600" algn="r" defTabSz="584200" latinLnBrk="0">
        <a:lnSpc>
          <a:spcPct val="8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DIN Alternate"/>
        </a:defRPr>
      </a:lvl2pPr>
      <a:lvl3pPr marL="0" marR="0" indent="457200" algn="r" defTabSz="584200" latinLnBrk="0">
        <a:lnSpc>
          <a:spcPct val="8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DIN Alternate"/>
        </a:defRPr>
      </a:lvl3pPr>
      <a:lvl4pPr marL="0" marR="0" indent="685800" algn="r" defTabSz="584200" latinLnBrk="0">
        <a:lnSpc>
          <a:spcPct val="8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DIN Alternate"/>
        </a:defRPr>
      </a:lvl4pPr>
      <a:lvl5pPr marL="0" marR="0" indent="914400" algn="r" defTabSz="584200" latinLnBrk="0">
        <a:lnSpc>
          <a:spcPct val="8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DIN Alternate"/>
        </a:defRPr>
      </a:lvl5pPr>
      <a:lvl6pPr marL="0" marR="0" indent="1143000" algn="r" defTabSz="584200" latinLnBrk="0">
        <a:lnSpc>
          <a:spcPct val="8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DIN Alternate"/>
        </a:defRPr>
      </a:lvl6pPr>
      <a:lvl7pPr marL="0" marR="0" indent="1371600" algn="r" defTabSz="584200" latinLnBrk="0">
        <a:lnSpc>
          <a:spcPct val="8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DIN Alternate"/>
        </a:defRPr>
      </a:lvl7pPr>
      <a:lvl8pPr marL="0" marR="0" indent="1600200" algn="r" defTabSz="584200" latinLnBrk="0">
        <a:lnSpc>
          <a:spcPct val="8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DIN Alternate"/>
        </a:defRPr>
      </a:lvl8pPr>
      <a:lvl9pPr marL="0" marR="0" indent="1828800" algn="r" defTabSz="584200" latinLnBrk="0">
        <a:lnSpc>
          <a:spcPct val="8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DIN Alternat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vngoc.org/2019/11/19/side-events-at-cnd-2020/"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3.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2.jpeg"/><Relationship Id="rId4"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hyperlink" Target="http://vngoc.org/2019/02/19/cstf-global-consultation-report/" TargetMode="External"/></Relationships>

</file>

<file path=ppt/slides/_rels/slide2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 Id="rId3" Type="http://schemas.openxmlformats.org/officeDocument/2006/relationships/image" Target="../media/image4.tif"/></Relationships>

</file>

<file path=ppt/slides/_rels/slide2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 Id="rId3" Type="http://schemas.openxmlformats.org/officeDocument/2006/relationships/image" Target="../media/image5.tif"/></Relationships>

</file>

<file path=ppt/slides/_rels/slide2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 Id="rId3" Type="http://schemas.openxmlformats.org/officeDocument/2006/relationships/image" Target="../media/image6.tif"/></Relationships>

</file>

<file path=ppt/slides/_rels/slide2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 Id="rId3" Type="http://schemas.openxmlformats.org/officeDocument/2006/relationships/image" Target="../media/image7.tif"/></Relationships>

</file>

<file path=ppt/slides/_rels/slide2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 Id="rId3" Type="http://schemas.openxmlformats.org/officeDocument/2006/relationships/image" Target="../media/image8.tif"/></Relationships>

</file>

<file path=ppt/slides/_rels/slide2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 Id="rId3" Type="http://schemas.openxmlformats.org/officeDocument/2006/relationships/image" Target="../media/image9.tif"/></Relationships>

</file>

<file path=ppt/slides/_rels/slide2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 Id="rId3" Type="http://schemas.openxmlformats.org/officeDocument/2006/relationships/image" Target="../media/image9.tif"/><Relationship Id="rId4" Type="http://schemas.openxmlformats.org/officeDocument/2006/relationships/image" Target="../media/image10.tif"/></Relationships>

</file>

<file path=ppt/slides/_rels/slide2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vngoc.org" TargetMode="External"/><Relationship Id="rId3" Type="http://schemas.openxmlformats.org/officeDocument/2006/relationships/hyperlink" Target="https://www.facebook.com/VNGOCondrugs/" TargetMode="External"/><Relationship Id="rId4" Type="http://schemas.openxmlformats.org/officeDocument/2006/relationships/hyperlink" Target="http://twitter.com/theVNGOC" TargetMode="External"/><Relationship Id="rId5" Type="http://schemas.openxmlformats.org/officeDocument/2006/relationships/hyperlink" Target="mailto:info@vngoc.org" TargetMode="External"/><Relationship Id="rId6" Type="http://schemas.openxmlformats.org/officeDocument/2006/relationships/hyperlink" Target="mailto:spirker@vngoc.org" TargetMode="External"/></Relationships>

</file>

<file path=ppt/slides/_rels/slide3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vngoc.org" TargetMode="External"/><Relationship Id="rId3" Type="http://schemas.openxmlformats.org/officeDocument/2006/relationships/hyperlink" Target="http://www.cstfondrugs.org" TargetMode="External"/><Relationship Id="rId4" Type="http://schemas.openxmlformats.org/officeDocument/2006/relationships/hyperlink" Target="https://www.cstfondrugs.org/online-consultation-2018/" TargetMode="External"/><Relationship Id="rId5" Type="http://schemas.openxmlformats.org/officeDocument/2006/relationships/hyperlink" Target="http://www.mp.vngoc.org" TargetMode="External"/><Relationship Id="rId6" Type="http://schemas.openxmlformats.org/officeDocument/2006/relationships/hyperlink" Target="http://www.unodc.org/unodc/en/ngos/DCN0-NGOs-and-civil-society.html" TargetMode="External"/><Relationship Id="rId7" Type="http://schemas.openxmlformats.org/officeDocument/2006/relationships/hyperlink" Target="https://www.unodc.org/unodc/en/commissions/CND/session/63_Session_2020/session-63-of-the-commission-on-narcotic-drugs.html" TargetMode="External"/><Relationship Id="rId8" Type="http://schemas.openxmlformats.org/officeDocument/2006/relationships/hyperlink" Target="http://cndblog.org" TargetMode="External"/><Relationship Id="rId9" Type="http://schemas.openxmlformats.org/officeDocument/2006/relationships/hyperlink" Target="http://vngoc.org/wp-content/uploads/2019/12/ungass2019_16x24_28Oct2019.pdf" TargetMode="External"/><Relationship Id="rId10" Type="http://schemas.openxmlformats.org/officeDocument/2006/relationships/hyperlink" Target="http://csonet.org/index.php?menu=34"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vngoc.org/about-the-vngoc/membership" TargetMode="External"/><Relationship Id="rId3" Type="http://schemas.openxmlformats.org/officeDocument/2006/relationships/hyperlink" Target="https://esango.un.org/civilsociety/consultativeStatusSummary.do?profileCode=636274"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mp.vngoc.org" TargetMode="External"/><Relationship Id="rId3" Type="http://schemas.openxmlformats.org/officeDocument/2006/relationships/image" Target="../media/image2.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CIVIL SOCIETY and THE UN"/>
          <p:cNvSpPr txBox="1"/>
          <p:nvPr>
            <p:ph type="title"/>
          </p:nvPr>
        </p:nvSpPr>
        <p:spPr>
          <a:prstGeom prst="rect">
            <a:avLst/>
          </a:prstGeom>
        </p:spPr>
        <p:txBody>
          <a:bodyPr/>
          <a:lstStyle>
            <a:lvl1pPr defTabSz="397256">
              <a:defRPr sz="11560"/>
            </a:lvl1pPr>
          </a:lstStyle>
          <a:p>
            <a:pPr/>
            <a:r>
              <a:t>CIVIL SOCIETY and THE UN</a:t>
            </a:r>
          </a:p>
        </p:txBody>
      </p:sp>
      <p:sp>
        <p:nvSpPr>
          <p:cNvPr id="176" name="Vienna NGO Committee on Drugs &amp;…"/>
          <p:cNvSpPr txBox="1"/>
          <p:nvPr>
            <p:ph type="body" sz="quarter" idx="1"/>
          </p:nvPr>
        </p:nvSpPr>
        <p:spPr>
          <a:prstGeom prst="rect">
            <a:avLst/>
          </a:prstGeom>
        </p:spPr>
        <p:txBody>
          <a:bodyPr/>
          <a:lstStyle/>
          <a:p>
            <a:pPr defTabSz="566674">
              <a:spcBef>
                <a:spcPts val="2200"/>
              </a:spcBef>
              <a:defRPr sz="5238"/>
            </a:pPr>
            <a:r>
              <a:t>Vienna NGO Committee on Drugs &amp;</a:t>
            </a:r>
          </a:p>
          <a:p>
            <a:pPr defTabSz="566674">
              <a:spcBef>
                <a:spcPts val="2200"/>
              </a:spcBef>
              <a:defRPr sz="5238"/>
            </a:pPr>
            <a:r>
              <a:t>UNODC Civil Society Team</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63rd CND"/>
          <p:cNvSpPr txBox="1"/>
          <p:nvPr>
            <p:ph type="body" idx="13"/>
          </p:nvPr>
        </p:nvSpPr>
        <p:spPr>
          <a:prstGeom prst="rect">
            <a:avLst/>
          </a:prstGeom>
        </p:spPr>
        <p:txBody>
          <a:bodyPr/>
          <a:lstStyle/>
          <a:p>
            <a:pPr/>
            <a:r>
              <a:t>63rd CND</a:t>
            </a:r>
          </a:p>
        </p:txBody>
      </p:sp>
      <p:sp>
        <p:nvSpPr>
          <p:cNvPr id="209" name="How does it work?"/>
          <p:cNvSpPr txBox="1"/>
          <p:nvPr>
            <p:ph type="title"/>
          </p:nvPr>
        </p:nvSpPr>
        <p:spPr>
          <a:prstGeom prst="rect">
            <a:avLst/>
          </a:prstGeom>
        </p:spPr>
        <p:txBody>
          <a:bodyPr/>
          <a:lstStyle>
            <a:lvl1pPr defTabSz="467359">
              <a:spcBef>
                <a:spcPts val="2200"/>
              </a:spcBef>
              <a:defRPr sz="4800"/>
            </a:lvl1pPr>
          </a:lstStyle>
          <a:p>
            <a:pPr/>
            <a:r>
              <a:t>How does it work?</a:t>
            </a:r>
          </a:p>
        </p:txBody>
      </p:sp>
      <p:sp>
        <p:nvSpPr>
          <p:cNvPr id="210" name="Annual main session in March and reconvene session in December…"/>
          <p:cNvSpPr txBox="1"/>
          <p:nvPr>
            <p:ph type="body" idx="1"/>
          </p:nvPr>
        </p:nvSpPr>
        <p:spPr>
          <a:prstGeom prst="rect">
            <a:avLst/>
          </a:prstGeom>
        </p:spPr>
        <p:txBody>
          <a:bodyPr/>
          <a:lstStyle/>
          <a:p>
            <a:pPr/>
            <a:r>
              <a:t>Annual main session in March and reconvene session in December</a:t>
            </a:r>
          </a:p>
          <a:p>
            <a:pPr/>
            <a:r>
              <a:t>Plenary and Committee of the Whole (CoW)</a:t>
            </a:r>
          </a:p>
          <a:p>
            <a:pPr/>
            <a:r>
              <a:t>Intersessional Meetings</a:t>
            </a:r>
          </a:p>
          <a:p>
            <a:pPr/>
            <a:r>
              <a:t>Working Groups</a:t>
            </a:r>
          </a:p>
          <a:p>
            <a:pPr/>
            <a:r>
              <a:t>Informal Meetings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63rd CND"/>
          <p:cNvSpPr txBox="1"/>
          <p:nvPr>
            <p:ph type="body" idx="13"/>
          </p:nvPr>
        </p:nvSpPr>
        <p:spPr>
          <a:prstGeom prst="rect">
            <a:avLst/>
          </a:prstGeom>
        </p:spPr>
        <p:txBody>
          <a:bodyPr/>
          <a:lstStyle/>
          <a:p>
            <a:pPr/>
            <a:r>
              <a:t>63rd CND</a:t>
            </a:r>
          </a:p>
        </p:txBody>
      </p:sp>
      <p:sp>
        <p:nvSpPr>
          <p:cNvPr id="213" name="How to Engage at the CND"/>
          <p:cNvSpPr txBox="1"/>
          <p:nvPr>
            <p:ph type="title"/>
          </p:nvPr>
        </p:nvSpPr>
        <p:spPr>
          <a:prstGeom prst="rect">
            <a:avLst/>
          </a:prstGeom>
        </p:spPr>
        <p:txBody>
          <a:bodyPr/>
          <a:lstStyle>
            <a:lvl1pPr defTabSz="467359">
              <a:spcBef>
                <a:spcPts val="2200"/>
              </a:spcBef>
              <a:defRPr sz="4800"/>
            </a:lvl1pPr>
          </a:lstStyle>
          <a:p>
            <a:pPr/>
            <a:r>
              <a:t>How to Engage at the CND</a:t>
            </a:r>
          </a:p>
        </p:txBody>
      </p:sp>
      <p:sp>
        <p:nvSpPr>
          <p:cNvPr id="214" name="NGOs with ECOSOC status may send up to 10 observers…"/>
          <p:cNvSpPr txBox="1"/>
          <p:nvPr>
            <p:ph type="body" idx="1"/>
          </p:nvPr>
        </p:nvSpPr>
        <p:spPr>
          <a:prstGeom prst="rect">
            <a:avLst/>
          </a:prstGeom>
        </p:spPr>
        <p:txBody>
          <a:bodyPr/>
          <a:lstStyle/>
          <a:p>
            <a:pPr marL="337820" indent="-337820" defTabSz="443991">
              <a:spcBef>
                <a:spcPts val="2100"/>
              </a:spcBef>
              <a:defRPr sz="2584"/>
            </a:pPr>
            <a:r>
              <a:t>NGOs with ECOSOC status may send up to 10 observers</a:t>
            </a:r>
          </a:p>
          <a:p>
            <a:pPr marL="337820" indent="-337820" defTabSz="443991">
              <a:spcBef>
                <a:spcPts val="2100"/>
              </a:spcBef>
              <a:defRPr sz="2584"/>
            </a:pPr>
            <a:r>
              <a:t>NGOs without ECOSOC status need to ask either other NGOs or governments to be on their delegations</a:t>
            </a:r>
          </a:p>
          <a:p>
            <a:pPr marL="337820" indent="-337820" defTabSz="443991">
              <a:spcBef>
                <a:spcPts val="2100"/>
              </a:spcBef>
              <a:defRPr sz="2584"/>
            </a:pPr>
            <a:r>
              <a:t>Make statements in the Plenary</a:t>
            </a:r>
          </a:p>
          <a:p>
            <a:pPr marL="337820" indent="-337820" defTabSz="443991">
              <a:spcBef>
                <a:spcPts val="2100"/>
              </a:spcBef>
              <a:defRPr sz="2584"/>
            </a:pPr>
            <a:r>
              <a:t>Meet with government delegations</a:t>
            </a:r>
          </a:p>
          <a:p>
            <a:pPr marL="337820" indent="-337820" defTabSz="443991">
              <a:spcBef>
                <a:spcPts val="2100"/>
              </a:spcBef>
              <a:defRPr sz="2584"/>
            </a:pPr>
            <a:r>
              <a:t>Organise or present at side events</a:t>
            </a:r>
          </a:p>
          <a:p>
            <a:pPr marL="337820" indent="-337820" defTabSz="443991">
              <a:spcBef>
                <a:spcPts val="2100"/>
              </a:spcBef>
              <a:defRPr sz="2584"/>
            </a:pPr>
            <a:r>
              <a:t>Put documents on the NGO table or organise your own exhibition</a:t>
            </a:r>
          </a:p>
          <a:p>
            <a:pPr marL="337820" indent="-337820" defTabSz="443991">
              <a:spcBef>
                <a:spcPts val="2100"/>
              </a:spcBef>
              <a:defRPr sz="2584"/>
            </a:pPr>
            <a:r>
              <a:t>Join VNGOC </a:t>
            </a:r>
          </a:p>
          <a:p>
            <a:pPr marL="337820" indent="-337820" defTabSz="443991">
              <a:spcBef>
                <a:spcPts val="2100"/>
              </a:spcBef>
              <a:defRPr sz="2584"/>
            </a:pPr>
            <a:r>
              <a:t>Attend our Informal dialogue sessions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63rd CND"/>
          <p:cNvSpPr txBox="1"/>
          <p:nvPr>
            <p:ph type="body" idx="13"/>
          </p:nvPr>
        </p:nvSpPr>
        <p:spPr>
          <a:prstGeom prst="rect">
            <a:avLst/>
          </a:prstGeom>
        </p:spPr>
        <p:txBody>
          <a:bodyPr/>
          <a:lstStyle/>
          <a:p>
            <a:pPr/>
            <a:r>
              <a:t>63rd CND</a:t>
            </a:r>
          </a:p>
        </p:txBody>
      </p:sp>
      <p:sp>
        <p:nvSpPr>
          <p:cNvPr id="217" name="Side Events"/>
          <p:cNvSpPr txBox="1"/>
          <p:nvPr>
            <p:ph type="title"/>
          </p:nvPr>
        </p:nvSpPr>
        <p:spPr>
          <a:prstGeom prst="rect">
            <a:avLst/>
          </a:prstGeom>
        </p:spPr>
        <p:txBody>
          <a:bodyPr/>
          <a:lstStyle>
            <a:lvl1pPr defTabSz="467359">
              <a:spcBef>
                <a:spcPts val="2200"/>
              </a:spcBef>
              <a:defRPr sz="4800"/>
            </a:lvl1pPr>
          </a:lstStyle>
          <a:p>
            <a:pPr/>
            <a:r>
              <a:t>Side Events</a:t>
            </a:r>
          </a:p>
        </p:txBody>
      </p:sp>
      <p:sp>
        <p:nvSpPr>
          <p:cNvPr id="218" name="Mornings and lunchtimes – more than 100 last year!…"/>
          <p:cNvSpPr txBox="1"/>
          <p:nvPr>
            <p:ph type="body" idx="1"/>
          </p:nvPr>
        </p:nvSpPr>
        <p:spPr>
          <a:prstGeom prst="rect">
            <a:avLst/>
          </a:prstGeom>
        </p:spPr>
        <p:txBody>
          <a:bodyPr/>
          <a:lstStyle/>
          <a:p>
            <a:pPr/>
            <a:r>
              <a:t>Mornings and lunchtimes – more than 100 last year!</a:t>
            </a:r>
          </a:p>
          <a:p>
            <a:pPr/>
            <a:r>
              <a:t>Organised by member states, UN agencies and/or NGOs</a:t>
            </a:r>
          </a:p>
          <a:p>
            <a:pPr/>
            <a:r>
              <a:t>Application Period:  January 6th - 17th 2020 (</a:t>
            </a:r>
            <a:r>
              <a:rPr u="sng">
                <a:solidFill>
                  <a:schemeClr val="accent1"/>
                </a:solidFill>
                <a:hlinkClick r:id="rId2" invalidUrl="" action="" tgtFrame="" tooltip="" history="1" highlightClick="0" endSnd="0"/>
              </a:rPr>
              <a:t>http://vngoc.org/2019/11/19/side-events-at-cnd-2020/</a:t>
            </a:r>
            <a:r>
              <a:t>)</a:t>
            </a:r>
          </a:p>
          <a:p>
            <a:pPr/>
            <a:r>
              <a:t>Space for more in-depth debate on key issues</a:t>
            </a:r>
          </a:p>
          <a:p>
            <a:pPr/>
            <a:r>
              <a:t>Anyone can make interventions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63rd CND"/>
          <p:cNvSpPr txBox="1"/>
          <p:nvPr>
            <p:ph type="body" idx="13"/>
          </p:nvPr>
        </p:nvSpPr>
        <p:spPr>
          <a:prstGeom prst="rect">
            <a:avLst/>
          </a:prstGeom>
        </p:spPr>
        <p:txBody>
          <a:bodyPr/>
          <a:lstStyle/>
          <a:p>
            <a:pPr/>
            <a:r>
              <a:t>63rd CND</a:t>
            </a:r>
          </a:p>
        </p:txBody>
      </p:sp>
      <p:sp>
        <p:nvSpPr>
          <p:cNvPr id="221" name="Other Meetings during the 63rd CND"/>
          <p:cNvSpPr txBox="1"/>
          <p:nvPr>
            <p:ph type="title"/>
          </p:nvPr>
        </p:nvSpPr>
        <p:spPr>
          <a:prstGeom prst="rect">
            <a:avLst/>
          </a:prstGeom>
        </p:spPr>
        <p:txBody>
          <a:bodyPr/>
          <a:lstStyle>
            <a:lvl1pPr defTabSz="467359">
              <a:spcBef>
                <a:spcPts val="2200"/>
              </a:spcBef>
              <a:defRPr sz="4800"/>
            </a:lvl1pPr>
          </a:lstStyle>
          <a:p>
            <a:pPr/>
            <a:r>
              <a:t>Other Meetings during the 63rd CND</a:t>
            </a:r>
          </a:p>
        </p:txBody>
      </p:sp>
      <p:sp>
        <p:nvSpPr>
          <p:cNvPr id="222" name="NGO briefing (VNGOC and UNODC Civil Society Team) on Monday morning…"/>
          <p:cNvSpPr txBox="1"/>
          <p:nvPr>
            <p:ph type="body" idx="1"/>
          </p:nvPr>
        </p:nvSpPr>
        <p:spPr>
          <a:prstGeom prst="rect">
            <a:avLst/>
          </a:prstGeom>
        </p:spPr>
        <p:txBody>
          <a:bodyPr/>
          <a:lstStyle/>
          <a:p>
            <a:pPr marL="382270" indent="-382270" defTabSz="502412">
              <a:spcBef>
                <a:spcPts val="2400"/>
              </a:spcBef>
              <a:defRPr sz="2924"/>
            </a:pPr>
            <a:r>
              <a:t>NGO briefing (VNGOC and UNODC Civil Society Team) on Monday morning</a:t>
            </a:r>
          </a:p>
          <a:p>
            <a:pPr marL="382270" indent="-382270" defTabSz="502412">
              <a:spcBef>
                <a:spcPts val="2400"/>
              </a:spcBef>
              <a:defRPr sz="2924"/>
            </a:pPr>
            <a:r>
              <a:t>Informal Dialoges with:</a:t>
            </a:r>
          </a:p>
          <a:p>
            <a:pPr lvl="1" marL="764540" indent="-382270" defTabSz="502412">
              <a:spcBef>
                <a:spcPts val="2400"/>
              </a:spcBef>
              <a:defRPr sz="2924"/>
            </a:pPr>
            <a:r>
              <a:t>UNODC Exec. Director</a:t>
            </a:r>
          </a:p>
          <a:p>
            <a:pPr lvl="1" marL="764540" indent="-382270" defTabSz="502412">
              <a:spcBef>
                <a:spcPts val="2400"/>
              </a:spcBef>
              <a:defRPr sz="2924"/>
            </a:pPr>
            <a:r>
              <a:t>INCB President</a:t>
            </a:r>
          </a:p>
          <a:p>
            <a:pPr lvl="1" marL="764540" indent="-382270" defTabSz="502412">
              <a:spcBef>
                <a:spcPts val="2400"/>
              </a:spcBef>
              <a:defRPr sz="2924"/>
            </a:pPr>
            <a:r>
              <a:t>CND Chair</a:t>
            </a:r>
          </a:p>
          <a:p>
            <a:pPr marL="382270" indent="-382270" defTabSz="502412">
              <a:spcBef>
                <a:spcPts val="2400"/>
              </a:spcBef>
              <a:defRPr sz="2924"/>
            </a:pPr>
            <a:r>
              <a:t>VNGOC Annual General Assembly on Wednesday afternoon</a:t>
            </a:r>
          </a:p>
          <a:p>
            <a:pPr marL="382270" indent="-382270" defTabSz="502412">
              <a:spcBef>
                <a:spcPts val="2400"/>
              </a:spcBef>
              <a:defRPr sz="2924"/>
            </a:pPr>
            <a:r>
              <a:t>VNGOC Social Gathering Wednesday evening</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ECOSOC Consultative Status"/>
          <p:cNvSpPr txBox="1"/>
          <p:nvPr>
            <p:ph type="body" idx="13"/>
          </p:nvPr>
        </p:nvSpPr>
        <p:spPr>
          <a:prstGeom prst="rect">
            <a:avLst/>
          </a:prstGeom>
        </p:spPr>
        <p:txBody>
          <a:bodyPr/>
          <a:lstStyle/>
          <a:p>
            <a:pPr/>
            <a:r>
              <a:t>ECOSOC Consultative Status</a:t>
            </a:r>
          </a:p>
        </p:txBody>
      </p:sp>
      <p:sp>
        <p:nvSpPr>
          <p:cNvPr id="225" name="ECOSOC Consultative Status"/>
          <p:cNvSpPr txBox="1"/>
          <p:nvPr>
            <p:ph type="title"/>
          </p:nvPr>
        </p:nvSpPr>
        <p:spPr>
          <a:prstGeom prst="rect">
            <a:avLst/>
          </a:prstGeom>
        </p:spPr>
        <p:txBody>
          <a:bodyPr/>
          <a:lstStyle>
            <a:lvl1pPr defTabSz="467359">
              <a:spcBef>
                <a:spcPts val="2200"/>
              </a:spcBef>
              <a:defRPr sz="4800"/>
            </a:lvl1pPr>
          </a:lstStyle>
          <a:p>
            <a:pPr/>
            <a:r>
              <a:t>ECOSOC Consultative Status</a:t>
            </a:r>
          </a:p>
        </p:txBody>
      </p:sp>
      <p:sp>
        <p:nvSpPr>
          <p:cNvPr id="226" name="General, Special, Roster…"/>
          <p:cNvSpPr txBox="1"/>
          <p:nvPr>
            <p:ph type="body" idx="1"/>
          </p:nvPr>
        </p:nvSpPr>
        <p:spPr>
          <a:prstGeom prst="rect">
            <a:avLst/>
          </a:prstGeom>
        </p:spPr>
        <p:txBody>
          <a:bodyPr/>
          <a:lstStyle/>
          <a:p>
            <a:pPr/>
            <a:r>
              <a:t>General, </a:t>
            </a:r>
            <a:r>
              <a:rPr b="1">
                <a:latin typeface="Avenir Next"/>
                <a:ea typeface="Avenir Next"/>
                <a:cs typeface="Avenir Next"/>
                <a:sym typeface="Avenir Next"/>
              </a:rPr>
              <a:t>Special</a:t>
            </a:r>
            <a:r>
              <a:t>, Roster</a:t>
            </a:r>
          </a:p>
          <a:p>
            <a:pPr/>
            <a:r>
              <a:t>Provides access to ECOSOC and its subsidiary bodies e.g. CND</a:t>
            </a:r>
          </a:p>
          <a:p>
            <a:pPr/>
            <a:r>
              <a:t>Deadline for applications to be reviewed the coming year is June 1st</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ECOSOC Consultative Status"/>
          <p:cNvSpPr txBox="1"/>
          <p:nvPr>
            <p:ph type="body" idx="13"/>
          </p:nvPr>
        </p:nvSpPr>
        <p:spPr>
          <a:prstGeom prst="rect">
            <a:avLst/>
          </a:prstGeom>
        </p:spPr>
        <p:txBody>
          <a:bodyPr/>
          <a:lstStyle/>
          <a:p>
            <a:pPr/>
            <a:r>
              <a:t>ECOSOC Consultative Status</a:t>
            </a:r>
          </a:p>
        </p:txBody>
      </p:sp>
      <p:sp>
        <p:nvSpPr>
          <p:cNvPr id="229" name="Requirements"/>
          <p:cNvSpPr txBox="1"/>
          <p:nvPr>
            <p:ph type="title"/>
          </p:nvPr>
        </p:nvSpPr>
        <p:spPr>
          <a:prstGeom prst="rect">
            <a:avLst/>
          </a:prstGeom>
        </p:spPr>
        <p:txBody>
          <a:bodyPr/>
          <a:lstStyle>
            <a:lvl1pPr defTabSz="467359">
              <a:spcBef>
                <a:spcPts val="2200"/>
              </a:spcBef>
              <a:defRPr sz="4800"/>
            </a:lvl1pPr>
          </a:lstStyle>
          <a:p>
            <a:pPr/>
            <a:r>
              <a:t>Requirements</a:t>
            </a:r>
          </a:p>
        </p:txBody>
      </p:sp>
      <p:sp>
        <p:nvSpPr>
          <p:cNvPr id="230" name="Activities are relevant to ECOSOC…"/>
          <p:cNvSpPr txBox="1"/>
          <p:nvPr>
            <p:ph type="body" idx="1"/>
          </p:nvPr>
        </p:nvSpPr>
        <p:spPr>
          <a:prstGeom prst="rect">
            <a:avLst/>
          </a:prstGeom>
        </p:spPr>
        <p:txBody>
          <a:bodyPr/>
          <a:lstStyle/>
          <a:p>
            <a:pPr/>
            <a:r>
              <a:t>Activities are relevant to ECOSOC</a:t>
            </a:r>
          </a:p>
          <a:p>
            <a:pPr/>
            <a:r>
              <a:t>NGO has been officially registered and has existed for at least two years</a:t>
            </a:r>
          </a:p>
          <a:p>
            <a:pPr/>
            <a:r>
              <a:t>NGO must have a democratic decision making mechanism</a:t>
            </a:r>
          </a:p>
          <a:p>
            <a:pPr/>
            <a:r>
              <a:t>Majority of funds should come from contribution from affiliates, individual members or other non-governmental sources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ECOSOC Consultative Status"/>
          <p:cNvSpPr txBox="1"/>
          <p:nvPr>
            <p:ph type="body" idx="13"/>
          </p:nvPr>
        </p:nvSpPr>
        <p:spPr>
          <a:prstGeom prst="rect">
            <a:avLst/>
          </a:prstGeom>
        </p:spPr>
        <p:txBody>
          <a:bodyPr/>
          <a:lstStyle/>
          <a:p>
            <a:pPr/>
            <a:r>
              <a:t>ECOSOC Consultative Status</a:t>
            </a:r>
          </a:p>
        </p:txBody>
      </p:sp>
      <p:sp>
        <p:nvSpPr>
          <p:cNvPr id="233" name="Application Process"/>
          <p:cNvSpPr txBox="1"/>
          <p:nvPr>
            <p:ph type="title"/>
          </p:nvPr>
        </p:nvSpPr>
        <p:spPr>
          <a:prstGeom prst="rect">
            <a:avLst/>
          </a:prstGeom>
        </p:spPr>
        <p:txBody>
          <a:bodyPr/>
          <a:lstStyle>
            <a:lvl1pPr defTabSz="467359">
              <a:spcBef>
                <a:spcPts val="2200"/>
              </a:spcBef>
              <a:defRPr sz="4800"/>
            </a:lvl1pPr>
          </a:lstStyle>
          <a:p>
            <a:pPr/>
            <a:r>
              <a:t>Application Process</a:t>
            </a:r>
          </a:p>
        </p:txBody>
      </p:sp>
      <p:sp>
        <p:nvSpPr>
          <p:cNvPr id="234" name="Set up profile on the UN DESA platform…"/>
          <p:cNvSpPr txBox="1"/>
          <p:nvPr>
            <p:ph type="body" idx="1"/>
          </p:nvPr>
        </p:nvSpPr>
        <p:spPr>
          <a:prstGeom prst="rect">
            <a:avLst/>
          </a:prstGeom>
        </p:spPr>
        <p:txBody>
          <a:bodyPr/>
          <a:lstStyle/>
          <a:p>
            <a:pPr/>
            <a:r>
              <a:t>Set up profile on the UN DESA platform</a:t>
            </a:r>
          </a:p>
          <a:p>
            <a:pPr/>
            <a:r>
              <a:t>Complete online application form in English or French</a:t>
            </a:r>
          </a:p>
          <a:p>
            <a:pPr/>
            <a:r>
              <a:t>Upload required documents in original language and English or French translation</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6" name="Picture 1" descr="Picture 1"/>
          <p:cNvPicPr>
            <a:picLocks noChangeAspect="1"/>
          </p:cNvPicPr>
          <p:nvPr/>
        </p:nvPicPr>
        <p:blipFill>
          <a:blip r:embed="rId2">
            <a:extLst/>
          </a:blip>
          <a:stretch>
            <a:fillRect/>
          </a:stretch>
        </p:blipFill>
        <p:spPr>
          <a:xfrm>
            <a:off x="2271628" y="1311289"/>
            <a:ext cx="8461544" cy="6216946"/>
          </a:xfrm>
          <a:prstGeom prst="rect">
            <a:avLst/>
          </a:prstGeom>
          <a:ln w="12700">
            <a:miter lim="400000"/>
          </a:ln>
        </p:spPr>
      </p:pic>
      <p:pic>
        <p:nvPicPr>
          <p:cNvPr id="237" name="Picture 74" descr="Picture 74"/>
          <p:cNvPicPr>
            <a:picLocks noChangeAspect="1"/>
          </p:cNvPicPr>
          <p:nvPr/>
        </p:nvPicPr>
        <p:blipFill>
          <a:blip r:embed="rId3">
            <a:extLst/>
          </a:blip>
          <a:stretch>
            <a:fillRect/>
          </a:stretch>
        </p:blipFill>
        <p:spPr>
          <a:xfrm>
            <a:off x="306387" y="371475"/>
            <a:ext cx="3241676" cy="603250"/>
          </a:xfrm>
          <a:prstGeom prst="rect">
            <a:avLst/>
          </a:prstGeom>
          <a:ln w="12700">
            <a:miter lim="400000"/>
          </a:ln>
        </p:spPr>
      </p:pic>
      <p:sp>
        <p:nvSpPr>
          <p:cNvPr id="238" name="… And the role of Civil Society"/>
          <p:cNvSpPr txBox="1"/>
          <p:nvPr/>
        </p:nvSpPr>
        <p:spPr>
          <a:xfrm>
            <a:off x="839977" y="8293098"/>
            <a:ext cx="11324845" cy="11176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80000"/>
              </a:lnSpc>
              <a:spcBef>
                <a:spcPts val="0"/>
              </a:spcBef>
              <a:defRPr cap="all" sz="8000">
                <a:solidFill>
                  <a:schemeClr val="accent1"/>
                </a:solidFill>
                <a:latin typeface="+mn-lt"/>
                <a:ea typeface="+mn-ea"/>
                <a:cs typeface="+mn-cs"/>
                <a:sym typeface="DIN Condensed"/>
              </a:defRPr>
            </a:lvl1pPr>
          </a:lstStyle>
          <a:p>
            <a:pPr/>
            <a:r>
              <a:t>… And the role of Civil Society</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How did we get to The 2019 Ministerial Declaration?"/>
          <p:cNvSpPr txBox="1"/>
          <p:nvPr>
            <p:ph type="body" idx="13"/>
          </p:nvPr>
        </p:nvSpPr>
        <p:spPr>
          <a:prstGeom prst="rect">
            <a:avLst/>
          </a:prstGeom>
        </p:spPr>
        <p:txBody>
          <a:bodyPr/>
          <a:lstStyle/>
          <a:p>
            <a:pPr/>
            <a:r>
              <a:t>How did we get to The 2019 Ministerial Declaration?</a:t>
            </a:r>
          </a:p>
        </p:txBody>
      </p:sp>
      <p:grpSp>
        <p:nvGrpSpPr>
          <p:cNvPr id="259" name="Gruppieren"/>
          <p:cNvGrpSpPr/>
          <p:nvPr/>
        </p:nvGrpSpPr>
        <p:grpSpPr>
          <a:xfrm>
            <a:off x="1335914" y="1275383"/>
            <a:ext cx="9789032" cy="7412774"/>
            <a:chOff x="0" y="0"/>
            <a:chExt cx="9789030" cy="7412773"/>
          </a:xfrm>
        </p:grpSpPr>
        <p:sp>
          <p:nvSpPr>
            <p:cNvPr id="241" name="object 29"/>
            <p:cNvSpPr/>
            <p:nvPr/>
          </p:nvSpPr>
          <p:spPr>
            <a:xfrm>
              <a:off x="3224411" y="1166910"/>
              <a:ext cx="3896151" cy="3192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10800"/>
                  </a:lnTo>
                  <a:lnTo>
                    <a:pt x="0" y="21600"/>
                  </a:lnTo>
                  <a:lnTo>
                    <a:pt x="21600" y="21600"/>
                  </a:lnTo>
                  <a:lnTo>
                    <a:pt x="21600" y="10800"/>
                  </a:lnTo>
                  <a:lnTo>
                    <a:pt x="10800" y="0"/>
                  </a:lnTo>
                  <a:close/>
                </a:path>
              </a:pathLst>
            </a:custGeom>
            <a:solidFill>
              <a:srgbClr val="3CB1C3"/>
            </a:solidFill>
            <a:ln w="12700" cap="flat">
              <a:noFill/>
              <a:miter lim="400000"/>
            </a:ln>
            <a:effectLst/>
          </p:spPr>
          <p:txBody>
            <a:bodyPr wrap="square" lIns="45719" tIns="45719" rIns="45719" bIns="45719" numCol="1" anchor="t">
              <a:noAutofit/>
            </a:bodyPr>
            <a:lstStyle/>
            <a:p>
              <a:pPr defTabSz="914400">
                <a:spcBef>
                  <a:spcPts val="0"/>
                </a:spcBef>
                <a:defRPr sz="1800">
                  <a:solidFill>
                    <a:srgbClr val="000000"/>
                  </a:solidFill>
                  <a:latin typeface="Calibri"/>
                  <a:ea typeface="Calibri"/>
                  <a:cs typeface="Calibri"/>
                  <a:sym typeface="Calibri"/>
                </a:defRPr>
              </a:pPr>
            </a:p>
          </p:txBody>
        </p:sp>
        <p:sp>
          <p:nvSpPr>
            <p:cNvPr id="242" name="object 30"/>
            <p:cNvSpPr/>
            <p:nvPr/>
          </p:nvSpPr>
          <p:spPr>
            <a:xfrm>
              <a:off x="3224411" y="1148287"/>
              <a:ext cx="3921561" cy="38073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10800"/>
                  </a:lnTo>
                  <a:lnTo>
                    <a:pt x="10800" y="0"/>
                  </a:lnTo>
                  <a:lnTo>
                    <a:pt x="21600" y="10800"/>
                  </a:lnTo>
                  <a:lnTo>
                    <a:pt x="21600" y="21600"/>
                  </a:lnTo>
                  <a:lnTo>
                    <a:pt x="0" y="21600"/>
                  </a:lnTo>
                  <a:close/>
                </a:path>
              </a:pathLst>
            </a:custGeom>
            <a:noFill/>
            <a:ln w="25908" cap="flat">
              <a:solidFill>
                <a:srgbClr val="30859C"/>
              </a:solidFill>
              <a:prstDash val="sysDash"/>
              <a:round/>
            </a:ln>
            <a:effectLst/>
          </p:spPr>
          <p:txBody>
            <a:bodyPr wrap="square" lIns="45719" tIns="45719" rIns="45719" bIns="45719" numCol="1" anchor="t">
              <a:noAutofit/>
            </a:bodyPr>
            <a:lstStyle/>
            <a:p>
              <a:pPr defTabSz="914400">
                <a:spcBef>
                  <a:spcPts val="0"/>
                </a:spcBef>
                <a:defRPr sz="1800">
                  <a:solidFill>
                    <a:srgbClr val="000000"/>
                  </a:solidFill>
                  <a:latin typeface="Calibri"/>
                  <a:ea typeface="Calibri"/>
                  <a:cs typeface="Calibri"/>
                  <a:sym typeface="Calibri"/>
                </a:defRPr>
              </a:pPr>
            </a:p>
          </p:txBody>
        </p:sp>
        <p:sp>
          <p:nvSpPr>
            <p:cNvPr id="243" name="object 31"/>
            <p:cNvSpPr/>
            <p:nvPr/>
          </p:nvSpPr>
          <p:spPr>
            <a:xfrm>
              <a:off x="3224408" y="4661823"/>
              <a:ext cx="3921566" cy="14872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914" y="0"/>
                  </a:moveTo>
                  <a:lnTo>
                    <a:pt x="686" y="0"/>
                  </a:lnTo>
                  <a:lnTo>
                    <a:pt x="419" y="283"/>
                  </a:lnTo>
                  <a:lnTo>
                    <a:pt x="201" y="1054"/>
                  </a:lnTo>
                  <a:lnTo>
                    <a:pt x="54" y="2198"/>
                  </a:lnTo>
                  <a:lnTo>
                    <a:pt x="0" y="3600"/>
                  </a:lnTo>
                  <a:lnTo>
                    <a:pt x="0" y="18000"/>
                  </a:lnTo>
                  <a:lnTo>
                    <a:pt x="54" y="19402"/>
                  </a:lnTo>
                  <a:lnTo>
                    <a:pt x="201" y="20546"/>
                  </a:lnTo>
                  <a:lnTo>
                    <a:pt x="419" y="21317"/>
                  </a:lnTo>
                  <a:lnTo>
                    <a:pt x="686" y="21600"/>
                  </a:lnTo>
                  <a:lnTo>
                    <a:pt x="20914" y="21600"/>
                  </a:lnTo>
                  <a:lnTo>
                    <a:pt x="21181" y="21317"/>
                  </a:lnTo>
                  <a:lnTo>
                    <a:pt x="21399" y="20546"/>
                  </a:lnTo>
                  <a:lnTo>
                    <a:pt x="21546" y="19402"/>
                  </a:lnTo>
                  <a:lnTo>
                    <a:pt x="21600" y="18000"/>
                  </a:lnTo>
                  <a:lnTo>
                    <a:pt x="21600" y="3600"/>
                  </a:lnTo>
                  <a:lnTo>
                    <a:pt x="21546" y="2198"/>
                  </a:lnTo>
                  <a:lnTo>
                    <a:pt x="21399" y="1054"/>
                  </a:lnTo>
                  <a:lnTo>
                    <a:pt x="21181" y="283"/>
                  </a:lnTo>
                  <a:lnTo>
                    <a:pt x="20914" y="0"/>
                  </a:lnTo>
                  <a:close/>
                </a:path>
              </a:pathLst>
            </a:custGeom>
            <a:solidFill>
              <a:srgbClr val="7878DE"/>
            </a:solidFill>
            <a:ln w="12700" cap="flat">
              <a:noFill/>
              <a:miter lim="400000"/>
            </a:ln>
            <a:effectLst/>
          </p:spPr>
          <p:txBody>
            <a:bodyPr wrap="square" lIns="45719" tIns="45719" rIns="45719" bIns="45719" numCol="1" anchor="t">
              <a:noAutofit/>
            </a:bodyPr>
            <a:lstStyle/>
            <a:p>
              <a:pPr algn="ctr" defTabSz="914400">
                <a:spcBef>
                  <a:spcPts val="0"/>
                </a:spcBef>
                <a:defRPr sz="1500">
                  <a:solidFill>
                    <a:srgbClr val="000000"/>
                  </a:solidFill>
                  <a:latin typeface="Arial Narrow"/>
                  <a:ea typeface="Arial Narrow"/>
                  <a:cs typeface="Arial Narrow"/>
                  <a:sym typeface="Arial Narrow"/>
                </a:defRPr>
              </a:pPr>
            </a:p>
          </p:txBody>
        </p:sp>
        <p:sp>
          <p:nvSpPr>
            <p:cNvPr id="244" name="object 34"/>
            <p:cNvSpPr/>
            <p:nvPr/>
          </p:nvSpPr>
          <p:spPr>
            <a:xfrm>
              <a:off x="3224409" y="3933105"/>
              <a:ext cx="3940260" cy="1009214"/>
            </a:xfrm>
            <a:prstGeom prst="rect">
              <a:avLst/>
            </a:prstGeom>
            <a:solidFill>
              <a:srgbClr val="CCEEDF"/>
            </a:solidFill>
            <a:ln w="12700" cap="flat">
              <a:noFill/>
              <a:miter lim="400000"/>
            </a:ln>
            <a:effectLst/>
          </p:spPr>
          <p:txBody>
            <a:bodyPr wrap="square" lIns="45719" tIns="45719" rIns="45719" bIns="45719" numCol="1" anchor="t">
              <a:noAutofit/>
            </a:bodyPr>
            <a:lstStyle/>
            <a:p>
              <a:pPr defTabSz="914400">
                <a:spcBef>
                  <a:spcPts val="0"/>
                </a:spcBef>
                <a:defRPr sz="1800">
                  <a:solidFill>
                    <a:srgbClr val="000000"/>
                  </a:solidFill>
                  <a:latin typeface="Calibri"/>
                  <a:ea typeface="Calibri"/>
                  <a:cs typeface="Calibri"/>
                  <a:sym typeface="Calibri"/>
                </a:defRPr>
              </a:pPr>
            </a:p>
          </p:txBody>
        </p:sp>
        <p:sp>
          <p:nvSpPr>
            <p:cNvPr id="245" name="object 37"/>
            <p:cNvSpPr/>
            <p:nvPr/>
          </p:nvSpPr>
          <p:spPr>
            <a:xfrm>
              <a:off x="2457118" y="378229"/>
              <a:ext cx="5371053" cy="826724"/>
            </a:xfrm>
            <a:prstGeom prst="rect">
              <a:avLst/>
            </a:prstGeom>
            <a:solidFill>
              <a:srgbClr val="30859C"/>
            </a:solidFill>
            <a:ln w="12700" cap="flat">
              <a:noFill/>
              <a:miter lim="400000"/>
            </a:ln>
            <a:effectLst/>
          </p:spPr>
          <p:txBody>
            <a:bodyPr wrap="square" lIns="45719" tIns="45719" rIns="45719" bIns="45719" numCol="1" anchor="t">
              <a:noAutofit/>
            </a:bodyPr>
            <a:lstStyle/>
            <a:p>
              <a:pPr algn="ctr" defTabSz="914400">
                <a:spcBef>
                  <a:spcPts val="0"/>
                </a:spcBef>
                <a:defRPr sz="1500">
                  <a:solidFill>
                    <a:srgbClr val="000000"/>
                  </a:solidFill>
                  <a:latin typeface="Arial Narrow"/>
                  <a:ea typeface="Arial Narrow"/>
                  <a:cs typeface="Arial Narrow"/>
                  <a:sym typeface="Arial Narrow"/>
                </a:defRPr>
              </a:pPr>
            </a:p>
          </p:txBody>
        </p:sp>
        <p:sp>
          <p:nvSpPr>
            <p:cNvPr id="246" name="object 37"/>
            <p:cNvSpPr txBox="1"/>
            <p:nvPr/>
          </p:nvSpPr>
          <p:spPr>
            <a:xfrm>
              <a:off x="2798137" y="6149730"/>
              <a:ext cx="4859524" cy="1172834"/>
            </a:xfrm>
            <a:prstGeom prst="rect">
              <a:avLst/>
            </a:prstGeom>
            <a:solidFill>
              <a:srgbClr val="30859C"/>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indent="511809" algn="ctr" defTabSz="914400">
                <a:spcBef>
                  <a:spcPts val="0"/>
                </a:spcBef>
                <a:defRPr b="1" spc="-4" sz="2200">
                  <a:solidFill>
                    <a:srgbClr val="FFFFFF"/>
                  </a:solidFill>
                  <a:latin typeface="Arial Narrow"/>
                  <a:ea typeface="Arial Narrow"/>
                  <a:cs typeface="Arial Narrow"/>
                  <a:sym typeface="Arial Narrow"/>
                </a:defRPr>
              </a:pPr>
              <a:r>
                <a:t>2009</a:t>
              </a:r>
              <a:r>
                <a:rPr spc="-39"/>
                <a:t> </a:t>
              </a:r>
              <a:r>
                <a:rPr spc="0"/>
                <a:t>Political</a:t>
              </a:r>
              <a:r>
                <a:rPr spc="0"/>
                <a:t> </a:t>
              </a:r>
              <a:r>
                <a:t>Declaration </a:t>
              </a:r>
              <a:r>
                <a:rPr spc="0"/>
                <a:t>and Plan of</a:t>
              </a:r>
              <a:r>
                <a:rPr spc="-95"/>
                <a:t> </a:t>
              </a:r>
              <a:r>
                <a:rPr spc="0"/>
                <a:t>Action</a:t>
              </a:r>
            </a:p>
            <a:p>
              <a:pPr indent="511809" algn="ctr" defTabSz="914400">
                <a:spcBef>
                  <a:spcPts val="0"/>
                </a:spcBef>
                <a:defRPr b="1" sz="2200">
                  <a:solidFill>
                    <a:srgbClr val="FFFFFF"/>
                  </a:solidFill>
                  <a:latin typeface="Arial Narrow"/>
                  <a:ea typeface="Arial Narrow"/>
                  <a:cs typeface="Arial Narrow"/>
                  <a:sym typeface="Arial Narrow"/>
                </a:defRPr>
              </a:pPr>
              <a:r>
                <a:t>Vienna</a:t>
              </a:r>
            </a:p>
          </p:txBody>
        </p:sp>
        <p:sp>
          <p:nvSpPr>
            <p:cNvPr id="247" name="object 34"/>
            <p:cNvSpPr/>
            <p:nvPr/>
          </p:nvSpPr>
          <p:spPr>
            <a:xfrm>
              <a:off x="3224411" y="3552747"/>
              <a:ext cx="3940260" cy="1402992"/>
            </a:xfrm>
            <a:prstGeom prst="rect">
              <a:avLst/>
            </a:prstGeom>
            <a:solidFill>
              <a:srgbClr val="FC9035"/>
            </a:solidFill>
            <a:ln w="12700" cap="flat">
              <a:noFill/>
              <a:miter lim="400000"/>
            </a:ln>
            <a:effectLst/>
          </p:spPr>
          <p:txBody>
            <a:bodyPr wrap="square" lIns="45719" tIns="45719" rIns="45719" bIns="45719" numCol="1" anchor="t">
              <a:noAutofit/>
            </a:bodyPr>
            <a:lstStyle/>
            <a:p>
              <a:pPr defTabSz="914400">
                <a:spcBef>
                  <a:spcPts val="0"/>
                </a:spcBef>
                <a:defRPr sz="1800">
                  <a:solidFill>
                    <a:srgbClr val="000000"/>
                  </a:solidFill>
                  <a:latin typeface="Calibri"/>
                  <a:ea typeface="Calibri"/>
                  <a:cs typeface="Calibri"/>
                  <a:sym typeface="Calibri"/>
                </a:defRPr>
              </a:pPr>
            </a:p>
          </p:txBody>
        </p:sp>
        <p:sp>
          <p:nvSpPr>
            <p:cNvPr id="248" name="object 38"/>
            <p:cNvSpPr txBox="1"/>
            <p:nvPr/>
          </p:nvSpPr>
          <p:spPr>
            <a:xfrm>
              <a:off x="2457118" y="0"/>
              <a:ext cx="4773689" cy="7818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indent="511809" algn="ctr" defTabSz="914400">
                <a:spcBef>
                  <a:spcPts val="0"/>
                </a:spcBef>
                <a:defRPr sz="2200">
                  <a:solidFill>
                    <a:srgbClr val="000000"/>
                  </a:solidFill>
                  <a:latin typeface="Arial Narrow"/>
                  <a:ea typeface="Arial Narrow"/>
                  <a:cs typeface="Arial Narrow"/>
                  <a:sym typeface="Arial Narrow"/>
                </a:defRPr>
              </a:pPr>
            </a:p>
            <a:p>
              <a:pPr indent="511809" algn="ctr" defTabSz="914400">
                <a:spcBef>
                  <a:spcPts val="0"/>
                </a:spcBef>
                <a:defRPr b="1" spc="-4" sz="2200">
                  <a:solidFill>
                    <a:srgbClr val="FFFFFF"/>
                  </a:solidFill>
                  <a:latin typeface="Arial Narrow"/>
                  <a:ea typeface="Arial Narrow"/>
                  <a:cs typeface="Arial Narrow"/>
                  <a:sym typeface="Arial Narrow"/>
                </a:defRPr>
              </a:pPr>
              <a:r>
                <a:t>Multiyear Work Plan (until 2023)</a:t>
              </a:r>
            </a:p>
          </p:txBody>
        </p:sp>
        <p:sp>
          <p:nvSpPr>
            <p:cNvPr id="249" name="object 38"/>
            <p:cNvSpPr txBox="1"/>
            <p:nvPr/>
          </p:nvSpPr>
          <p:spPr>
            <a:xfrm>
              <a:off x="3036686" y="3607874"/>
              <a:ext cx="3853682" cy="11878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indent="632459" algn="ctr" defTabSz="914400">
                <a:spcBef>
                  <a:spcPts val="100"/>
                </a:spcBef>
                <a:defRPr b="1" spc="-4" sz="2200">
                  <a:solidFill>
                    <a:srgbClr val="FFFFFF"/>
                  </a:solidFill>
                  <a:latin typeface="Arial Narrow"/>
                  <a:ea typeface="Arial Narrow"/>
                  <a:cs typeface="Arial Narrow"/>
                  <a:sym typeface="Arial Narrow"/>
                </a:defRPr>
              </a:pPr>
              <a:r>
                <a:t>2016</a:t>
              </a:r>
              <a:r>
                <a:rPr spc="0"/>
                <a:t> UNGASS Outcome</a:t>
              </a:r>
              <a:r>
                <a:rPr spc="-125"/>
                <a:t> </a:t>
              </a:r>
              <a:r>
                <a:rPr spc="0"/>
                <a:t>Document</a:t>
              </a:r>
            </a:p>
            <a:p>
              <a:pPr indent="632459" algn="ctr" defTabSz="914400">
                <a:spcBef>
                  <a:spcPts val="100"/>
                </a:spcBef>
                <a:defRPr b="1" sz="2200">
                  <a:solidFill>
                    <a:srgbClr val="FFFFFF"/>
                  </a:solidFill>
                  <a:latin typeface="Arial Narrow"/>
                  <a:ea typeface="Arial Narrow"/>
                  <a:cs typeface="Arial Narrow"/>
                  <a:sym typeface="Arial Narrow"/>
                </a:defRPr>
              </a:pPr>
              <a:r>
                <a:t>New York</a:t>
              </a:r>
            </a:p>
          </p:txBody>
        </p:sp>
        <p:sp>
          <p:nvSpPr>
            <p:cNvPr id="250" name="object 38"/>
            <p:cNvSpPr txBox="1"/>
            <p:nvPr/>
          </p:nvSpPr>
          <p:spPr>
            <a:xfrm>
              <a:off x="3391277" y="4886696"/>
              <a:ext cx="3502735" cy="11878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indent="632459" algn="ctr" defTabSz="914400">
                <a:spcBef>
                  <a:spcPts val="100"/>
                </a:spcBef>
                <a:defRPr b="1" spc="-4" sz="2200">
                  <a:solidFill>
                    <a:srgbClr val="FFFFFF"/>
                  </a:solidFill>
                  <a:latin typeface="Arial Narrow"/>
                  <a:ea typeface="Arial Narrow"/>
                  <a:cs typeface="Arial Narrow"/>
                  <a:sym typeface="Arial Narrow"/>
                </a:defRPr>
              </a:pPr>
              <a:r>
                <a:t>2014 Joint Ministerial Statement</a:t>
              </a:r>
              <a:endParaRPr>
                <a:latin typeface="Helvetica"/>
                <a:ea typeface="Helvetica"/>
                <a:cs typeface="Helvetica"/>
                <a:sym typeface="Helvetica"/>
              </a:endParaRPr>
            </a:p>
            <a:p>
              <a:pPr indent="632459" algn="ctr" defTabSz="914400">
                <a:spcBef>
                  <a:spcPts val="100"/>
                </a:spcBef>
                <a:defRPr b="1" spc="-4" sz="2200">
                  <a:solidFill>
                    <a:srgbClr val="FFFFFF"/>
                  </a:solidFill>
                  <a:latin typeface="Arial Narrow"/>
                  <a:ea typeface="Arial Narrow"/>
                  <a:cs typeface="Arial Narrow"/>
                  <a:sym typeface="Arial Narrow"/>
                </a:defRPr>
              </a:pPr>
              <a:r>
                <a:t>Vienna</a:t>
              </a:r>
            </a:p>
          </p:txBody>
        </p:sp>
        <p:sp>
          <p:nvSpPr>
            <p:cNvPr id="251" name="object 38"/>
            <p:cNvSpPr txBox="1"/>
            <p:nvPr/>
          </p:nvSpPr>
          <p:spPr>
            <a:xfrm>
              <a:off x="3394921" y="2158543"/>
              <a:ext cx="2898664" cy="11878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indent="632459" algn="ctr" defTabSz="914400">
                <a:spcBef>
                  <a:spcPts val="100"/>
                </a:spcBef>
                <a:defRPr b="1" spc="-4" sz="2200">
                  <a:solidFill>
                    <a:srgbClr val="FFFFFF"/>
                  </a:solidFill>
                  <a:latin typeface="Arial Narrow"/>
                  <a:ea typeface="Arial Narrow"/>
                  <a:cs typeface="Arial Narrow"/>
                  <a:sym typeface="Arial Narrow"/>
                </a:defRPr>
              </a:pPr>
              <a:r>
                <a:t>2019 Ministerial Declaration</a:t>
              </a:r>
              <a:endParaRPr>
                <a:latin typeface="Helvetica"/>
                <a:ea typeface="Helvetica"/>
                <a:cs typeface="Helvetica"/>
                <a:sym typeface="Helvetica"/>
              </a:endParaRPr>
            </a:p>
            <a:p>
              <a:pPr indent="632459" algn="ctr" defTabSz="914400">
                <a:spcBef>
                  <a:spcPts val="100"/>
                </a:spcBef>
                <a:defRPr b="1" spc="-4" sz="2200">
                  <a:solidFill>
                    <a:srgbClr val="FFFFFF"/>
                  </a:solidFill>
                  <a:latin typeface="Arial Narrow"/>
                  <a:ea typeface="Arial Narrow"/>
                  <a:cs typeface="Arial Narrow"/>
                  <a:sym typeface="Arial Narrow"/>
                </a:defRPr>
              </a:pPr>
              <a:r>
                <a:t>Vienna</a:t>
              </a:r>
            </a:p>
          </p:txBody>
        </p:sp>
        <p:pic>
          <p:nvPicPr>
            <p:cNvPr id="252" name="Picture 16" descr="Picture 16"/>
            <p:cNvPicPr>
              <a:picLocks noChangeAspect="1"/>
            </p:cNvPicPr>
            <p:nvPr/>
          </p:nvPicPr>
          <p:blipFill>
            <a:blip r:embed="rId2">
              <a:extLst/>
            </a:blip>
            <a:stretch>
              <a:fillRect/>
            </a:stretch>
          </p:blipFill>
          <p:spPr>
            <a:xfrm>
              <a:off x="7884088" y="6122934"/>
              <a:ext cx="1904943" cy="1260283"/>
            </a:xfrm>
            <a:prstGeom prst="rect">
              <a:avLst/>
            </a:prstGeom>
            <a:ln w="12700" cap="flat">
              <a:noFill/>
              <a:miter lim="400000"/>
            </a:ln>
            <a:effectLst/>
          </p:spPr>
        </p:pic>
        <p:grpSp>
          <p:nvGrpSpPr>
            <p:cNvPr id="255" name="Content Placeholder 2"/>
            <p:cNvGrpSpPr/>
            <p:nvPr/>
          </p:nvGrpSpPr>
          <p:grpSpPr>
            <a:xfrm>
              <a:off x="0" y="6149731"/>
              <a:ext cx="2684925" cy="596783"/>
              <a:chOff x="0" y="0"/>
              <a:chExt cx="2684924" cy="596782"/>
            </a:xfrm>
          </p:grpSpPr>
          <p:sp>
            <p:nvSpPr>
              <p:cNvPr id="253" name="Rechteck"/>
              <p:cNvSpPr/>
              <p:nvPr/>
            </p:nvSpPr>
            <p:spPr>
              <a:xfrm>
                <a:off x="0" y="0"/>
                <a:ext cx="2684925" cy="596783"/>
              </a:xfrm>
              <a:prstGeom prst="rect">
                <a:avLst/>
              </a:prstGeom>
              <a:solidFill>
                <a:srgbClr val="FFFFFF"/>
              </a:solidFill>
              <a:ln w="12700" cap="flat">
                <a:noFill/>
                <a:miter lim="400000"/>
              </a:ln>
              <a:effectLst/>
            </p:spPr>
            <p:txBody>
              <a:bodyPr wrap="square" lIns="45719" tIns="45719" rIns="45719" bIns="45719" numCol="1" anchor="t">
                <a:noAutofit/>
              </a:bodyPr>
              <a:lstStyle/>
              <a:p>
                <a:pPr algn="ctr" defTabSz="914400">
                  <a:spcBef>
                    <a:spcPts val="600"/>
                  </a:spcBef>
                  <a:defRPr sz="2800">
                    <a:solidFill>
                      <a:srgbClr val="FFFFFF"/>
                    </a:solidFill>
                    <a:latin typeface="Arial Narrow"/>
                    <a:ea typeface="Arial Narrow"/>
                    <a:cs typeface="Arial Narrow"/>
                    <a:sym typeface="Arial Narrow"/>
                  </a:defRPr>
                </a:pPr>
              </a:p>
            </p:txBody>
          </p:sp>
          <p:sp>
            <p:nvSpPr>
              <p:cNvPr id="254" name="NGO Declaration"/>
              <p:cNvSpPr txBox="1"/>
              <p:nvPr/>
            </p:nvSpPr>
            <p:spPr>
              <a:xfrm>
                <a:off x="54130" y="0"/>
                <a:ext cx="2576664" cy="5593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defTabSz="914400">
                  <a:spcBef>
                    <a:spcPts val="600"/>
                  </a:spcBef>
                  <a:defRPr sz="2600">
                    <a:solidFill>
                      <a:srgbClr val="000000"/>
                    </a:solidFill>
                    <a:latin typeface="Arial Narrow"/>
                    <a:ea typeface="Arial Narrow"/>
                    <a:cs typeface="Arial Narrow"/>
                    <a:sym typeface="Arial Narrow"/>
                  </a:defRPr>
                </a:lvl1pPr>
              </a:lstStyle>
              <a:p>
                <a:pPr/>
                <a:r>
                  <a:t>NGO Declaration</a:t>
                </a:r>
              </a:p>
            </p:txBody>
          </p:sp>
        </p:grpSp>
        <p:grpSp>
          <p:nvGrpSpPr>
            <p:cNvPr id="258" name="Content Placeholder 2"/>
            <p:cNvGrpSpPr/>
            <p:nvPr/>
          </p:nvGrpSpPr>
          <p:grpSpPr>
            <a:xfrm>
              <a:off x="0" y="6825917"/>
              <a:ext cx="2684925" cy="586857"/>
              <a:chOff x="0" y="0"/>
              <a:chExt cx="2684924" cy="586855"/>
            </a:xfrm>
          </p:grpSpPr>
          <p:sp>
            <p:nvSpPr>
              <p:cNvPr id="256" name="Rechteck"/>
              <p:cNvSpPr/>
              <p:nvPr/>
            </p:nvSpPr>
            <p:spPr>
              <a:xfrm>
                <a:off x="0" y="-1"/>
                <a:ext cx="2684925" cy="586857"/>
              </a:xfrm>
              <a:prstGeom prst="rect">
                <a:avLst/>
              </a:prstGeom>
              <a:solidFill>
                <a:srgbClr val="FFFFFF"/>
              </a:solidFill>
              <a:ln w="12700" cap="flat">
                <a:noFill/>
                <a:miter lim="400000"/>
              </a:ln>
              <a:effectLst/>
            </p:spPr>
            <p:txBody>
              <a:bodyPr wrap="square" lIns="45719" tIns="45719" rIns="45719" bIns="45719" numCol="1" anchor="t">
                <a:noAutofit/>
              </a:bodyPr>
              <a:lstStyle/>
              <a:p>
                <a:pPr algn="ctr" defTabSz="914400">
                  <a:spcBef>
                    <a:spcPts val="600"/>
                  </a:spcBef>
                  <a:defRPr sz="2800">
                    <a:solidFill>
                      <a:srgbClr val="FFFFFF"/>
                    </a:solidFill>
                    <a:latin typeface="Arial Narrow"/>
                    <a:ea typeface="Arial Narrow"/>
                    <a:cs typeface="Arial Narrow"/>
                    <a:sym typeface="Arial Narrow"/>
                  </a:defRPr>
                </a:pPr>
              </a:p>
            </p:txBody>
          </p:sp>
          <p:sp>
            <p:nvSpPr>
              <p:cNvPr id="257" name="2019: target date"/>
              <p:cNvSpPr txBox="1"/>
              <p:nvPr/>
            </p:nvSpPr>
            <p:spPr>
              <a:xfrm>
                <a:off x="54130" y="-1"/>
                <a:ext cx="2576664" cy="5593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defTabSz="914400">
                  <a:spcBef>
                    <a:spcPts val="600"/>
                  </a:spcBef>
                  <a:defRPr sz="2600">
                    <a:solidFill>
                      <a:srgbClr val="000000"/>
                    </a:solidFill>
                    <a:latin typeface="Arial Narrow"/>
                    <a:ea typeface="Arial Narrow"/>
                    <a:cs typeface="Arial Narrow"/>
                    <a:sym typeface="Arial Narrow"/>
                  </a:defRPr>
                </a:lvl1pPr>
              </a:lstStyle>
              <a:p>
                <a:pPr/>
                <a:r>
                  <a:t>2019: target date</a:t>
                </a:r>
              </a:p>
            </p:txBody>
          </p:sp>
        </p:grpSp>
      </p:grpSp>
      <p:pic>
        <p:nvPicPr>
          <p:cNvPr id="260" name="Picture 74" descr="Picture 74"/>
          <p:cNvPicPr>
            <a:picLocks noChangeAspect="1"/>
          </p:cNvPicPr>
          <p:nvPr/>
        </p:nvPicPr>
        <p:blipFill>
          <a:blip r:embed="rId3">
            <a:extLst/>
          </a:blip>
          <a:stretch>
            <a:fillRect/>
          </a:stretch>
        </p:blipFill>
        <p:spPr>
          <a:xfrm>
            <a:off x="242887" y="8957418"/>
            <a:ext cx="3241676" cy="603251"/>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Text"/>
          <p:cNvSpPr txBox="1"/>
          <p:nvPr>
            <p:ph type="body" idx="13"/>
          </p:nvPr>
        </p:nvSpPr>
        <p:spPr>
          <a:prstGeom prst="rect">
            <a:avLst/>
          </a:prstGeom>
        </p:spPr>
        <p:txBody>
          <a:bodyPr/>
          <a:lstStyle/>
          <a:p>
            <a:pPr/>
            <a:r>
              <a:t>Text</a:t>
            </a:r>
          </a:p>
        </p:txBody>
      </p:sp>
      <p:sp>
        <p:nvSpPr>
          <p:cNvPr id="263" name="Titel"/>
          <p:cNvSpPr txBox="1"/>
          <p:nvPr>
            <p:ph type="title"/>
          </p:nvPr>
        </p:nvSpPr>
        <p:spPr>
          <a:prstGeom prst="rect">
            <a:avLst/>
          </a:prstGeom>
        </p:spPr>
        <p:txBody>
          <a:bodyPr/>
          <a:lstStyle/>
          <a:p>
            <a:pPr defTabSz="467359">
              <a:spcBef>
                <a:spcPts val="2200"/>
              </a:spcBef>
              <a:defRPr sz="4800"/>
            </a:pPr>
          </a:p>
        </p:txBody>
      </p:sp>
      <p:pic>
        <p:nvPicPr>
          <p:cNvPr id="264" name="Picture 1" descr="Picture 1"/>
          <p:cNvPicPr>
            <a:picLocks noChangeAspect="1"/>
          </p:cNvPicPr>
          <p:nvPr/>
        </p:nvPicPr>
        <p:blipFill>
          <a:blip r:embed="rId2">
            <a:extLst/>
          </a:blip>
          <a:stretch>
            <a:fillRect/>
          </a:stretch>
        </p:blipFill>
        <p:spPr>
          <a:xfrm>
            <a:off x="215900" y="1419577"/>
            <a:ext cx="12573000" cy="3371742"/>
          </a:xfrm>
          <a:prstGeom prst="rect">
            <a:avLst/>
          </a:prstGeom>
          <a:ln w="12700">
            <a:miter lim="400000"/>
          </a:ln>
        </p:spPr>
      </p:pic>
      <p:pic>
        <p:nvPicPr>
          <p:cNvPr id="265" name="Picture 2" descr="Picture 2"/>
          <p:cNvPicPr>
            <a:picLocks noChangeAspect="1"/>
          </p:cNvPicPr>
          <p:nvPr/>
        </p:nvPicPr>
        <p:blipFill>
          <a:blip r:embed="rId3">
            <a:extLst/>
          </a:blip>
          <a:srcRect l="0" t="29000" r="0" b="0"/>
          <a:stretch>
            <a:fillRect/>
          </a:stretch>
        </p:blipFill>
        <p:spPr>
          <a:xfrm>
            <a:off x="6634749" y="4237549"/>
            <a:ext cx="5324140" cy="5040165"/>
          </a:xfrm>
          <a:prstGeom prst="rect">
            <a:avLst/>
          </a:prstGeom>
          <a:ln w="12700">
            <a:miter lim="400000"/>
          </a:ln>
        </p:spPr>
      </p:pic>
      <p:pic>
        <p:nvPicPr>
          <p:cNvPr id="266" name="Picture 74" descr="Picture 74"/>
          <p:cNvPicPr>
            <a:picLocks noChangeAspect="1"/>
          </p:cNvPicPr>
          <p:nvPr/>
        </p:nvPicPr>
        <p:blipFill>
          <a:blip r:embed="rId4">
            <a:extLst/>
          </a:blip>
          <a:stretch>
            <a:fillRect/>
          </a:stretch>
        </p:blipFill>
        <p:spPr>
          <a:xfrm>
            <a:off x="115887" y="9083675"/>
            <a:ext cx="3241676" cy="603250"/>
          </a:xfrm>
          <a:prstGeom prst="rect">
            <a:avLst/>
          </a:prstGeom>
          <a:ln w="12700">
            <a:miter lim="400000"/>
          </a:ln>
        </p:spPr>
      </p:pic>
      <p:sp>
        <p:nvSpPr>
          <p:cNvPr id="267" name="Demand Reduction,…"/>
          <p:cNvSpPr txBox="1"/>
          <p:nvPr/>
        </p:nvSpPr>
        <p:spPr>
          <a:xfrm>
            <a:off x="1088898" y="4789206"/>
            <a:ext cx="4004972" cy="393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61470" indent="-261470">
              <a:spcBef>
                <a:spcPts val="900"/>
              </a:spcBef>
              <a:buClr>
                <a:schemeClr val="accent1"/>
              </a:buClr>
              <a:buSzPct val="104999"/>
              <a:buFont typeface="Avenir Next"/>
              <a:buChar char="‣"/>
              <a:defRPr b="1" sz="2300">
                <a:latin typeface="Avenir Next"/>
                <a:ea typeface="Avenir Next"/>
                <a:cs typeface="Avenir Next"/>
                <a:sym typeface="Avenir Next"/>
              </a:defRPr>
            </a:pPr>
            <a:r>
              <a:t>Demand Reduction,</a:t>
            </a:r>
          </a:p>
          <a:p>
            <a:pPr marL="261470" indent="-261470">
              <a:spcBef>
                <a:spcPts val="900"/>
              </a:spcBef>
              <a:buClr>
                <a:schemeClr val="accent1"/>
              </a:buClr>
              <a:buSzPct val="104999"/>
              <a:buFont typeface="Avenir Next"/>
              <a:buChar char="‣"/>
              <a:defRPr b="1" sz="2300">
                <a:latin typeface="Avenir Next"/>
                <a:ea typeface="Avenir Next"/>
                <a:cs typeface="Avenir Next"/>
                <a:sym typeface="Avenir Next"/>
              </a:defRPr>
            </a:pPr>
            <a:r>
              <a:t>Access to medicine, </a:t>
            </a:r>
          </a:p>
          <a:p>
            <a:pPr marL="261470" indent="-261470">
              <a:spcBef>
                <a:spcPts val="900"/>
              </a:spcBef>
              <a:buClr>
                <a:schemeClr val="accent1"/>
              </a:buClr>
              <a:buSzPct val="104999"/>
              <a:buFont typeface="Avenir Next"/>
              <a:buChar char="‣"/>
              <a:defRPr b="1" sz="2300">
                <a:latin typeface="Avenir Next"/>
                <a:ea typeface="Avenir Next"/>
                <a:cs typeface="Avenir Next"/>
                <a:sym typeface="Avenir Next"/>
              </a:defRPr>
            </a:pPr>
            <a:r>
              <a:t>Supply Reduction, </a:t>
            </a:r>
          </a:p>
          <a:p>
            <a:pPr marL="261470" indent="-261470">
              <a:spcBef>
                <a:spcPts val="900"/>
              </a:spcBef>
              <a:buClr>
                <a:schemeClr val="accent1"/>
              </a:buClr>
              <a:buSzPct val="104999"/>
              <a:buFont typeface="Avenir Next"/>
              <a:buChar char="‣"/>
              <a:defRPr b="1" sz="2300">
                <a:latin typeface="Avenir Next"/>
                <a:ea typeface="Avenir Next"/>
                <a:cs typeface="Avenir Next"/>
                <a:sym typeface="Avenir Next"/>
              </a:defRPr>
            </a:pPr>
            <a:r>
              <a:t>Human rights, </a:t>
            </a:r>
          </a:p>
          <a:p>
            <a:pPr marL="261470" indent="-261470">
              <a:spcBef>
                <a:spcPts val="900"/>
              </a:spcBef>
              <a:buClr>
                <a:schemeClr val="accent1"/>
              </a:buClr>
              <a:buSzPct val="104999"/>
              <a:buFont typeface="Avenir Next"/>
              <a:buChar char="‣"/>
              <a:defRPr b="1" sz="2300">
                <a:latin typeface="Avenir Next"/>
                <a:ea typeface="Avenir Next"/>
                <a:cs typeface="Avenir Next"/>
                <a:sym typeface="Avenir Next"/>
              </a:defRPr>
            </a:pPr>
            <a:r>
              <a:t>Evolving Realities, </a:t>
            </a:r>
          </a:p>
          <a:p>
            <a:pPr marL="261470" indent="-261470">
              <a:spcBef>
                <a:spcPts val="900"/>
              </a:spcBef>
              <a:buClr>
                <a:schemeClr val="accent1"/>
              </a:buClr>
              <a:buSzPct val="104999"/>
              <a:buFont typeface="Avenir Next"/>
              <a:buChar char="‣"/>
              <a:defRPr b="1" sz="2300">
                <a:latin typeface="Avenir Next"/>
                <a:ea typeface="Avenir Next"/>
                <a:cs typeface="Avenir Next"/>
                <a:sym typeface="Avenir Next"/>
              </a:defRPr>
            </a:pPr>
            <a:r>
              <a:t>International Cooperation, </a:t>
            </a:r>
          </a:p>
          <a:p>
            <a:pPr marL="261470" indent="-261470">
              <a:spcBef>
                <a:spcPts val="900"/>
              </a:spcBef>
              <a:buClr>
                <a:schemeClr val="accent1"/>
              </a:buClr>
              <a:buSzPct val="104999"/>
              <a:buFont typeface="Avenir Next"/>
              <a:buChar char="‣"/>
              <a:defRPr b="1" sz="2300">
                <a:latin typeface="Avenir Next"/>
                <a:ea typeface="Avenir Next"/>
                <a:cs typeface="Avenir Next"/>
                <a:sym typeface="Avenir Next"/>
              </a:defRPr>
            </a:pPr>
            <a:r>
              <a:t>Alternative Development</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VNGOC"/>
          <p:cNvSpPr txBox="1"/>
          <p:nvPr>
            <p:ph type="body" idx="13"/>
          </p:nvPr>
        </p:nvSpPr>
        <p:spPr>
          <a:prstGeom prst="rect">
            <a:avLst/>
          </a:prstGeom>
        </p:spPr>
        <p:txBody>
          <a:bodyPr/>
          <a:lstStyle/>
          <a:p>
            <a:pPr/>
            <a:r>
              <a:t>VNGOC</a:t>
            </a:r>
          </a:p>
        </p:txBody>
      </p:sp>
      <p:sp>
        <p:nvSpPr>
          <p:cNvPr id="179" name="WHO ARe we?"/>
          <p:cNvSpPr txBox="1"/>
          <p:nvPr>
            <p:ph type="title"/>
          </p:nvPr>
        </p:nvSpPr>
        <p:spPr>
          <a:prstGeom prst="rect">
            <a:avLst/>
          </a:prstGeom>
        </p:spPr>
        <p:txBody>
          <a:bodyPr/>
          <a:lstStyle>
            <a:lvl1pPr defTabSz="467359">
              <a:spcBef>
                <a:spcPts val="2200"/>
              </a:spcBef>
              <a:defRPr sz="4800"/>
            </a:lvl1pPr>
          </a:lstStyle>
          <a:p>
            <a:pPr/>
            <a:r>
              <a:t>WHO ARe we? </a:t>
            </a:r>
          </a:p>
        </p:txBody>
      </p:sp>
      <p:sp>
        <p:nvSpPr>
          <p:cNvPr id="180" name="VNGOC was established in 1983…"/>
          <p:cNvSpPr txBox="1"/>
          <p:nvPr>
            <p:ph type="body" idx="1"/>
          </p:nvPr>
        </p:nvSpPr>
        <p:spPr>
          <a:prstGeom prst="rect">
            <a:avLst/>
          </a:prstGeom>
        </p:spPr>
        <p:txBody>
          <a:bodyPr/>
          <a:lstStyle/>
          <a:p>
            <a:pPr marL="408940" indent="-408940" defTabSz="537463">
              <a:spcBef>
                <a:spcPts val="2500"/>
              </a:spcBef>
              <a:defRPr sz="3128"/>
            </a:pPr>
            <a:r>
              <a:t>VNGOC was established in 1983</a:t>
            </a:r>
          </a:p>
          <a:p>
            <a:pPr marL="408940" indent="-408940" defTabSz="537463">
              <a:spcBef>
                <a:spcPts val="2500"/>
              </a:spcBef>
              <a:defRPr sz="3128"/>
            </a:pPr>
            <a:r>
              <a:t>Links NGOs with the Vienna-based drug control agencies</a:t>
            </a:r>
          </a:p>
          <a:p>
            <a:pPr marL="408940" indent="-408940" defTabSz="537463">
              <a:spcBef>
                <a:spcPts val="2500"/>
              </a:spcBef>
              <a:defRPr sz="3128"/>
            </a:pPr>
            <a:r>
              <a:rPr b="1">
                <a:latin typeface="Avenir Next"/>
                <a:ea typeface="Avenir Next"/>
                <a:cs typeface="Avenir Next"/>
                <a:sym typeface="Avenir Next"/>
              </a:rPr>
              <a:t>Open to all drug policy NGOs</a:t>
            </a:r>
            <a:r>
              <a:t> – currently around 230 members</a:t>
            </a:r>
          </a:p>
          <a:p>
            <a:pPr marL="408940" indent="-408940" defTabSz="537463">
              <a:spcBef>
                <a:spcPts val="2500"/>
              </a:spcBef>
              <a:defRPr b="1" sz="3128">
                <a:latin typeface="Avenir Next"/>
                <a:ea typeface="Avenir Next"/>
                <a:cs typeface="Avenir Next"/>
                <a:sym typeface="Avenir Next"/>
              </a:defRPr>
            </a:pPr>
            <a:r>
              <a:t>Broad spectrum of views and experiences</a:t>
            </a:r>
          </a:p>
          <a:p>
            <a:pPr marL="408940" indent="-408940" defTabSz="537463">
              <a:spcBef>
                <a:spcPts val="2500"/>
              </a:spcBef>
              <a:defRPr sz="3128"/>
            </a:pPr>
            <a:r>
              <a:t>Close collaboration with UNODC </a:t>
            </a:r>
            <a:br/>
            <a:r>
              <a:t>(Memorandum of Understanding) </a:t>
            </a:r>
          </a:p>
          <a:p>
            <a:pPr marL="408940" indent="-408940" defTabSz="537463">
              <a:spcBef>
                <a:spcPts val="2500"/>
              </a:spcBef>
              <a:defRPr sz="3128"/>
            </a:pPr>
            <a:r>
              <a:t>Run by a Board of 6 elected by member organisations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9" name="Picture 74" descr="Picture 74"/>
          <p:cNvPicPr>
            <a:picLocks noChangeAspect="1"/>
          </p:cNvPicPr>
          <p:nvPr/>
        </p:nvPicPr>
        <p:blipFill>
          <a:blip r:embed="rId2">
            <a:extLst/>
          </a:blip>
          <a:stretch>
            <a:fillRect/>
          </a:stretch>
        </p:blipFill>
        <p:spPr>
          <a:xfrm>
            <a:off x="115887" y="9083675"/>
            <a:ext cx="3241676" cy="603250"/>
          </a:xfrm>
          <a:prstGeom prst="rect">
            <a:avLst/>
          </a:prstGeom>
          <a:ln w="12700">
            <a:miter lim="400000"/>
          </a:ln>
        </p:spPr>
      </p:pic>
      <p:pic>
        <p:nvPicPr>
          <p:cNvPr id="270" name="page14image10294560.png" descr="page14image10294560.png"/>
          <p:cNvPicPr>
            <a:picLocks noChangeAspect="1"/>
          </p:cNvPicPr>
          <p:nvPr/>
        </p:nvPicPr>
        <p:blipFill>
          <a:blip r:embed="rId3">
            <a:extLst/>
          </a:blip>
          <a:stretch>
            <a:fillRect/>
          </a:stretch>
        </p:blipFill>
        <p:spPr>
          <a:xfrm>
            <a:off x="3194050" y="206560"/>
            <a:ext cx="7302501" cy="9146991"/>
          </a:xfrm>
          <a:prstGeom prst="rect">
            <a:avLst/>
          </a:prstGeom>
          <a:ln w="12700">
            <a:miter lim="400000"/>
          </a:ln>
        </p:spPr>
      </p:pic>
      <p:sp>
        <p:nvSpPr>
          <p:cNvPr id="271" name="Text"/>
          <p:cNvSpPr txBox="1"/>
          <p:nvPr/>
        </p:nvSpPr>
        <p:spPr>
          <a:xfrm>
            <a:off x="2978150" y="-4438651"/>
            <a:ext cx="1524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lnSpc>
                <a:spcPts val="2800"/>
              </a:lnSpc>
              <a:spcBef>
                <a:spcPts val="0"/>
              </a:spcBef>
              <a:defRPr sz="1200">
                <a:solidFill>
                  <a:srgbClr val="000000"/>
                </a:solidFill>
                <a:latin typeface="Times"/>
                <a:ea typeface="Times"/>
                <a:cs typeface="Times"/>
                <a:sym typeface="Times"/>
              </a:defRPr>
            </a:lvl1pPr>
          </a:lstStyle>
          <a:p>
            <a:pPr/>
            <a:r>
              <a:t> </a:t>
            </a:r>
          </a:p>
        </p:txBody>
      </p:sp>
      <p:sp>
        <p:nvSpPr>
          <p:cNvPr id="272" name="CSTF global consultation report: http://vngoc.org/2019/02/19/cstf-global-consultation-report/"/>
          <p:cNvSpPr txBox="1"/>
          <p:nvPr/>
        </p:nvSpPr>
        <p:spPr>
          <a:xfrm>
            <a:off x="3209797" y="9188449"/>
            <a:ext cx="9564245"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700"/>
            </a:pPr>
            <a:r>
              <a:t> CSTF global consultation report: </a:t>
            </a:r>
            <a:r>
              <a:rPr u="sng">
                <a:solidFill>
                  <a:schemeClr val="accent1"/>
                </a:solidFill>
                <a:hlinkClick r:id="rId4" invalidUrl="" action="" tgtFrame="" tooltip="" history="1" highlightClick="0" endSnd="0"/>
              </a:rPr>
              <a:t>http://vngoc.org/2019/02/19/cstf-global-consultation-report/</a:t>
            </a:r>
            <a:r>
              <a:t>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2019 Ministerial Declaration"/>
          <p:cNvSpPr txBox="1"/>
          <p:nvPr>
            <p:ph type="body" idx="13"/>
          </p:nvPr>
        </p:nvSpPr>
        <p:spPr>
          <a:prstGeom prst="rect">
            <a:avLst/>
          </a:prstGeom>
        </p:spPr>
        <p:txBody>
          <a:bodyPr/>
          <a:lstStyle/>
          <a:p>
            <a:pPr/>
            <a:r>
              <a:t>2019 Ministerial Declaration</a:t>
            </a:r>
          </a:p>
        </p:txBody>
      </p:sp>
      <p:sp>
        <p:nvSpPr>
          <p:cNvPr id="275" name="Demand Reduction and Related Measures"/>
          <p:cNvSpPr txBox="1"/>
          <p:nvPr>
            <p:ph type="title"/>
          </p:nvPr>
        </p:nvSpPr>
        <p:spPr>
          <a:prstGeom prst="rect">
            <a:avLst/>
          </a:prstGeom>
        </p:spPr>
        <p:txBody>
          <a:bodyPr/>
          <a:lstStyle>
            <a:lvl1pPr defTabSz="467359">
              <a:spcBef>
                <a:spcPts val="2200"/>
              </a:spcBef>
              <a:defRPr sz="4800"/>
            </a:lvl1pPr>
          </a:lstStyle>
          <a:p>
            <a:pPr/>
            <a:r>
              <a:t>Demand Reduction and Related Measures</a:t>
            </a:r>
          </a:p>
        </p:txBody>
      </p:sp>
      <p:sp>
        <p:nvSpPr>
          <p:cNvPr id="276" name="Member States reiterated their resolve, in the framework of existing policy documents, inter alia, to […] strengthen effective, comprehensive, scientific evidence-based demand reduction initiatives covering prevention, early intervention, treatment, care, recovery, rehabilitation and social reintegration measures on a non-discriminatory basis, as well as, in accordance with national legislation, initiatives and measures aimed at minimizing the adverse public health and social consequences of drug abuse."/>
          <p:cNvSpPr txBox="1"/>
          <p:nvPr>
            <p:ph type="body" idx="1"/>
          </p:nvPr>
        </p:nvSpPr>
        <p:spPr>
          <a:xfrm>
            <a:off x="406400" y="3060700"/>
            <a:ext cx="12192000" cy="6108700"/>
          </a:xfrm>
          <a:prstGeom prst="rect">
            <a:avLst/>
          </a:prstGeom>
        </p:spPr>
        <p:txBody>
          <a:bodyPr/>
          <a:lstStyle/>
          <a:p>
            <a:pPr/>
            <a:r>
              <a:t>Member States reiterated their resolve, in the framework of existing policy documents, inter alia, to […] strengthen </a:t>
            </a:r>
            <a:r>
              <a:rPr b="1">
                <a:latin typeface="Avenir Next"/>
                <a:ea typeface="Avenir Next"/>
                <a:cs typeface="Avenir Next"/>
                <a:sym typeface="Avenir Next"/>
              </a:rPr>
              <a:t>effective, comprehensive, scientific evidence-based demand reduction initiatives </a:t>
            </a:r>
            <a:r>
              <a:t>covering </a:t>
            </a:r>
            <a:r>
              <a:rPr b="1">
                <a:latin typeface="Avenir Next"/>
                <a:ea typeface="Avenir Next"/>
                <a:cs typeface="Avenir Next"/>
                <a:sym typeface="Avenir Next"/>
              </a:rPr>
              <a:t>prevention</a:t>
            </a:r>
            <a:r>
              <a:t>, </a:t>
            </a:r>
            <a:r>
              <a:rPr b="1">
                <a:latin typeface="Avenir Next"/>
                <a:ea typeface="Avenir Next"/>
                <a:cs typeface="Avenir Next"/>
                <a:sym typeface="Avenir Next"/>
              </a:rPr>
              <a:t>early</a:t>
            </a:r>
            <a:r>
              <a:t> </a:t>
            </a:r>
            <a:r>
              <a:rPr b="1">
                <a:latin typeface="Avenir Next"/>
                <a:ea typeface="Avenir Next"/>
                <a:cs typeface="Avenir Next"/>
                <a:sym typeface="Avenir Next"/>
              </a:rPr>
              <a:t>intervention</a:t>
            </a:r>
            <a:r>
              <a:t>, </a:t>
            </a:r>
            <a:r>
              <a:rPr b="1">
                <a:latin typeface="Avenir Next"/>
                <a:ea typeface="Avenir Next"/>
                <a:cs typeface="Avenir Next"/>
                <a:sym typeface="Avenir Next"/>
              </a:rPr>
              <a:t>treatment</a:t>
            </a:r>
            <a:r>
              <a:t>, </a:t>
            </a:r>
            <a:r>
              <a:rPr b="1">
                <a:latin typeface="Avenir Next"/>
                <a:ea typeface="Avenir Next"/>
                <a:cs typeface="Avenir Next"/>
                <a:sym typeface="Avenir Next"/>
              </a:rPr>
              <a:t>care</a:t>
            </a:r>
            <a:r>
              <a:t>, </a:t>
            </a:r>
            <a:r>
              <a:rPr b="1">
                <a:latin typeface="Avenir Next"/>
                <a:ea typeface="Avenir Next"/>
                <a:cs typeface="Avenir Next"/>
                <a:sym typeface="Avenir Next"/>
              </a:rPr>
              <a:t>recovery</a:t>
            </a:r>
            <a:r>
              <a:t>, </a:t>
            </a:r>
            <a:r>
              <a:rPr b="1">
                <a:latin typeface="Avenir Next"/>
                <a:ea typeface="Avenir Next"/>
                <a:cs typeface="Avenir Next"/>
                <a:sym typeface="Avenir Next"/>
              </a:rPr>
              <a:t>rehabilitation</a:t>
            </a:r>
            <a:r>
              <a:t> and </a:t>
            </a:r>
            <a:r>
              <a:rPr b="1">
                <a:latin typeface="Avenir Next"/>
                <a:ea typeface="Avenir Next"/>
                <a:cs typeface="Avenir Next"/>
                <a:sym typeface="Avenir Next"/>
              </a:rPr>
              <a:t>social reintegration</a:t>
            </a:r>
            <a:r>
              <a:t> measures on a non-discriminatory basis, as well as, in accordance with national legislation, initiatives and measures aimed at </a:t>
            </a:r>
            <a:r>
              <a:rPr b="1">
                <a:latin typeface="Avenir Next"/>
                <a:ea typeface="Avenir Next"/>
                <a:cs typeface="Avenir Next"/>
                <a:sym typeface="Avenir Next"/>
              </a:rPr>
              <a:t>minimizing the adverse public health and social consequences</a:t>
            </a:r>
            <a:r>
              <a:t> of drug abuse. </a:t>
            </a:r>
          </a:p>
        </p:txBody>
      </p:sp>
      <p:pic>
        <p:nvPicPr>
          <p:cNvPr id="277" name="Picture 74" descr="Picture 74"/>
          <p:cNvPicPr>
            <a:picLocks noChangeAspect="1"/>
          </p:cNvPicPr>
          <p:nvPr/>
        </p:nvPicPr>
        <p:blipFill>
          <a:blip r:embed="rId2">
            <a:extLst/>
          </a:blip>
          <a:stretch>
            <a:fillRect/>
          </a:stretch>
        </p:blipFill>
        <p:spPr>
          <a:xfrm>
            <a:off x="115887" y="9083675"/>
            <a:ext cx="3241676" cy="603250"/>
          </a:xfrm>
          <a:prstGeom prst="rect">
            <a:avLst/>
          </a:prstGeom>
          <a:ln w="12700">
            <a:miter lim="400000"/>
          </a:ln>
        </p:spPr>
      </p:pic>
      <p:pic>
        <p:nvPicPr>
          <p:cNvPr id="278" name="Bild" descr="Bild"/>
          <p:cNvPicPr>
            <a:picLocks noChangeAspect="1"/>
          </p:cNvPicPr>
          <p:nvPr/>
        </p:nvPicPr>
        <p:blipFill>
          <a:blip r:embed="rId3">
            <a:extLst/>
          </a:blip>
          <a:stretch>
            <a:fillRect/>
          </a:stretch>
        </p:blipFill>
        <p:spPr>
          <a:xfrm>
            <a:off x="358706" y="2058566"/>
            <a:ext cx="8205616" cy="1169195"/>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2019 Ministerial Declaration"/>
          <p:cNvSpPr txBox="1"/>
          <p:nvPr>
            <p:ph type="body" idx="13"/>
          </p:nvPr>
        </p:nvSpPr>
        <p:spPr>
          <a:prstGeom prst="rect">
            <a:avLst/>
          </a:prstGeom>
        </p:spPr>
        <p:txBody>
          <a:bodyPr/>
          <a:lstStyle/>
          <a:p>
            <a:pPr/>
            <a:r>
              <a:t>2019 Ministerial Declaration</a:t>
            </a:r>
          </a:p>
        </p:txBody>
      </p:sp>
      <p:sp>
        <p:nvSpPr>
          <p:cNvPr id="281" name="AVAILABILITY OF AND ACCESS TO CONTROLLED SUBSTANCES"/>
          <p:cNvSpPr txBox="1"/>
          <p:nvPr>
            <p:ph type="title"/>
          </p:nvPr>
        </p:nvSpPr>
        <p:spPr>
          <a:prstGeom prst="rect">
            <a:avLst/>
          </a:prstGeom>
        </p:spPr>
        <p:txBody>
          <a:bodyPr/>
          <a:lstStyle>
            <a:lvl1pPr defTabSz="467359">
              <a:spcBef>
                <a:spcPts val="2200"/>
              </a:spcBef>
              <a:defRPr sz="4800"/>
            </a:lvl1pPr>
          </a:lstStyle>
          <a:p>
            <a:pPr/>
            <a:r>
              <a:t>AVAILABILITY OF	AND	ACCESS TO CONTROLLED SUBSTANCES</a:t>
            </a:r>
          </a:p>
        </p:txBody>
      </p:sp>
      <p:sp>
        <p:nvSpPr>
          <p:cNvPr id="282" name="Member States echoed their resolve to […] ensure access to and the availability of controlled substances for medical and scientific purposes, including for the relief of pain and suffering, and address existing barriers in this regard, including affordability. They also noted with concern persistent and emerging challenges related to the world drug problem, including that the availability of internationally controlled substances for medical and scientific purposes, including for the relief of pain and palliative care, remains low to non-existent in many parts of the world."/>
          <p:cNvSpPr txBox="1"/>
          <p:nvPr>
            <p:ph type="body" idx="1"/>
          </p:nvPr>
        </p:nvSpPr>
        <p:spPr>
          <a:xfrm>
            <a:off x="406400" y="3134077"/>
            <a:ext cx="12192000" cy="6108701"/>
          </a:xfrm>
          <a:prstGeom prst="rect">
            <a:avLst/>
          </a:prstGeom>
        </p:spPr>
        <p:txBody>
          <a:bodyPr/>
          <a:lstStyle/>
          <a:p>
            <a:pPr marL="426719" indent="-426719" defTabSz="560831">
              <a:spcBef>
                <a:spcPts val="2600"/>
              </a:spcBef>
              <a:defRPr sz="3264"/>
            </a:pPr>
            <a:r>
              <a:t>Member States echoed their resolve to […] ensure</a:t>
            </a:r>
            <a:r>
              <a:rPr b="1">
                <a:latin typeface="Avenir Next"/>
                <a:ea typeface="Avenir Next"/>
                <a:cs typeface="Avenir Next"/>
                <a:sym typeface="Avenir Next"/>
              </a:rPr>
              <a:t> access to and the availability of controlled substances for medical and scientific purposes</a:t>
            </a:r>
            <a:r>
              <a:t>, including for the </a:t>
            </a:r>
            <a:r>
              <a:rPr b="1">
                <a:latin typeface="Avenir Next"/>
                <a:ea typeface="Avenir Next"/>
                <a:cs typeface="Avenir Next"/>
                <a:sym typeface="Avenir Next"/>
              </a:rPr>
              <a:t>relief of pain and suffering</a:t>
            </a:r>
            <a:r>
              <a:t>, and address existing barriers in this regard, including affordability. They also noted with concern persistent and emerging challenges related to the world drug problem, including that the availability of internationally controlled substances for medical and scientific purposes, including for the relief of pain and palliative care, remains low to non-existent in many parts of the world. </a:t>
            </a:r>
          </a:p>
        </p:txBody>
      </p:sp>
      <p:pic>
        <p:nvPicPr>
          <p:cNvPr id="283" name="Picture 74" descr="Picture 74"/>
          <p:cNvPicPr>
            <a:picLocks noChangeAspect="1"/>
          </p:cNvPicPr>
          <p:nvPr/>
        </p:nvPicPr>
        <p:blipFill>
          <a:blip r:embed="rId2">
            <a:extLst/>
          </a:blip>
          <a:stretch>
            <a:fillRect/>
          </a:stretch>
        </p:blipFill>
        <p:spPr>
          <a:xfrm>
            <a:off x="115887" y="9083675"/>
            <a:ext cx="3241676" cy="603250"/>
          </a:xfrm>
          <a:prstGeom prst="rect">
            <a:avLst/>
          </a:prstGeom>
          <a:ln w="12700">
            <a:miter lim="400000"/>
          </a:ln>
        </p:spPr>
      </p:pic>
      <p:pic>
        <p:nvPicPr>
          <p:cNvPr id="284" name="Bild" descr="Bild"/>
          <p:cNvPicPr>
            <a:picLocks noChangeAspect="1"/>
          </p:cNvPicPr>
          <p:nvPr/>
        </p:nvPicPr>
        <p:blipFill>
          <a:blip r:embed="rId3">
            <a:extLst/>
          </a:blip>
          <a:stretch>
            <a:fillRect/>
          </a:stretch>
        </p:blipFill>
        <p:spPr>
          <a:xfrm>
            <a:off x="304800" y="2095500"/>
            <a:ext cx="3417644" cy="1169194"/>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2019 Ministerial Declaration"/>
          <p:cNvSpPr txBox="1"/>
          <p:nvPr>
            <p:ph type="body" idx="13"/>
          </p:nvPr>
        </p:nvSpPr>
        <p:spPr>
          <a:prstGeom prst="rect">
            <a:avLst/>
          </a:prstGeom>
        </p:spPr>
        <p:txBody>
          <a:bodyPr/>
          <a:lstStyle/>
          <a:p>
            <a:pPr/>
            <a:r>
              <a:t>2019 Ministerial Declaration</a:t>
            </a:r>
          </a:p>
        </p:txBody>
      </p:sp>
      <p:sp>
        <p:nvSpPr>
          <p:cNvPr id="287" name="SUPPLY REDUCTION AND RELATED MEASURES"/>
          <p:cNvSpPr txBox="1"/>
          <p:nvPr>
            <p:ph type="title"/>
          </p:nvPr>
        </p:nvSpPr>
        <p:spPr>
          <a:prstGeom prst="rect">
            <a:avLst/>
          </a:prstGeom>
        </p:spPr>
        <p:txBody>
          <a:bodyPr/>
          <a:lstStyle>
            <a:lvl1pPr defTabSz="467359">
              <a:spcBef>
                <a:spcPts val="2200"/>
              </a:spcBef>
              <a:defRPr sz="4800"/>
            </a:lvl1pPr>
          </a:lstStyle>
          <a:p>
            <a:pPr/>
            <a:r>
              <a:t>SUPPLY REDUCTION AND RELATED MEASURES</a:t>
            </a:r>
          </a:p>
        </p:txBody>
      </p:sp>
      <p:sp>
        <p:nvSpPr>
          <p:cNvPr id="288" name="In reaffirming their determination to address public health, safety and social problems resulting from drug abuse (Para 1.4) Member States also reiterated their resolve to prevent and counter illicit crop cultivation and the production, manufacturing of and trafficking in narcotic drugs and psychotropic substances, including synthetic drugs and new psychoactive substances. Member States further reiterated their resolve to work towards preventing, significantly reducing and eliminating the diversion of and illicit trafficking in precursors, and money-laundering related to drug-related crimes. (Para 11) In the framework of existing policy documents Member States committed to address socioeconomic issues related to illicit crop cultivation and the production and manufacture of and trafficking in drugs as well as to promote alternatives to or additional measures with regard of conviction and punishment in cases of an appropriate nature, in accordance with international treaties and national law.(Para 1.11)…"/>
          <p:cNvSpPr txBox="1"/>
          <p:nvPr>
            <p:ph type="body" idx="1"/>
          </p:nvPr>
        </p:nvSpPr>
        <p:spPr>
          <a:xfrm>
            <a:off x="406400" y="3060700"/>
            <a:ext cx="12192000" cy="6108700"/>
          </a:xfrm>
          <a:prstGeom prst="rect">
            <a:avLst/>
          </a:prstGeom>
        </p:spPr>
        <p:txBody>
          <a:bodyPr/>
          <a:lstStyle/>
          <a:p>
            <a:pPr marL="293370" indent="-293370" defTabSz="385572">
              <a:spcBef>
                <a:spcPts val="1800"/>
              </a:spcBef>
              <a:defRPr sz="2244"/>
            </a:pPr>
            <a:r>
              <a:t>In reaffirming their determination to a</a:t>
            </a:r>
            <a:r>
              <a:rPr b="1">
                <a:latin typeface="Avenir Next"/>
                <a:ea typeface="Avenir Next"/>
                <a:cs typeface="Avenir Next"/>
                <a:sym typeface="Avenir Next"/>
              </a:rPr>
              <a:t>ddress public health, safety and social problems resulting from drug abuse</a:t>
            </a:r>
            <a:r>
              <a:t> (Para 1.4) Member States also reiterated their resolve to prevent and </a:t>
            </a:r>
            <a:r>
              <a:rPr b="1">
                <a:latin typeface="Avenir Next"/>
                <a:ea typeface="Avenir Next"/>
                <a:cs typeface="Avenir Next"/>
                <a:sym typeface="Avenir Next"/>
              </a:rPr>
              <a:t>counter illicit crop cultivation</a:t>
            </a:r>
            <a:r>
              <a:t> and the </a:t>
            </a:r>
            <a:r>
              <a:rPr b="1">
                <a:latin typeface="Avenir Next"/>
                <a:ea typeface="Avenir Next"/>
                <a:cs typeface="Avenir Next"/>
                <a:sym typeface="Avenir Next"/>
              </a:rPr>
              <a:t>production, manufacturing of and trafficking in narcotic drugs and psychotropic substances</a:t>
            </a:r>
            <a:r>
              <a:t>, including synthetic drugs and new psychoactive substances. Member States further reiterated their resolve to work towards preventing, significantly reducing and </a:t>
            </a:r>
            <a:r>
              <a:rPr b="1">
                <a:latin typeface="Avenir Next"/>
                <a:ea typeface="Avenir Next"/>
                <a:cs typeface="Avenir Next"/>
                <a:sym typeface="Avenir Next"/>
              </a:rPr>
              <a:t>eliminating the diversion of and illicit trafficking in precursors</a:t>
            </a:r>
            <a:r>
              <a:t>, and </a:t>
            </a:r>
            <a:r>
              <a:rPr b="1">
                <a:latin typeface="Avenir Next"/>
                <a:ea typeface="Avenir Next"/>
                <a:cs typeface="Avenir Next"/>
                <a:sym typeface="Avenir Next"/>
              </a:rPr>
              <a:t>money-laundering related to drug-related crimes</a:t>
            </a:r>
            <a:r>
              <a:t>. (Para 11) In the framework of existing policy documents Member States committed to address socioeconomic issues related to illicit crop cultivation and the production and manufacture of and trafficking in drugs as well as to </a:t>
            </a:r>
            <a:r>
              <a:rPr b="1">
                <a:latin typeface="Avenir Next"/>
                <a:ea typeface="Avenir Next"/>
                <a:cs typeface="Avenir Next"/>
                <a:sym typeface="Avenir Next"/>
              </a:rPr>
              <a:t>promote alternatives to or additional measures with regard of conviction and punishment </a:t>
            </a:r>
            <a:r>
              <a:t>in cases of an appropriate nature, in accordance with international treaties and national law.(Para 1.11)</a:t>
            </a:r>
          </a:p>
          <a:p>
            <a:pPr marL="293370" indent="-293370" defTabSz="385572">
              <a:spcBef>
                <a:spcPts val="1800"/>
              </a:spcBef>
              <a:defRPr sz="2244"/>
            </a:pPr>
            <a:r>
              <a:t>As part of the Way Forward Member States commit to s</a:t>
            </a:r>
            <a:r>
              <a:rPr b="1">
                <a:latin typeface="Avenir Next"/>
                <a:ea typeface="Avenir Next"/>
                <a:cs typeface="Avenir Next"/>
                <a:sym typeface="Avenir Next"/>
              </a:rPr>
              <a:t>trengthening bilateral, regional and international cooperation</a:t>
            </a:r>
            <a:r>
              <a:t> and promoting </a:t>
            </a:r>
            <a:r>
              <a:rPr b="1">
                <a:latin typeface="Avenir Next"/>
                <a:ea typeface="Avenir Next"/>
                <a:cs typeface="Avenir Next"/>
                <a:sym typeface="Avenir Next"/>
              </a:rPr>
              <a:t>information-sharing</a:t>
            </a:r>
            <a:r>
              <a:t>, in particular among judicial and law enforcement authorities. (Para 3.4)</a:t>
            </a:r>
          </a:p>
        </p:txBody>
      </p:sp>
      <p:pic>
        <p:nvPicPr>
          <p:cNvPr id="289" name="Picture 74" descr="Picture 74"/>
          <p:cNvPicPr>
            <a:picLocks noChangeAspect="1"/>
          </p:cNvPicPr>
          <p:nvPr/>
        </p:nvPicPr>
        <p:blipFill>
          <a:blip r:embed="rId2">
            <a:extLst/>
          </a:blip>
          <a:stretch>
            <a:fillRect/>
          </a:stretch>
        </p:blipFill>
        <p:spPr>
          <a:xfrm>
            <a:off x="115887" y="9083675"/>
            <a:ext cx="3241676" cy="603250"/>
          </a:xfrm>
          <a:prstGeom prst="rect">
            <a:avLst/>
          </a:prstGeom>
          <a:ln w="12700">
            <a:miter lim="400000"/>
          </a:ln>
        </p:spPr>
      </p:pic>
      <p:pic>
        <p:nvPicPr>
          <p:cNvPr id="290" name="Bild" descr="Bild"/>
          <p:cNvPicPr>
            <a:picLocks noChangeAspect="1"/>
          </p:cNvPicPr>
          <p:nvPr/>
        </p:nvPicPr>
        <p:blipFill>
          <a:blip r:embed="rId3">
            <a:extLst/>
          </a:blip>
          <a:stretch>
            <a:fillRect/>
          </a:stretch>
        </p:blipFill>
        <p:spPr>
          <a:xfrm>
            <a:off x="342900" y="2120899"/>
            <a:ext cx="6982997" cy="1052511"/>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2019 Ministerial Declaration"/>
          <p:cNvSpPr txBox="1"/>
          <p:nvPr>
            <p:ph type="body" idx="13"/>
          </p:nvPr>
        </p:nvSpPr>
        <p:spPr>
          <a:prstGeom prst="rect">
            <a:avLst/>
          </a:prstGeom>
        </p:spPr>
        <p:txBody>
          <a:bodyPr/>
          <a:lstStyle/>
          <a:p>
            <a:pPr/>
            <a:r>
              <a:t>2019 Ministerial Declaration</a:t>
            </a:r>
          </a:p>
        </p:txBody>
      </p:sp>
      <p:sp>
        <p:nvSpPr>
          <p:cNvPr id="293" name="HUMAN RIGHTS,  YOUTH, CHILDREN, WOMEN AND COMMUNITIES"/>
          <p:cNvSpPr txBox="1"/>
          <p:nvPr>
            <p:ph type="title"/>
          </p:nvPr>
        </p:nvSpPr>
        <p:spPr>
          <a:prstGeom prst="rect">
            <a:avLst/>
          </a:prstGeom>
        </p:spPr>
        <p:txBody>
          <a:bodyPr/>
          <a:lstStyle>
            <a:lvl1pPr defTabSz="467359">
              <a:spcBef>
                <a:spcPts val="2200"/>
              </a:spcBef>
              <a:defRPr sz="4800"/>
            </a:lvl1pPr>
          </a:lstStyle>
          <a:p>
            <a:pPr/>
            <a:r>
              <a:t>HUMAN RIGHTS,  YOUTH, CHILDREN, WOMEN AND COMMUNITIES</a:t>
            </a:r>
          </a:p>
        </p:txBody>
      </p:sp>
      <p:sp>
        <p:nvSpPr>
          <p:cNvPr id="294" name="Member States reaffirmed the commitment to a balanced, integrated, comprehensive, multidisciplinary and scientific evidence-based approach to the world drug problem, based on the principle of common and shared responsibility, and recognized the importance of appropriately mainstreaming a gender and age perspective into drug-related policies and programmes and that appropriate emphasis should be placed on individuals, families, communities and society as a whole, with a particular focus on women, children and youth, with a view to promoting and protecting health, including access to treatment, safety and the well-being of all humanity."/>
          <p:cNvSpPr txBox="1"/>
          <p:nvPr>
            <p:ph type="body" idx="1"/>
          </p:nvPr>
        </p:nvSpPr>
        <p:spPr>
          <a:xfrm>
            <a:off x="406400" y="3124200"/>
            <a:ext cx="12192000" cy="6108700"/>
          </a:xfrm>
          <a:prstGeom prst="rect">
            <a:avLst/>
          </a:prstGeom>
        </p:spPr>
        <p:txBody>
          <a:bodyPr/>
          <a:lstStyle/>
          <a:p>
            <a:pPr marL="408940" indent="-408940" defTabSz="537463">
              <a:spcBef>
                <a:spcPts val="2500"/>
              </a:spcBef>
              <a:defRPr sz="3128"/>
            </a:pPr>
            <a:r>
              <a:t>Member States reaffirmed the commitment to a balanced, integrated, comprehensive, multidisciplinary and scientific evidence-based approach to the world drug problem, based on the principle of common and shared responsibility, and recognized the </a:t>
            </a:r>
            <a:r>
              <a:rPr b="1">
                <a:latin typeface="Avenir Next"/>
                <a:ea typeface="Avenir Next"/>
                <a:cs typeface="Avenir Next"/>
                <a:sym typeface="Avenir Next"/>
              </a:rPr>
              <a:t>importance of appropriately mainstreaming a gender and age perspective into drug-related policies</a:t>
            </a:r>
            <a:r>
              <a:t> and programmes and that appropriate emphasis should be placed on individuals, families, communities and society as a whole, with a </a:t>
            </a:r>
            <a:r>
              <a:rPr b="1">
                <a:latin typeface="Avenir Next"/>
                <a:ea typeface="Avenir Next"/>
                <a:cs typeface="Avenir Next"/>
                <a:sym typeface="Avenir Next"/>
              </a:rPr>
              <a:t>particular focus on women, children and youth</a:t>
            </a:r>
            <a:r>
              <a:t>, with a view to </a:t>
            </a:r>
            <a:r>
              <a:rPr b="1">
                <a:latin typeface="Avenir Next"/>
                <a:ea typeface="Avenir Next"/>
                <a:cs typeface="Avenir Next"/>
                <a:sym typeface="Avenir Next"/>
              </a:rPr>
              <a:t>promoting and protecting health, including access to treatment, safety and the well-being of all humanity</a:t>
            </a:r>
            <a:r>
              <a:t>.</a:t>
            </a:r>
          </a:p>
        </p:txBody>
      </p:sp>
      <p:pic>
        <p:nvPicPr>
          <p:cNvPr id="295" name="Picture 74" descr="Picture 74"/>
          <p:cNvPicPr>
            <a:picLocks noChangeAspect="1"/>
          </p:cNvPicPr>
          <p:nvPr/>
        </p:nvPicPr>
        <p:blipFill>
          <a:blip r:embed="rId2">
            <a:extLst/>
          </a:blip>
          <a:stretch>
            <a:fillRect/>
          </a:stretch>
        </p:blipFill>
        <p:spPr>
          <a:xfrm>
            <a:off x="115887" y="9083675"/>
            <a:ext cx="3241676" cy="603250"/>
          </a:xfrm>
          <a:prstGeom prst="rect">
            <a:avLst/>
          </a:prstGeom>
          <a:ln w="12700">
            <a:miter lim="400000"/>
          </a:ln>
        </p:spPr>
      </p:pic>
      <p:pic>
        <p:nvPicPr>
          <p:cNvPr id="296" name="Bild" descr="Bild"/>
          <p:cNvPicPr>
            <a:picLocks noChangeAspect="1"/>
          </p:cNvPicPr>
          <p:nvPr/>
        </p:nvPicPr>
        <p:blipFill>
          <a:blip r:embed="rId3">
            <a:extLst/>
          </a:blip>
          <a:stretch>
            <a:fillRect/>
          </a:stretch>
        </p:blipFill>
        <p:spPr>
          <a:xfrm>
            <a:off x="368300" y="2133600"/>
            <a:ext cx="4196509" cy="954571"/>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2019 Ministerial Declaration"/>
          <p:cNvSpPr txBox="1"/>
          <p:nvPr>
            <p:ph type="body" idx="13"/>
          </p:nvPr>
        </p:nvSpPr>
        <p:spPr>
          <a:prstGeom prst="rect">
            <a:avLst/>
          </a:prstGeom>
        </p:spPr>
        <p:txBody>
          <a:bodyPr/>
          <a:lstStyle/>
          <a:p>
            <a:pPr/>
            <a:r>
              <a:t>2019 Ministerial Declaration</a:t>
            </a:r>
          </a:p>
        </p:txBody>
      </p:sp>
      <p:sp>
        <p:nvSpPr>
          <p:cNvPr id="299" name="EVOLVING REALITY, TRENDS AND  EXISTING CIRCUMSTANCES,  EMERGING AND PERSISTENT CHALLENGES &amp; THREATS"/>
          <p:cNvSpPr txBox="1"/>
          <p:nvPr>
            <p:ph type="title"/>
          </p:nvPr>
        </p:nvSpPr>
        <p:spPr>
          <a:xfrm>
            <a:off x="406400" y="1536699"/>
            <a:ext cx="12565162" cy="1169195"/>
          </a:xfrm>
          <a:prstGeom prst="rect">
            <a:avLst/>
          </a:prstGeom>
        </p:spPr>
        <p:txBody>
          <a:bodyPr/>
          <a:lstStyle/>
          <a:p>
            <a:pPr defTabSz="408940">
              <a:spcBef>
                <a:spcPts val="1900"/>
              </a:spcBef>
              <a:defRPr sz="4200"/>
            </a:pPr>
            <a:r>
              <a:t>EVOLVING REALITY, TRENDS AND  EXISTING CIRCUMSTANCES, </a:t>
            </a:r>
            <a:br/>
            <a:r>
              <a:t>EMERGING AND PERSISTENT CHALLENGES &amp; THREATS</a:t>
            </a:r>
          </a:p>
        </p:txBody>
      </p:sp>
      <p:sp>
        <p:nvSpPr>
          <p:cNvPr id="300" name="Member States committed to strengthening the work of the Commission on Narcotic Drugs with the World Health Organization and the International Narcotics Control Board, within their treaty-based mandates, as well as with the United Nations Office on Drugs and Crime, to continue to facilitate informed scheduling decisions on the most persistent, prevalent and harmful substances, including synthetic drugs and new psychoactive substances, precursors, chemicals and solvents, while ensuring their availability for medical and scientific purposes, and commit to strengthening the dialogue of the Commission with the International Narcotics Control Board on the implementation of the three international drug control conventions, and with relevant international organizations."/>
          <p:cNvSpPr txBox="1"/>
          <p:nvPr>
            <p:ph type="body" idx="1"/>
          </p:nvPr>
        </p:nvSpPr>
        <p:spPr>
          <a:xfrm>
            <a:off x="406400" y="3098800"/>
            <a:ext cx="12192000" cy="6108700"/>
          </a:xfrm>
          <a:prstGeom prst="rect">
            <a:avLst/>
          </a:prstGeom>
        </p:spPr>
        <p:txBody>
          <a:bodyPr/>
          <a:lstStyle/>
          <a:p>
            <a:pPr marL="373379" indent="-373379" defTabSz="490727">
              <a:spcBef>
                <a:spcPts val="2300"/>
              </a:spcBef>
              <a:defRPr sz="2856"/>
            </a:pPr>
            <a:r>
              <a:t>Member States committed to strengthening the work of the Commission on Narcotic Drugs with the World Health Organization and the International Narcotics Control Board, within their treaty-based mandates, as well as with the United Nations Office on Drugs and Crime, to </a:t>
            </a:r>
            <a:r>
              <a:rPr b="1">
                <a:latin typeface="Avenir Next"/>
                <a:ea typeface="Avenir Next"/>
                <a:cs typeface="Avenir Next"/>
                <a:sym typeface="Avenir Next"/>
              </a:rPr>
              <a:t>continue to facilitate informed scheduling decisions on the most persistent, prevalent and harmful substances</a:t>
            </a:r>
            <a:r>
              <a:t>, including synthetic drugs and new psychoactive substances, precursors, chemicals and solvents, </a:t>
            </a:r>
            <a:r>
              <a:rPr b="1">
                <a:latin typeface="Avenir Next"/>
                <a:ea typeface="Avenir Next"/>
                <a:cs typeface="Avenir Next"/>
                <a:sym typeface="Avenir Next"/>
              </a:rPr>
              <a:t>while ensuring their availability for medical and scientific purposes,</a:t>
            </a:r>
            <a:r>
              <a:t> and commit to </a:t>
            </a:r>
            <a:r>
              <a:rPr b="1">
                <a:latin typeface="Avenir Next"/>
                <a:ea typeface="Avenir Next"/>
                <a:cs typeface="Avenir Next"/>
                <a:sym typeface="Avenir Next"/>
              </a:rPr>
              <a:t>strengthening the dialogue of the Commission with the International Narcotics Control Board</a:t>
            </a:r>
            <a:r>
              <a:t> on the implementation of the three international drug control conventions,</a:t>
            </a:r>
            <a:r>
              <a:rPr b="1">
                <a:latin typeface="Avenir Next"/>
                <a:ea typeface="Avenir Next"/>
                <a:cs typeface="Avenir Next"/>
                <a:sym typeface="Avenir Next"/>
              </a:rPr>
              <a:t> and with relevant international organizations</a:t>
            </a:r>
            <a:r>
              <a:t>.</a:t>
            </a:r>
          </a:p>
        </p:txBody>
      </p:sp>
      <p:pic>
        <p:nvPicPr>
          <p:cNvPr id="301" name="Picture 74" descr="Picture 74"/>
          <p:cNvPicPr>
            <a:picLocks noChangeAspect="1"/>
          </p:cNvPicPr>
          <p:nvPr/>
        </p:nvPicPr>
        <p:blipFill>
          <a:blip r:embed="rId2">
            <a:extLst/>
          </a:blip>
          <a:stretch>
            <a:fillRect/>
          </a:stretch>
        </p:blipFill>
        <p:spPr>
          <a:xfrm>
            <a:off x="115887" y="9083675"/>
            <a:ext cx="3241676" cy="603250"/>
          </a:xfrm>
          <a:prstGeom prst="rect">
            <a:avLst/>
          </a:prstGeom>
          <a:ln w="12700">
            <a:miter lim="400000"/>
          </a:ln>
        </p:spPr>
      </p:pic>
      <p:pic>
        <p:nvPicPr>
          <p:cNvPr id="302" name="Bild" descr="Bild"/>
          <p:cNvPicPr>
            <a:picLocks noChangeAspect="1"/>
          </p:cNvPicPr>
          <p:nvPr/>
        </p:nvPicPr>
        <p:blipFill>
          <a:blip r:embed="rId3">
            <a:extLst/>
          </a:blip>
          <a:stretch>
            <a:fillRect/>
          </a:stretch>
        </p:blipFill>
        <p:spPr>
          <a:xfrm>
            <a:off x="9295608" y="2149062"/>
            <a:ext cx="3033897" cy="997993"/>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2019 Ministerial Declaration"/>
          <p:cNvSpPr txBox="1"/>
          <p:nvPr>
            <p:ph type="body" idx="13"/>
          </p:nvPr>
        </p:nvSpPr>
        <p:spPr>
          <a:prstGeom prst="rect">
            <a:avLst/>
          </a:prstGeom>
        </p:spPr>
        <p:txBody>
          <a:bodyPr/>
          <a:lstStyle/>
          <a:p>
            <a:pPr/>
            <a:r>
              <a:t>2019 Ministerial Declaration</a:t>
            </a:r>
          </a:p>
        </p:txBody>
      </p:sp>
      <p:sp>
        <p:nvSpPr>
          <p:cNvPr id="305" name="INTERNATIONAL COOPERATION BASED ON THE PRINCIPLE OF COMMON AND SHARED RESPONSIBILITY"/>
          <p:cNvSpPr txBox="1"/>
          <p:nvPr>
            <p:ph type="title"/>
          </p:nvPr>
        </p:nvSpPr>
        <p:spPr>
          <a:xfrm>
            <a:off x="406400" y="1536700"/>
            <a:ext cx="12565162" cy="1169194"/>
          </a:xfrm>
          <a:prstGeom prst="rect">
            <a:avLst/>
          </a:prstGeom>
        </p:spPr>
        <p:txBody>
          <a:bodyPr/>
          <a:lstStyle>
            <a:lvl1pPr defTabSz="408940">
              <a:spcBef>
                <a:spcPts val="1900"/>
              </a:spcBef>
              <a:defRPr sz="4200"/>
            </a:lvl1pPr>
          </a:lstStyle>
          <a:p>
            <a:pPr/>
            <a:r>
              <a:t>INTERNATIONAL COOPERATION BASED ON THE PRINCIPLE OF COMMON AND SHARED RESPONSIBILITY</a:t>
            </a:r>
          </a:p>
        </p:txBody>
      </p:sp>
      <p:sp>
        <p:nvSpPr>
          <p:cNvPr id="306" name="Member States are dedicated to strengthening bilateral, regional and international cooperation and promoting information-sharing, in particular among judicial and law enforcement authorities, in order to respond to the serious challenges posed by the increasing links between drug trafficking, corruption and other forms of organized crime, including trafficking in persons, trafficking in firearms, cybercrime and money-laundering."/>
          <p:cNvSpPr txBox="1"/>
          <p:nvPr>
            <p:ph type="body" idx="1"/>
          </p:nvPr>
        </p:nvSpPr>
        <p:spPr>
          <a:xfrm>
            <a:off x="215900" y="3236470"/>
            <a:ext cx="12192000" cy="6108701"/>
          </a:xfrm>
          <a:prstGeom prst="rect">
            <a:avLst/>
          </a:prstGeom>
        </p:spPr>
        <p:txBody>
          <a:bodyPr/>
          <a:lstStyle/>
          <a:p>
            <a:pPr/>
            <a:r>
              <a:t>Member States are dedicated to </a:t>
            </a:r>
            <a:r>
              <a:rPr b="1">
                <a:latin typeface="Avenir Next"/>
                <a:ea typeface="Avenir Next"/>
                <a:cs typeface="Avenir Next"/>
                <a:sym typeface="Avenir Next"/>
              </a:rPr>
              <a:t>strengthening bilateral, regional and international cooperation and promoting information-sharing</a:t>
            </a:r>
            <a:r>
              <a:t>, in particular among judicial and law enforcement authorities, in order to respond to the serious challenges posed by the increasing links between drug trafficking, corruption and other forms of organized crime, including trafficking in persons, trafficking in firearms, cybercrime and money-laundering. </a:t>
            </a:r>
          </a:p>
        </p:txBody>
      </p:sp>
      <p:pic>
        <p:nvPicPr>
          <p:cNvPr id="307" name="Picture 74" descr="Picture 74"/>
          <p:cNvPicPr>
            <a:picLocks noChangeAspect="1"/>
          </p:cNvPicPr>
          <p:nvPr/>
        </p:nvPicPr>
        <p:blipFill>
          <a:blip r:embed="rId2">
            <a:extLst/>
          </a:blip>
          <a:stretch>
            <a:fillRect/>
          </a:stretch>
        </p:blipFill>
        <p:spPr>
          <a:xfrm>
            <a:off x="115887" y="9083675"/>
            <a:ext cx="3241676" cy="603250"/>
          </a:xfrm>
          <a:prstGeom prst="rect">
            <a:avLst/>
          </a:prstGeom>
          <a:ln w="12700">
            <a:miter lim="400000"/>
          </a:ln>
        </p:spPr>
      </p:pic>
      <p:pic>
        <p:nvPicPr>
          <p:cNvPr id="308" name="Bild" descr="Bild"/>
          <p:cNvPicPr>
            <a:picLocks noChangeAspect="1"/>
          </p:cNvPicPr>
          <p:nvPr/>
        </p:nvPicPr>
        <p:blipFill>
          <a:blip r:embed="rId3">
            <a:extLst/>
          </a:blip>
          <a:stretch>
            <a:fillRect/>
          </a:stretch>
        </p:blipFill>
        <p:spPr>
          <a:xfrm>
            <a:off x="4733848" y="2154672"/>
            <a:ext cx="1928762" cy="1028674"/>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2019 Ministerial Declaration"/>
          <p:cNvSpPr txBox="1"/>
          <p:nvPr>
            <p:ph type="body" idx="13"/>
          </p:nvPr>
        </p:nvSpPr>
        <p:spPr>
          <a:prstGeom prst="rect">
            <a:avLst/>
          </a:prstGeom>
        </p:spPr>
        <p:txBody>
          <a:bodyPr/>
          <a:lstStyle/>
          <a:p>
            <a:pPr/>
            <a:r>
              <a:t>2019 Ministerial Declaration</a:t>
            </a:r>
          </a:p>
        </p:txBody>
      </p:sp>
      <p:sp>
        <p:nvSpPr>
          <p:cNvPr id="311" name="Alternative Development"/>
          <p:cNvSpPr txBox="1"/>
          <p:nvPr>
            <p:ph type="title"/>
          </p:nvPr>
        </p:nvSpPr>
        <p:spPr>
          <a:xfrm>
            <a:off x="406400" y="1536700"/>
            <a:ext cx="12565162" cy="1169194"/>
          </a:xfrm>
          <a:prstGeom prst="rect">
            <a:avLst/>
          </a:prstGeom>
        </p:spPr>
        <p:txBody>
          <a:bodyPr/>
          <a:lstStyle/>
          <a:p>
            <a:pPr/>
            <a:r>
              <a:t>Alternative Development</a:t>
            </a:r>
          </a:p>
        </p:txBody>
      </p:sp>
      <p:sp>
        <p:nvSpPr>
          <p:cNvPr id="312" name="Member States reiterated their resolve to strengthen the implementation of long-term and comprehensive development oriented drug control policies and programmes in order to address drug-related socioeconomic issues related to illicit crop cultivation and the production of drugs. (Para 1.11) In the Way Forward Member States committed to increasing the provision of technical assistance and capacity building, in particular to those countries most affected by the world drug problem. (Para 3.6)"/>
          <p:cNvSpPr txBox="1"/>
          <p:nvPr>
            <p:ph type="body" idx="1"/>
          </p:nvPr>
        </p:nvSpPr>
        <p:spPr>
          <a:xfrm>
            <a:off x="406400" y="3236470"/>
            <a:ext cx="12192000" cy="6108701"/>
          </a:xfrm>
          <a:prstGeom prst="rect">
            <a:avLst/>
          </a:prstGeom>
        </p:spPr>
        <p:txBody>
          <a:bodyPr/>
          <a:lstStyle/>
          <a:p>
            <a:pPr/>
            <a:r>
              <a:t>Member States reiterated their resolve to strengthen the </a:t>
            </a:r>
            <a:r>
              <a:rPr b="1">
                <a:latin typeface="Avenir Next"/>
                <a:ea typeface="Avenir Next"/>
                <a:cs typeface="Avenir Next"/>
                <a:sym typeface="Avenir Next"/>
              </a:rPr>
              <a:t>implementation of long-term and comprehensive development oriented drug control policies and programmes</a:t>
            </a:r>
            <a:r>
              <a:t> in order to address drug-related socioeconomic issues related to illicit crop cultivation and the production of drugs. (Para 1.11) In the Way Forward Member States committed to </a:t>
            </a:r>
            <a:r>
              <a:rPr b="1">
                <a:latin typeface="Avenir Next"/>
                <a:ea typeface="Avenir Next"/>
                <a:cs typeface="Avenir Next"/>
                <a:sym typeface="Avenir Next"/>
              </a:rPr>
              <a:t>increasing the provision of technical assistance and capacity building, in particular to those countries most affected by the world drug problem</a:t>
            </a:r>
            <a:r>
              <a:t>. (Para 3.6)</a:t>
            </a:r>
          </a:p>
        </p:txBody>
      </p:sp>
      <p:pic>
        <p:nvPicPr>
          <p:cNvPr id="313" name="Picture 74" descr="Picture 74"/>
          <p:cNvPicPr>
            <a:picLocks noChangeAspect="1"/>
          </p:cNvPicPr>
          <p:nvPr/>
        </p:nvPicPr>
        <p:blipFill>
          <a:blip r:embed="rId2">
            <a:extLst/>
          </a:blip>
          <a:stretch>
            <a:fillRect/>
          </a:stretch>
        </p:blipFill>
        <p:spPr>
          <a:xfrm>
            <a:off x="115887" y="9083675"/>
            <a:ext cx="3241676" cy="603250"/>
          </a:xfrm>
          <a:prstGeom prst="rect">
            <a:avLst/>
          </a:prstGeom>
          <a:ln w="12700">
            <a:miter lim="400000"/>
          </a:ln>
        </p:spPr>
      </p:pic>
      <p:pic>
        <p:nvPicPr>
          <p:cNvPr id="314" name="Bild" descr="Bild"/>
          <p:cNvPicPr>
            <a:picLocks noChangeAspect="1"/>
          </p:cNvPicPr>
          <p:nvPr/>
        </p:nvPicPr>
        <p:blipFill>
          <a:blip r:embed="rId3">
            <a:extLst/>
          </a:blip>
          <a:stretch>
            <a:fillRect/>
          </a:stretch>
        </p:blipFill>
        <p:spPr>
          <a:xfrm>
            <a:off x="7673268" y="2261069"/>
            <a:ext cx="2050170" cy="1093425"/>
          </a:xfrm>
          <a:prstGeom prst="rect">
            <a:avLst/>
          </a:prstGeom>
          <a:ln w="12700">
            <a:miter lim="400000"/>
          </a:ln>
        </p:spPr>
      </p:pic>
      <p:pic>
        <p:nvPicPr>
          <p:cNvPr id="315" name="Bild" descr="Bild"/>
          <p:cNvPicPr>
            <a:picLocks noChangeAspect="1"/>
          </p:cNvPicPr>
          <p:nvPr/>
        </p:nvPicPr>
        <p:blipFill>
          <a:blip r:embed="rId4">
            <a:extLst/>
          </a:blip>
          <a:stretch>
            <a:fillRect/>
          </a:stretch>
        </p:blipFill>
        <p:spPr>
          <a:xfrm>
            <a:off x="494974" y="2327277"/>
            <a:ext cx="7061569" cy="1042800"/>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THE ROLE OF NGOs IN ADDRESSING THE MAIN ASPECTS OF THE WORLD DRUG PROBLEM IN LINE WITH THE 2019 MINISTERIAL DECLARATION…"/>
          <p:cNvSpPr txBox="1"/>
          <p:nvPr>
            <p:ph type="body" idx="1"/>
          </p:nvPr>
        </p:nvSpPr>
        <p:spPr>
          <a:xfrm>
            <a:off x="406400" y="1822450"/>
            <a:ext cx="12192000" cy="6108700"/>
          </a:xfrm>
          <a:prstGeom prst="rect">
            <a:avLst/>
          </a:prstGeom>
        </p:spPr>
        <p:txBody>
          <a:bodyPr anchor="ctr"/>
          <a:lstStyle/>
          <a:p>
            <a:pPr marL="0" indent="0" algn="ctr">
              <a:buClrTx/>
              <a:buSzTx/>
              <a:buFontTx/>
              <a:buNone/>
              <a:defRPr b="1">
                <a:latin typeface="Avenir Next"/>
                <a:ea typeface="Avenir Next"/>
                <a:cs typeface="Avenir Next"/>
                <a:sym typeface="Avenir Next"/>
              </a:defRPr>
            </a:pPr>
            <a:r>
              <a:t>THE ROLE OF NGOs IN ADDRESSING THE MAIN ASPECTS OF THE WORLD DRUG PROBLEM IN LINE WITH THE 2019 MINISTERIAL DECLARATION</a:t>
            </a:r>
          </a:p>
          <a:p>
            <a:pPr marL="0" indent="0" algn="ctr">
              <a:buClrTx/>
              <a:buSzTx/>
              <a:buFontTx/>
              <a:buNone/>
              <a:defRPr b="1">
                <a:latin typeface="Avenir Next"/>
                <a:ea typeface="Avenir Next"/>
                <a:cs typeface="Avenir Next"/>
                <a:sym typeface="Avenir Next"/>
              </a:defRPr>
            </a:pPr>
          </a:p>
          <a:p>
            <a:pPr marL="0" indent="0" algn="ctr">
              <a:buClrTx/>
              <a:buSzTx/>
              <a:buFontTx/>
              <a:buNone/>
              <a:defRPr b="1">
                <a:latin typeface="Avenir Next"/>
                <a:ea typeface="Avenir Next"/>
                <a:cs typeface="Avenir Next"/>
                <a:sym typeface="Avenir Next"/>
              </a:defRPr>
            </a:pPr>
            <a:r>
              <a:t>INTERACTIVE GROUP WORK</a:t>
            </a:r>
          </a:p>
          <a:p>
            <a:pPr marL="0" indent="0" algn="ctr">
              <a:buClrTx/>
              <a:buSzTx/>
              <a:buFontTx/>
              <a:buNone/>
              <a:defRPr b="1">
                <a:latin typeface="Avenir Next"/>
                <a:ea typeface="Avenir Next"/>
                <a:cs typeface="Avenir Next"/>
                <a:sym typeface="Avenir Next"/>
              </a:defRPr>
            </a:pPr>
            <a:r>
              <a:t>YOUR IDEAS AND PERSPECTIVES!</a:t>
            </a:r>
          </a:p>
          <a:p>
            <a:pPr marL="0" indent="0" algn="ctr">
              <a:buClrTx/>
              <a:buSzTx/>
              <a:buFontTx/>
              <a:buNone/>
              <a:defRPr b="1">
                <a:latin typeface="Avenir Next"/>
                <a:ea typeface="Avenir Next"/>
                <a:cs typeface="Avenir Next"/>
                <a:sym typeface="Avenir Next"/>
              </a:defRPr>
            </a:pPr>
            <a:r>
              <a:t>EXPRESS YOURSELVES</a:t>
            </a:r>
          </a:p>
        </p:txBody>
      </p:sp>
      <p:pic>
        <p:nvPicPr>
          <p:cNvPr id="318" name="Picture 74" descr="Picture 74"/>
          <p:cNvPicPr>
            <a:picLocks noChangeAspect="1"/>
          </p:cNvPicPr>
          <p:nvPr/>
        </p:nvPicPr>
        <p:blipFill>
          <a:blip r:embed="rId2">
            <a:extLst/>
          </a:blip>
          <a:stretch>
            <a:fillRect/>
          </a:stretch>
        </p:blipFill>
        <p:spPr>
          <a:xfrm>
            <a:off x="115887" y="9083675"/>
            <a:ext cx="3241676" cy="603250"/>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Text"/>
          <p:cNvSpPr txBox="1"/>
          <p:nvPr>
            <p:ph type="body" idx="13"/>
          </p:nvPr>
        </p:nvSpPr>
        <p:spPr>
          <a:prstGeom prst="rect">
            <a:avLst/>
          </a:prstGeom>
        </p:spPr>
        <p:txBody>
          <a:bodyPr/>
          <a:lstStyle/>
          <a:p>
            <a:pPr/>
          </a:p>
        </p:txBody>
      </p:sp>
      <p:sp>
        <p:nvSpPr>
          <p:cNvPr id="321" name="Activity 1 (15 minutes) – In your regional groups"/>
          <p:cNvSpPr txBox="1"/>
          <p:nvPr>
            <p:ph type="title"/>
          </p:nvPr>
        </p:nvSpPr>
        <p:spPr>
          <a:prstGeom prst="rect">
            <a:avLst/>
          </a:prstGeom>
        </p:spPr>
        <p:txBody>
          <a:bodyPr/>
          <a:lstStyle>
            <a:lvl1pPr defTabSz="467359">
              <a:spcBef>
                <a:spcPts val="2200"/>
              </a:spcBef>
              <a:defRPr sz="4800"/>
            </a:lvl1pPr>
          </a:lstStyle>
          <a:p>
            <a:pPr/>
            <a:r>
              <a:t>Activity 1 (15 minutes) – In your regional groups </a:t>
            </a:r>
          </a:p>
        </p:txBody>
      </p:sp>
      <p:sp>
        <p:nvSpPr>
          <p:cNvPr id="322" name="Task1: Based on the summary you were provided, discuss and answer the following questions:…"/>
          <p:cNvSpPr txBox="1"/>
          <p:nvPr>
            <p:ph type="body" idx="1"/>
          </p:nvPr>
        </p:nvSpPr>
        <p:spPr>
          <a:prstGeom prst="rect">
            <a:avLst/>
          </a:prstGeom>
        </p:spPr>
        <p:txBody>
          <a:bodyPr/>
          <a:lstStyle/>
          <a:p>
            <a:pPr/>
            <a:r>
              <a:rPr b="1">
                <a:latin typeface="Avenir Next"/>
                <a:ea typeface="Avenir Next"/>
                <a:cs typeface="Avenir Next"/>
                <a:sym typeface="Avenir Next"/>
              </a:rPr>
              <a:t>Task1:</a:t>
            </a:r>
            <a:r>
              <a:t> Based on the summary you were provided, discuss and answer the following questions:</a:t>
            </a:r>
          </a:p>
          <a:p>
            <a:pPr marL="660400" indent="-660400">
              <a:buClrTx/>
              <a:buSzPct val="100000"/>
              <a:buFontTx/>
              <a:buAutoNum type="arabicPeriod" startAt="1"/>
              <a:defRPr b="1">
                <a:latin typeface="Avenir Next"/>
                <a:ea typeface="Avenir Next"/>
                <a:cs typeface="Avenir Next"/>
                <a:sym typeface="Avenir Next"/>
              </a:defRPr>
            </a:pPr>
            <a:r>
              <a:t>Which aspect of the 2019 Ministerial Declaration do you feel is/are be more relevant to the work of your NGO? </a:t>
            </a:r>
          </a:p>
          <a:p>
            <a:pPr marL="660400" indent="-660400">
              <a:buClrTx/>
              <a:buSzPct val="100000"/>
              <a:buFontTx/>
              <a:buAutoNum type="arabicPeriod" startAt="1"/>
              <a:defRPr b="1">
                <a:latin typeface="Avenir Next"/>
                <a:ea typeface="Avenir Next"/>
                <a:cs typeface="Avenir Next"/>
                <a:sym typeface="Avenir Next"/>
              </a:defRPr>
            </a:pPr>
            <a:r>
              <a:t>How can you put the provisions in practice (at least 5 activities you can carry out on the ground)?</a:t>
            </a:r>
          </a:p>
          <a:p>
            <a:pPr/>
            <a:r>
              <a:rPr b="1">
                <a:latin typeface="Avenir Next"/>
                <a:ea typeface="Avenir Next"/>
                <a:cs typeface="Avenir Next"/>
                <a:sym typeface="Avenir Next"/>
              </a:rPr>
              <a:t>Present</a:t>
            </a:r>
            <a:r>
              <a:t> your ideas on a flipchart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VNGOC"/>
          <p:cNvSpPr txBox="1"/>
          <p:nvPr>
            <p:ph type="body" idx="13"/>
          </p:nvPr>
        </p:nvSpPr>
        <p:spPr>
          <a:prstGeom prst="rect">
            <a:avLst/>
          </a:prstGeom>
        </p:spPr>
        <p:txBody>
          <a:bodyPr/>
          <a:lstStyle/>
          <a:p>
            <a:pPr/>
            <a:r>
              <a:t>VNGOC</a:t>
            </a:r>
          </a:p>
        </p:txBody>
      </p:sp>
      <p:sp>
        <p:nvSpPr>
          <p:cNvPr id="183" name="What we DO"/>
          <p:cNvSpPr txBox="1"/>
          <p:nvPr>
            <p:ph type="title"/>
          </p:nvPr>
        </p:nvSpPr>
        <p:spPr>
          <a:prstGeom prst="rect">
            <a:avLst/>
          </a:prstGeom>
        </p:spPr>
        <p:txBody>
          <a:bodyPr/>
          <a:lstStyle>
            <a:lvl1pPr defTabSz="467359">
              <a:spcBef>
                <a:spcPts val="2200"/>
              </a:spcBef>
              <a:defRPr sz="4800"/>
            </a:lvl1pPr>
          </a:lstStyle>
          <a:p>
            <a:pPr/>
            <a:r>
              <a:t>What we DO</a:t>
            </a:r>
          </a:p>
        </p:txBody>
      </p:sp>
      <p:sp>
        <p:nvSpPr>
          <p:cNvPr id="184" name="promoting collaboration with the relevant international agencies…"/>
          <p:cNvSpPr txBox="1"/>
          <p:nvPr>
            <p:ph type="body" idx="1"/>
          </p:nvPr>
        </p:nvSpPr>
        <p:spPr>
          <a:prstGeom prst="rect">
            <a:avLst/>
          </a:prstGeom>
        </p:spPr>
        <p:txBody>
          <a:bodyPr/>
          <a:lstStyle/>
          <a:p>
            <a:pPr marL="373379" indent="-373379" defTabSz="490727">
              <a:spcBef>
                <a:spcPts val="2300"/>
              </a:spcBef>
              <a:defRPr sz="2856"/>
            </a:pPr>
            <a:r>
              <a:t>promoting collaboration with the relevant international agencies</a:t>
            </a:r>
          </a:p>
          <a:p>
            <a:pPr marL="373379" indent="-373379" defTabSz="490727">
              <a:spcBef>
                <a:spcPts val="2300"/>
              </a:spcBef>
              <a:defRPr sz="2856"/>
            </a:pPr>
            <a:r>
              <a:t>advocating for NGO inclusion in international drug policy decision making</a:t>
            </a:r>
          </a:p>
          <a:p>
            <a:pPr marL="373379" indent="-373379" defTabSz="490727">
              <a:spcBef>
                <a:spcPts val="2300"/>
              </a:spcBef>
              <a:defRPr sz="2856"/>
            </a:pPr>
            <a:r>
              <a:t>disseminating information and news</a:t>
            </a:r>
          </a:p>
          <a:p>
            <a:pPr marL="373379" indent="-373379" defTabSz="490727">
              <a:spcBef>
                <a:spcPts val="2300"/>
              </a:spcBef>
              <a:defRPr sz="2856"/>
            </a:pPr>
            <a:r>
              <a:t>supporting engagement in Vienna</a:t>
            </a:r>
          </a:p>
          <a:p>
            <a:pPr marL="373379" indent="-373379" defTabSz="490727">
              <a:spcBef>
                <a:spcPts val="2300"/>
              </a:spcBef>
              <a:defRPr sz="2856"/>
            </a:pPr>
            <a:r>
              <a:t>facilitating the representation of NGOs, e.g. through speaker selection</a:t>
            </a:r>
          </a:p>
          <a:p>
            <a:pPr marL="373379" indent="-373379" defTabSz="490727">
              <a:spcBef>
                <a:spcPts val="2300"/>
              </a:spcBef>
              <a:defRPr sz="2856"/>
            </a:pPr>
            <a:r>
              <a:t>organising “informal dialogues” with key figures</a:t>
            </a:r>
          </a:p>
          <a:p>
            <a:pPr marL="373379" indent="-373379" defTabSz="490727">
              <a:spcBef>
                <a:spcPts val="2300"/>
              </a:spcBef>
              <a:defRPr sz="2856"/>
            </a:pPr>
            <a:r>
              <a:t>representing a global NGO voice at key strategic events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4" name="Text"/>
          <p:cNvSpPr txBox="1"/>
          <p:nvPr>
            <p:ph type="body" idx="13"/>
          </p:nvPr>
        </p:nvSpPr>
        <p:spPr>
          <a:prstGeom prst="rect">
            <a:avLst/>
          </a:prstGeom>
        </p:spPr>
        <p:txBody>
          <a:bodyPr/>
          <a:lstStyle/>
          <a:p>
            <a:pPr/>
          </a:p>
        </p:txBody>
      </p:sp>
      <p:sp>
        <p:nvSpPr>
          <p:cNvPr id="325" name="Activity 2 (15 minutes) – In your regional groups"/>
          <p:cNvSpPr txBox="1"/>
          <p:nvPr>
            <p:ph type="title"/>
          </p:nvPr>
        </p:nvSpPr>
        <p:spPr>
          <a:prstGeom prst="rect">
            <a:avLst/>
          </a:prstGeom>
        </p:spPr>
        <p:txBody>
          <a:bodyPr/>
          <a:lstStyle>
            <a:lvl1pPr defTabSz="467359">
              <a:spcBef>
                <a:spcPts val="2200"/>
              </a:spcBef>
              <a:defRPr sz="4800"/>
            </a:lvl1pPr>
          </a:lstStyle>
          <a:p>
            <a:pPr/>
            <a:r>
              <a:t>Activity 2 (15 minutes) – In your regional groups </a:t>
            </a:r>
          </a:p>
        </p:txBody>
      </p:sp>
      <p:sp>
        <p:nvSpPr>
          <p:cNvPr id="326" name="What are the main challenges that you envisage in carrying out the activities related to the relevant provisions of the 2019 Ministerial Declaration? If you already do activities related to aspects of the 2019 Ministerial Declaration, what challenges do you face in carrying out these activities?…"/>
          <p:cNvSpPr txBox="1"/>
          <p:nvPr>
            <p:ph type="body" idx="1"/>
          </p:nvPr>
        </p:nvSpPr>
        <p:spPr>
          <a:prstGeom prst="rect">
            <a:avLst/>
          </a:prstGeom>
        </p:spPr>
        <p:txBody>
          <a:bodyPr/>
          <a:lstStyle/>
          <a:p>
            <a:pPr marL="574548" indent="-574548" defTabSz="508254">
              <a:spcBef>
                <a:spcPts val="2400"/>
              </a:spcBef>
              <a:buClrTx/>
              <a:buSzPct val="100000"/>
              <a:buFontTx/>
              <a:buAutoNum type="arabicPeriod" startAt="1"/>
              <a:defRPr b="1" sz="2958">
                <a:latin typeface="Avenir Next"/>
                <a:ea typeface="Avenir Next"/>
                <a:cs typeface="Avenir Next"/>
                <a:sym typeface="Avenir Next"/>
              </a:defRPr>
            </a:pPr>
            <a:r>
              <a:t>What are the main challenges that you envisage in carrying out the activities related to the relevant provisions of the 2019 Ministerial Declaration? If you already do activities related to aspects of the 2019 Ministerial Declaration, what challenges do you face in carrying out these activities? </a:t>
            </a:r>
          </a:p>
          <a:p>
            <a:pPr marL="574548" indent="-574548" defTabSz="508254">
              <a:spcBef>
                <a:spcPts val="2400"/>
              </a:spcBef>
              <a:buClrTx/>
              <a:buSzPct val="100000"/>
              <a:buFontTx/>
              <a:buAutoNum type="arabicPeriod" startAt="1"/>
              <a:defRPr b="1" sz="2958">
                <a:latin typeface="Avenir Next"/>
                <a:ea typeface="Avenir Next"/>
                <a:cs typeface="Avenir Next"/>
                <a:sym typeface="Avenir Next"/>
              </a:defRPr>
            </a:pPr>
            <a:r>
              <a:t>What opportunities do you see in the 2019 Ministerial Declaration for you and your NGO? </a:t>
            </a:r>
          </a:p>
          <a:p>
            <a:pPr marL="574548" indent="-574548" defTabSz="508254">
              <a:spcBef>
                <a:spcPts val="2400"/>
              </a:spcBef>
              <a:buClrTx/>
              <a:buSzPct val="100000"/>
              <a:buFontTx/>
              <a:buAutoNum type="arabicPeriod" startAt="1"/>
              <a:defRPr b="1" sz="2958">
                <a:latin typeface="Avenir Next"/>
                <a:ea typeface="Avenir Next"/>
                <a:cs typeface="Avenir Next"/>
                <a:sym typeface="Avenir Next"/>
              </a:defRPr>
            </a:pPr>
            <a:r>
              <a:t>Which support would you need from: the government, local authority, other NGOs, UNODC, WHO in order to successfully carry out activities related to the 2019 Ministerial Declaration?</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CONTACT Information"/>
          <p:cNvSpPr txBox="1"/>
          <p:nvPr>
            <p:ph type="body" idx="13"/>
          </p:nvPr>
        </p:nvSpPr>
        <p:spPr>
          <a:prstGeom prst="rect">
            <a:avLst/>
          </a:prstGeom>
        </p:spPr>
        <p:txBody>
          <a:bodyPr/>
          <a:lstStyle/>
          <a:p>
            <a:pPr/>
            <a:r>
              <a:t>CONTACT Information</a:t>
            </a:r>
          </a:p>
        </p:txBody>
      </p:sp>
      <p:sp>
        <p:nvSpPr>
          <p:cNvPr id="329" name="THANK YOU!"/>
          <p:cNvSpPr txBox="1"/>
          <p:nvPr>
            <p:ph type="title"/>
          </p:nvPr>
        </p:nvSpPr>
        <p:spPr>
          <a:xfrm>
            <a:off x="2982217" y="2222499"/>
            <a:ext cx="7040366" cy="1317924"/>
          </a:xfrm>
          <a:prstGeom prst="rect">
            <a:avLst/>
          </a:prstGeom>
        </p:spPr>
        <p:txBody>
          <a:bodyPr/>
          <a:lstStyle>
            <a:lvl1pPr algn="ctr" defTabSz="403097">
              <a:spcBef>
                <a:spcPts val="1900"/>
              </a:spcBef>
              <a:defRPr sz="9522"/>
            </a:lvl1pPr>
          </a:lstStyle>
          <a:p>
            <a:pPr/>
            <a:r>
              <a:t>THANK YOU!</a:t>
            </a:r>
          </a:p>
        </p:txBody>
      </p:sp>
      <p:sp>
        <p:nvSpPr>
          <p:cNvPr id="330" name="www.vngoc.org https://www.facebook.com/VNGOCondrugs/  twitter.com/theVNGOC…"/>
          <p:cNvSpPr txBox="1"/>
          <p:nvPr>
            <p:ph type="body" idx="1"/>
          </p:nvPr>
        </p:nvSpPr>
        <p:spPr>
          <a:prstGeom prst="rect">
            <a:avLst/>
          </a:prstGeom>
        </p:spPr>
        <p:txBody>
          <a:bodyPr anchor="ctr"/>
          <a:lstStyle/>
          <a:p>
            <a:pPr marL="0" indent="0" algn="ctr">
              <a:buClrTx/>
              <a:buSzTx/>
              <a:buFontTx/>
              <a:buNone/>
            </a:pPr>
            <a:r>
              <a:rPr u="sng">
                <a:solidFill>
                  <a:schemeClr val="accent1"/>
                </a:solidFill>
                <a:hlinkClick r:id="rId2" invalidUrl="" action="" tgtFrame="" tooltip="" history="1" highlightClick="0" endSnd="0"/>
              </a:rPr>
              <a:t>www.vngoc.org</a:t>
            </a:r>
            <a:br/>
            <a:r>
              <a:rPr u="sng">
                <a:solidFill>
                  <a:schemeClr val="accent1"/>
                </a:solidFill>
                <a:hlinkClick r:id="rId3" invalidUrl="" action="" tgtFrame="" tooltip="" history="1" highlightClick="0" endSnd="0"/>
              </a:rPr>
              <a:t>https://www.facebook.com/VNGOCondrugs/</a:t>
            </a:r>
            <a:r>
              <a:t> </a:t>
            </a:r>
            <a:br/>
            <a:r>
              <a:rPr u="sng">
                <a:solidFill>
                  <a:schemeClr val="accent1"/>
                </a:solidFill>
                <a:hlinkClick r:id="rId4" invalidUrl="" action="" tgtFrame="" tooltip="" history="1" highlightClick="0" endSnd="0"/>
              </a:rPr>
              <a:t>twitter.com/theVNGOC</a:t>
            </a:r>
          </a:p>
          <a:p>
            <a:pPr marL="0" indent="0" algn="ctr">
              <a:buClrTx/>
              <a:buSzTx/>
              <a:buFontTx/>
              <a:buNone/>
            </a:pPr>
            <a:r>
              <a:rPr u="sng">
                <a:solidFill>
                  <a:schemeClr val="accent1"/>
                </a:solidFill>
                <a:hlinkClick r:id="rId5" invalidUrl="" action="" tgtFrame="" tooltip="" history="1" highlightClick="0" endSnd="0"/>
              </a:rPr>
              <a:t>info@vngoc.org</a:t>
            </a:r>
            <a:br/>
            <a:r>
              <a:t>Sarah Pirker: </a:t>
            </a:r>
            <a:r>
              <a:rPr u="sng">
                <a:solidFill>
                  <a:schemeClr val="accent1"/>
                </a:solidFill>
                <a:hlinkClick r:id="rId6" invalidUrl="" action="" tgtFrame="" tooltip="" history="1" highlightClick="0" endSnd="0"/>
              </a:rPr>
              <a:t>spirker@vngoc.org</a:t>
            </a:r>
            <a:r>
              <a:t> </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 name="Text"/>
          <p:cNvSpPr txBox="1"/>
          <p:nvPr>
            <p:ph type="body" idx="13"/>
          </p:nvPr>
        </p:nvSpPr>
        <p:spPr>
          <a:prstGeom prst="rect">
            <a:avLst/>
          </a:prstGeom>
        </p:spPr>
        <p:txBody>
          <a:bodyPr/>
          <a:lstStyle/>
          <a:p>
            <a:pPr/>
            <a:r>
              <a:t> </a:t>
            </a:r>
          </a:p>
        </p:txBody>
      </p:sp>
      <p:sp>
        <p:nvSpPr>
          <p:cNvPr id="333" name="Resources"/>
          <p:cNvSpPr txBox="1"/>
          <p:nvPr>
            <p:ph type="title"/>
          </p:nvPr>
        </p:nvSpPr>
        <p:spPr>
          <a:prstGeom prst="rect">
            <a:avLst/>
          </a:prstGeom>
        </p:spPr>
        <p:txBody>
          <a:bodyPr/>
          <a:lstStyle>
            <a:lvl1pPr defTabSz="467359">
              <a:spcBef>
                <a:spcPts val="2200"/>
              </a:spcBef>
              <a:defRPr sz="4800"/>
            </a:lvl1pPr>
          </a:lstStyle>
          <a:p>
            <a:pPr/>
            <a:r>
              <a:t>Resources</a:t>
            </a:r>
          </a:p>
        </p:txBody>
      </p:sp>
      <p:sp>
        <p:nvSpPr>
          <p:cNvPr id="334" name="VNGOC: www.vngoc.org…"/>
          <p:cNvSpPr txBox="1"/>
          <p:nvPr>
            <p:ph type="body" idx="1"/>
          </p:nvPr>
        </p:nvSpPr>
        <p:spPr>
          <a:prstGeom prst="rect">
            <a:avLst/>
          </a:prstGeom>
        </p:spPr>
        <p:txBody>
          <a:bodyPr/>
          <a:lstStyle/>
          <a:p>
            <a:pPr marL="257809" indent="-257809" defTabSz="338835">
              <a:spcBef>
                <a:spcPts val="1600"/>
              </a:spcBef>
              <a:defRPr sz="1971"/>
            </a:pPr>
            <a:r>
              <a:t>VNGOC: </a:t>
            </a:r>
            <a:r>
              <a:rPr u="sng">
                <a:solidFill>
                  <a:schemeClr val="accent1"/>
                </a:solidFill>
                <a:hlinkClick r:id="rId2" invalidUrl="" action="" tgtFrame="" tooltip="" history="1" highlightClick="0" endSnd="0"/>
              </a:rPr>
              <a:t>www.vngoc.org</a:t>
            </a:r>
            <a:r>
              <a:t> </a:t>
            </a:r>
          </a:p>
          <a:p>
            <a:pPr marL="257809" indent="-257809" defTabSz="338835">
              <a:spcBef>
                <a:spcPts val="1600"/>
              </a:spcBef>
              <a:defRPr sz="1971"/>
            </a:pPr>
            <a:r>
              <a:t>CSTF: </a:t>
            </a:r>
            <a:r>
              <a:rPr u="sng">
                <a:solidFill>
                  <a:schemeClr val="accent1"/>
                </a:solidFill>
                <a:hlinkClick r:id="rId3" invalidUrl="" action="" tgtFrame="" tooltip="" history="1" highlightClick="0" endSnd="0"/>
              </a:rPr>
              <a:t>www.cstfondrugs.org</a:t>
            </a:r>
            <a:r>
              <a:t> </a:t>
            </a:r>
          </a:p>
          <a:p>
            <a:pPr marL="257809" indent="-257809" defTabSz="338835">
              <a:spcBef>
                <a:spcPts val="1600"/>
              </a:spcBef>
              <a:defRPr sz="1971"/>
            </a:pPr>
            <a:r>
              <a:t>Results of the CSTF global online survey: </a:t>
            </a:r>
            <a:r>
              <a:rPr u="sng">
                <a:solidFill>
                  <a:schemeClr val="accent1"/>
                </a:solidFill>
                <a:hlinkClick r:id="rId4" invalidUrl="" action="" tgtFrame="" tooltip="" history="1" highlightClick="0" endSnd="0"/>
              </a:rPr>
              <a:t>https://www.cstfondrugs.org/online-consultation-2018/</a:t>
            </a:r>
            <a:r>
              <a:t> </a:t>
            </a:r>
          </a:p>
          <a:p>
            <a:pPr marL="257809" indent="-257809" defTabSz="338835">
              <a:spcBef>
                <a:spcPts val="1600"/>
              </a:spcBef>
              <a:defRPr sz="1971"/>
            </a:pPr>
            <a:r>
              <a:t>NGO Marketplace: </a:t>
            </a:r>
            <a:r>
              <a:rPr u="sng">
                <a:solidFill>
                  <a:schemeClr val="accent1"/>
                </a:solidFill>
                <a:hlinkClick r:id="rId5" invalidUrl="" action="" tgtFrame="" tooltip="" history="1" highlightClick="0" endSnd="0"/>
              </a:rPr>
              <a:t>www.mp.vngoc.org</a:t>
            </a:r>
            <a:r>
              <a:t> </a:t>
            </a:r>
          </a:p>
          <a:p>
            <a:pPr marL="257809" indent="-257809" defTabSz="338835">
              <a:spcBef>
                <a:spcPts val="1600"/>
              </a:spcBef>
              <a:defRPr sz="1971"/>
            </a:pPr>
            <a:r>
              <a:t>UNODC Civil Society Team: </a:t>
            </a:r>
            <a:r>
              <a:rPr u="sng">
                <a:solidFill>
                  <a:schemeClr val="accent1"/>
                </a:solidFill>
                <a:hlinkClick r:id="rId6" invalidUrl="" action="" tgtFrame="" tooltip="" history="1" highlightClick="0" endSnd="0"/>
              </a:rPr>
              <a:t>http://www.unodc.org/unodc/en/ngos/DCN0-NGOs-and-civil-society.html</a:t>
            </a:r>
            <a:r>
              <a:t>  </a:t>
            </a:r>
          </a:p>
          <a:p>
            <a:pPr marL="257809" indent="-257809" defTabSz="338835">
              <a:spcBef>
                <a:spcPts val="1600"/>
              </a:spcBef>
              <a:defRPr sz="1971"/>
            </a:pPr>
            <a:r>
              <a:t>63rd CND: </a:t>
            </a:r>
            <a:r>
              <a:rPr u="sng">
                <a:solidFill>
                  <a:schemeClr val="accent1"/>
                </a:solidFill>
                <a:hlinkClick r:id="rId7" invalidUrl="" action="" tgtFrame="" tooltip="" history="1" highlightClick="0" endSnd="0"/>
              </a:rPr>
              <a:t>https://www.unodc.org/unodc/en/commissions/CND/session/63_Session_2020/session-63-of-the-commission-on-narcotic-drugs.html</a:t>
            </a:r>
            <a:r>
              <a:t> </a:t>
            </a:r>
          </a:p>
          <a:p>
            <a:pPr marL="257809" indent="-257809" defTabSz="338835">
              <a:spcBef>
                <a:spcPts val="1600"/>
              </a:spcBef>
              <a:defRPr sz="1971"/>
            </a:pPr>
            <a:r>
              <a:t>CND Blog: </a:t>
            </a:r>
            <a:r>
              <a:rPr u="sng">
                <a:solidFill>
                  <a:schemeClr val="accent1"/>
                </a:solidFill>
                <a:hlinkClick r:id="rId8" invalidUrl="" action="" tgtFrame="" tooltip="" history="1" highlightClick="0" endSnd="0"/>
              </a:rPr>
              <a:t>http://cndblog.org</a:t>
            </a:r>
            <a:r>
              <a:t> </a:t>
            </a:r>
          </a:p>
          <a:p>
            <a:pPr marL="257809" indent="-257809" defTabSz="338835">
              <a:spcBef>
                <a:spcPts val="1600"/>
              </a:spcBef>
              <a:defRPr sz="1971"/>
            </a:pPr>
            <a:r>
              <a:t>WORKING TOGETHER:  The 2019 Ministerial Declaration on Drugs and the Sustainable Development Goals: A Guide for NGOs: </a:t>
            </a:r>
            <a:r>
              <a:rPr u="sng">
                <a:solidFill>
                  <a:schemeClr val="accent1"/>
                </a:solidFill>
                <a:hlinkClick r:id="rId9" invalidUrl="" action="" tgtFrame="" tooltip="" history="1" highlightClick="0" endSnd="0"/>
              </a:rPr>
              <a:t>http://vngoc.org/wp-content/uploads/2019/12/ungass2019_16x24_28Oct2019.pdf</a:t>
            </a:r>
            <a:r>
              <a:t> </a:t>
            </a:r>
          </a:p>
          <a:p>
            <a:pPr marL="257809" indent="-257809" defTabSz="338835">
              <a:spcBef>
                <a:spcPts val="1600"/>
              </a:spcBef>
              <a:defRPr sz="1971"/>
            </a:pPr>
            <a:r>
              <a:t>ECOSOC Applications: </a:t>
            </a:r>
            <a:r>
              <a:rPr u="sng">
                <a:solidFill>
                  <a:schemeClr val="accent1"/>
                </a:solidFill>
                <a:hlinkClick r:id="rId10" invalidUrl="" action="" tgtFrame="" tooltip="" history="1" highlightClick="0" endSnd="0"/>
              </a:rPr>
              <a:t>http://csonet.org/index.php?menu=34</a:t>
            </a:r>
            <a:r>
              <a:t>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VNGOC"/>
          <p:cNvSpPr txBox="1"/>
          <p:nvPr>
            <p:ph type="body" idx="13"/>
          </p:nvPr>
        </p:nvSpPr>
        <p:spPr>
          <a:prstGeom prst="rect">
            <a:avLst/>
          </a:prstGeom>
        </p:spPr>
        <p:txBody>
          <a:bodyPr/>
          <a:lstStyle/>
          <a:p>
            <a:pPr/>
            <a:r>
              <a:t>VNGOC</a:t>
            </a:r>
          </a:p>
        </p:txBody>
      </p:sp>
      <p:sp>
        <p:nvSpPr>
          <p:cNvPr id="187" name="MEMBER ORganisations"/>
          <p:cNvSpPr txBox="1"/>
          <p:nvPr>
            <p:ph type="title"/>
          </p:nvPr>
        </p:nvSpPr>
        <p:spPr>
          <a:prstGeom prst="rect">
            <a:avLst/>
          </a:prstGeom>
        </p:spPr>
        <p:txBody>
          <a:bodyPr/>
          <a:lstStyle>
            <a:lvl1pPr defTabSz="467359">
              <a:spcBef>
                <a:spcPts val="2200"/>
              </a:spcBef>
              <a:defRPr sz="4800"/>
            </a:lvl1pPr>
          </a:lstStyle>
          <a:p>
            <a:pPr/>
            <a:r>
              <a:t>MEMBER ORganisations</a:t>
            </a:r>
          </a:p>
        </p:txBody>
      </p:sp>
      <p:pic>
        <p:nvPicPr>
          <p:cNvPr id="188" name="Bild" descr="Bild"/>
          <p:cNvPicPr>
            <a:picLocks noChangeAspect="1"/>
          </p:cNvPicPr>
          <p:nvPr/>
        </p:nvPicPr>
        <p:blipFill>
          <a:blip r:embed="rId2">
            <a:extLst/>
          </a:blip>
          <a:stretch>
            <a:fillRect/>
          </a:stretch>
        </p:blipFill>
        <p:spPr>
          <a:xfrm>
            <a:off x="234795" y="2854054"/>
            <a:ext cx="12155990" cy="5848892"/>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VNGOC"/>
          <p:cNvSpPr txBox="1"/>
          <p:nvPr>
            <p:ph type="body" idx="13"/>
          </p:nvPr>
        </p:nvSpPr>
        <p:spPr>
          <a:prstGeom prst="rect">
            <a:avLst/>
          </a:prstGeom>
        </p:spPr>
        <p:txBody>
          <a:bodyPr/>
          <a:lstStyle/>
          <a:p>
            <a:pPr/>
            <a:r>
              <a:t>VNGOC</a:t>
            </a:r>
          </a:p>
        </p:txBody>
      </p:sp>
      <p:sp>
        <p:nvSpPr>
          <p:cNvPr id="191" name="How to become a VNGOC member organisation"/>
          <p:cNvSpPr txBox="1"/>
          <p:nvPr>
            <p:ph type="title"/>
          </p:nvPr>
        </p:nvSpPr>
        <p:spPr>
          <a:prstGeom prst="rect">
            <a:avLst/>
          </a:prstGeom>
        </p:spPr>
        <p:txBody>
          <a:bodyPr/>
          <a:lstStyle>
            <a:lvl1pPr defTabSz="467359">
              <a:spcBef>
                <a:spcPts val="2200"/>
              </a:spcBef>
              <a:defRPr sz="4800"/>
            </a:lvl1pPr>
          </a:lstStyle>
          <a:p>
            <a:pPr/>
            <a:r>
              <a:t>How to become a VNGOC member organisation</a:t>
            </a:r>
          </a:p>
        </p:txBody>
      </p:sp>
      <p:sp>
        <p:nvSpPr>
          <p:cNvPr id="192" name="Go to http://vngoc.org/about-the-vngoc/membership…"/>
          <p:cNvSpPr txBox="1"/>
          <p:nvPr>
            <p:ph type="body" idx="1"/>
          </p:nvPr>
        </p:nvSpPr>
        <p:spPr>
          <a:prstGeom prst="rect">
            <a:avLst/>
          </a:prstGeom>
        </p:spPr>
        <p:txBody>
          <a:bodyPr/>
          <a:lstStyle/>
          <a:p>
            <a:pPr/>
            <a:r>
              <a:t>Go to </a:t>
            </a:r>
            <a:r>
              <a:rPr u="sng">
                <a:solidFill>
                  <a:schemeClr val="accent1"/>
                </a:solidFill>
                <a:hlinkClick r:id="rId2" invalidUrl="" action="" tgtFrame="" tooltip="" history="1" highlightClick="0" endSnd="0"/>
              </a:rPr>
              <a:t>http://vngoc.org/about-the-vngoc/membership</a:t>
            </a:r>
            <a:r>
              <a:t> </a:t>
            </a:r>
          </a:p>
          <a:p>
            <a:pPr/>
            <a:r>
              <a:t>Fill out the application form and register at UN-DESA (</a:t>
            </a:r>
            <a:r>
              <a:rPr u="sng">
                <a:solidFill>
                  <a:schemeClr val="accent1"/>
                </a:solidFill>
                <a:hlinkClick r:id="rId3" invalidUrl="" action="" tgtFrame="" tooltip="" history="1" highlightClick="0" endSnd="0"/>
              </a:rPr>
              <a:t>https://esango.un.org/civilsociety/consultativeStatusSummary.do?profileCode=636274</a:t>
            </a:r>
            <a:r>
              <a:t>)</a:t>
            </a:r>
          </a:p>
          <a:p>
            <a:pPr/>
            <a:r>
              <a:t>After review from the board you’ll receive your welcome package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THE Marketplace - www.mp.vngoc.oRG"/>
          <p:cNvSpPr txBox="1"/>
          <p:nvPr>
            <p:ph type="title"/>
          </p:nvPr>
        </p:nvSpPr>
        <p:spPr>
          <a:xfrm>
            <a:off x="4367460" y="1530350"/>
            <a:ext cx="8265568" cy="723900"/>
          </a:xfrm>
          <a:prstGeom prst="rect">
            <a:avLst/>
          </a:prstGeom>
        </p:spPr>
        <p:txBody>
          <a:bodyPr/>
          <a:lstStyle>
            <a:lvl1pPr defTabSz="467359">
              <a:spcBef>
                <a:spcPts val="2200"/>
              </a:spcBef>
              <a:defRPr sz="4800"/>
            </a:lvl1pPr>
          </a:lstStyle>
          <a:p>
            <a:pPr/>
            <a:r>
              <a:t>THE Marketplace - www.mp.vngoc.oRG</a:t>
            </a:r>
          </a:p>
        </p:txBody>
      </p:sp>
      <p:sp>
        <p:nvSpPr>
          <p:cNvPr id="195" name="Joint project of UNODC and VNGOC…"/>
          <p:cNvSpPr txBox="1"/>
          <p:nvPr>
            <p:ph type="body" idx="1"/>
          </p:nvPr>
        </p:nvSpPr>
        <p:spPr>
          <a:prstGeom prst="rect">
            <a:avLst/>
          </a:prstGeom>
        </p:spPr>
        <p:txBody>
          <a:bodyPr/>
          <a:lstStyle/>
          <a:p>
            <a:pPr marL="422275" indent="-422275" defTabSz="554990">
              <a:spcBef>
                <a:spcPts val="2600"/>
              </a:spcBef>
              <a:defRPr sz="3230"/>
            </a:pPr>
            <a:r>
              <a:t>Joint project of UNODC and VNGOC</a:t>
            </a:r>
          </a:p>
          <a:p>
            <a:pPr marL="422275" indent="-422275" defTabSz="554990">
              <a:spcBef>
                <a:spcPts val="2600"/>
              </a:spcBef>
              <a:defRPr sz="3230"/>
            </a:pPr>
            <a:r>
              <a:t>NGOs can present their work, </a:t>
            </a:r>
          </a:p>
          <a:p>
            <a:pPr lvl="1" marL="844550" indent="-422275" defTabSz="554990">
              <a:spcBef>
                <a:spcPts val="2600"/>
              </a:spcBef>
              <a:defRPr sz="3230"/>
            </a:pPr>
            <a:r>
              <a:t>exchange expertise, </a:t>
            </a:r>
          </a:p>
          <a:p>
            <a:pPr lvl="1" marL="844550" indent="-422275" defTabSz="554990">
              <a:spcBef>
                <a:spcPts val="2600"/>
              </a:spcBef>
              <a:defRPr sz="3230"/>
            </a:pPr>
            <a:r>
              <a:t>network and </a:t>
            </a:r>
          </a:p>
          <a:p>
            <a:pPr lvl="1" marL="844550" indent="-422275" defTabSz="554990">
              <a:spcBef>
                <a:spcPts val="2600"/>
              </a:spcBef>
              <a:defRPr sz="3230"/>
            </a:pPr>
            <a:r>
              <a:t>raise awareness about their work in the field of drug policy</a:t>
            </a:r>
          </a:p>
          <a:p>
            <a:pPr lvl="1" marL="844550" indent="-422275" defTabSz="554990">
              <a:spcBef>
                <a:spcPts val="2600"/>
              </a:spcBef>
              <a:defRPr sz="3230"/>
            </a:pPr>
            <a:r>
              <a:t>Share their event in a global calendar</a:t>
            </a:r>
          </a:p>
          <a:p>
            <a:pPr marL="422275" indent="-422275" defTabSz="554990">
              <a:spcBef>
                <a:spcPts val="2600"/>
              </a:spcBef>
              <a:defRPr sz="3230"/>
            </a:pPr>
            <a:r>
              <a:t>Go to </a:t>
            </a:r>
            <a:r>
              <a:rPr u="sng">
                <a:solidFill>
                  <a:schemeClr val="accent1"/>
                </a:solidFill>
                <a:hlinkClick r:id="rId2" invalidUrl="" action="" tgtFrame="" tooltip="" history="1" highlightClick="0" endSnd="0"/>
              </a:rPr>
              <a:t>www.mp.vngoc.org</a:t>
            </a:r>
            <a:r>
              <a:t> and create a profile</a:t>
            </a:r>
          </a:p>
        </p:txBody>
      </p:sp>
      <p:pic>
        <p:nvPicPr>
          <p:cNvPr id="196" name="Bild" descr="Bild"/>
          <p:cNvPicPr>
            <a:picLocks noChangeAspect="1"/>
          </p:cNvPicPr>
          <p:nvPr/>
        </p:nvPicPr>
        <p:blipFill>
          <a:blip r:embed="rId3">
            <a:extLst/>
          </a:blip>
          <a:stretch>
            <a:fillRect/>
          </a:stretch>
        </p:blipFill>
        <p:spPr>
          <a:xfrm>
            <a:off x="366070" y="1087617"/>
            <a:ext cx="3738490" cy="128604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8" name="Bild" descr="Bild"/>
          <p:cNvPicPr>
            <a:picLocks noChangeAspect="1"/>
          </p:cNvPicPr>
          <p:nvPr/>
        </p:nvPicPr>
        <p:blipFill>
          <a:blip r:embed="rId2">
            <a:extLst/>
          </a:blip>
          <a:stretch>
            <a:fillRect/>
          </a:stretch>
        </p:blipFill>
        <p:spPr>
          <a:xfrm>
            <a:off x="1382075" y="746146"/>
            <a:ext cx="9859650" cy="8261308"/>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63rd Commission on Narcotic Drugs"/>
          <p:cNvSpPr txBox="1"/>
          <p:nvPr>
            <p:ph type="body" idx="13"/>
          </p:nvPr>
        </p:nvSpPr>
        <p:spPr>
          <a:prstGeom prst="rect">
            <a:avLst/>
          </a:prstGeom>
        </p:spPr>
        <p:txBody>
          <a:bodyPr/>
          <a:lstStyle/>
          <a:p>
            <a:pPr/>
            <a:r>
              <a:t>63rd Commission on Narcotic Drugs</a:t>
            </a:r>
          </a:p>
        </p:txBody>
      </p:sp>
      <p:sp>
        <p:nvSpPr>
          <p:cNvPr id="201" name="2-6 March 2020 in Vienna, Austria"/>
          <p:cNvSpPr txBox="1"/>
          <p:nvPr>
            <p:ph type="title"/>
          </p:nvPr>
        </p:nvSpPr>
        <p:spPr>
          <a:prstGeom prst="rect">
            <a:avLst/>
          </a:prstGeom>
        </p:spPr>
        <p:txBody>
          <a:bodyPr/>
          <a:lstStyle>
            <a:lvl1pPr defTabSz="467359">
              <a:spcBef>
                <a:spcPts val="2200"/>
              </a:spcBef>
              <a:defRPr sz="4800"/>
            </a:lvl1pPr>
          </a:lstStyle>
          <a:p>
            <a:pPr/>
            <a:r>
              <a:t>2-6 March 2020 in Vienna, Austria</a:t>
            </a:r>
          </a:p>
        </p:txBody>
      </p:sp>
      <p:pic>
        <p:nvPicPr>
          <p:cNvPr id="202" name="Bild" descr="Bild"/>
          <p:cNvPicPr>
            <a:picLocks noChangeAspect="1"/>
          </p:cNvPicPr>
          <p:nvPr/>
        </p:nvPicPr>
        <p:blipFill>
          <a:blip r:embed="rId2">
            <a:extLst/>
          </a:blip>
          <a:stretch>
            <a:fillRect/>
          </a:stretch>
        </p:blipFill>
        <p:spPr>
          <a:xfrm>
            <a:off x="1117600" y="3644900"/>
            <a:ext cx="10769600" cy="246380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63rd CND"/>
          <p:cNvSpPr txBox="1"/>
          <p:nvPr>
            <p:ph type="body" idx="13"/>
          </p:nvPr>
        </p:nvSpPr>
        <p:spPr>
          <a:prstGeom prst="rect">
            <a:avLst/>
          </a:prstGeom>
        </p:spPr>
        <p:txBody>
          <a:bodyPr/>
          <a:lstStyle/>
          <a:p>
            <a:pPr/>
            <a:r>
              <a:t>63rd CND</a:t>
            </a:r>
          </a:p>
        </p:txBody>
      </p:sp>
      <p:sp>
        <p:nvSpPr>
          <p:cNvPr id="205" name="What is CND?"/>
          <p:cNvSpPr txBox="1"/>
          <p:nvPr>
            <p:ph type="title"/>
          </p:nvPr>
        </p:nvSpPr>
        <p:spPr>
          <a:prstGeom prst="rect">
            <a:avLst/>
          </a:prstGeom>
        </p:spPr>
        <p:txBody>
          <a:bodyPr/>
          <a:lstStyle>
            <a:lvl1pPr defTabSz="467359">
              <a:spcBef>
                <a:spcPts val="2200"/>
              </a:spcBef>
              <a:defRPr sz="4800"/>
            </a:lvl1pPr>
          </a:lstStyle>
          <a:p>
            <a:pPr/>
            <a:r>
              <a:t>What is CND?</a:t>
            </a:r>
          </a:p>
        </p:txBody>
      </p:sp>
      <p:sp>
        <p:nvSpPr>
          <p:cNvPr id="206" name="a „functional commission“ of ECOSOC…"/>
          <p:cNvSpPr txBox="1"/>
          <p:nvPr>
            <p:ph type="body" idx="1"/>
          </p:nvPr>
        </p:nvSpPr>
        <p:spPr>
          <a:prstGeom prst="rect">
            <a:avLst/>
          </a:prstGeom>
        </p:spPr>
        <p:txBody>
          <a:bodyPr/>
          <a:lstStyle/>
          <a:p>
            <a:pPr marL="373379" indent="-373379" defTabSz="490727">
              <a:spcBef>
                <a:spcPts val="2300"/>
              </a:spcBef>
              <a:defRPr sz="2856"/>
            </a:pPr>
            <a:r>
              <a:t>a „functional commission“ of ECOSOC</a:t>
            </a:r>
          </a:p>
          <a:p>
            <a:pPr marL="373379" indent="-373379" defTabSz="490727">
              <a:spcBef>
                <a:spcPts val="2300"/>
              </a:spcBef>
              <a:defRPr sz="2856"/>
            </a:pPr>
            <a:r>
              <a:t>principal policy-making body within UN drug control system </a:t>
            </a:r>
          </a:p>
          <a:p>
            <a:pPr marL="373379" indent="-373379" defTabSz="490727">
              <a:spcBef>
                <a:spcPts val="2300"/>
              </a:spcBef>
              <a:defRPr sz="2856"/>
            </a:pPr>
            <a:r>
              <a:t>53 Members but all Member States participate</a:t>
            </a:r>
          </a:p>
          <a:p>
            <a:pPr marL="373379" indent="-373379" defTabSz="490727">
              <a:spcBef>
                <a:spcPts val="2300"/>
              </a:spcBef>
              <a:defRPr sz="2856"/>
            </a:pPr>
            <a:r>
              <a:t>decisions and resolutions by consensus or vote</a:t>
            </a:r>
          </a:p>
          <a:p>
            <a:pPr marL="373379" indent="-373379" defTabSz="490727">
              <a:spcBef>
                <a:spcPts val="2300"/>
              </a:spcBef>
              <a:defRPr sz="2856"/>
            </a:pPr>
            <a:r>
              <a:t>Upon WHO recommendation, the CND schedules narcotic drugs and psychotropic substances</a:t>
            </a:r>
          </a:p>
          <a:p>
            <a:pPr marL="373379" indent="-373379" defTabSz="490727">
              <a:spcBef>
                <a:spcPts val="2300"/>
              </a:spcBef>
              <a:defRPr sz="2856"/>
            </a:pPr>
            <a:r>
              <a:t>Upon INCB recommendation, the CND puts precursor chemicals frequently used for the manufacture of illicit drugs under special control</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80000"/>
          </a:lnSpc>
          <a:spcBef>
            <a:spcPts val="0"/>
          </a:spcBef>
          <a:spcAft>
            <a:spcPts val="0"/>
          </a:spcAft>
          <a:buClrTx/>
          <a:buSzTx/>
          <a:buFontTx/>
          <a:buNone/>
          <a:tabLst/>
          <a:defRPr b="0" baseline="0" cap="all" i="0" spc="0" strike="noStrike" sz="2800" u="none" kumimoji="0" normalizeH="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80000"/>
          </a:lnSpc>
          <a:spcBef>
            <a:spcPts val="0"/>
          </a:spcBef>
          <a:spcAft>
            <a:spcPts val="0"/>
          </a:spcAft>
          <a:buClrTx/>
          <a:buSzTx/>
          <a:buFontTx/>
          <a:buNone/>
          <a:tabLst/>
          <a:defRPr b="0" baseline="0" cap="all" i="0" spc="0" strike="noStrike" sz="2800" u="none" kumimoji="0" normalizeH="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