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EAAF3-016F-4F46-B15F-79164F49F114}" type="datetimeFigureOut">
              <a:rPr lang="tr-TR" smtClean="0"/>
              <a:t>4.12.2019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7EA53E-8354-4613-98A8-DBB8B77A4C60}" type="slidenum">
              <a:rPr lang="tr-TR" smtClean="0"/>
              <a:t>‹#›</a:t>
            </a:fld>
            <a:endParaRPr lang="tr-TR"/>
          </a:p>
        </p:txBody>
      </p:sp>
    </p:spTree>
    <p:extLst>
      <p:ext uri="{BB962C8B-B14F-4D97-AF65-F5344CB8AC3E}">
        <p14:creationId xmlns:p14="http://schemas.microsoft.com/office/powerpoint/2010/main" val="2964449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BFBB1FD-F0C4-4E17-A821-9FFD7A618FB6}" type="datetimeFigureOut">
              <a:rPr lang="tr-TR" smtClean="0"/>
              <a:t>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B5ABB1-4DF9-4079-BD89-AAAD3375BE18}" type="slidenum">
              <a:rPr lang="tr-TR" smtClean="0"/>
              <a:t>‹#›</a:t>
            </a:fld>
            <a:endParaRPr lang="tr-TR"/>
          </a:p>
        </p:txBody>
      </p:sp>
    </p:spTree>
    <p:extLst>
      <p:ext uri="{BB962C8B-B14F-4D97-AF65-F5344CB8AC3E}">
        <p14:creationId xmlns:p14="http://schemas.microsoft.com/office/powerpoint/2010/main" val="1837017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FBB1FD-F0C4-4E17-A821-9FFD7A618FB6}" type="datetimeFigureOut">
              <a:rPr lang="tr-TR" smtClean="0"/>
              <a:t>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B5ABB1-4DF9-4079-BD89-AAAD3375BE18}" type="slidenum">
              <a:rPr lang="tr-TR" smtClean="0"/>
              <a:t>‹#›</a:t>
            </a:fld>
            <a:endParaRPr lang="tr-TR"/>
          </a:p>
        </p:txBody>
      </p:sp>
    </p:spTree>
    <p:extLst>
      <p:ext uri="{BB962C8B-B14F-4D97-AF65-F5344CB8AC3E}">
        <p14:creationId xmlns:p14="http://schemas.microsoft.com/office/powerpoint/2010/main" val="4047664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FBB1FD-F0C4-4E17-A821-9FFD7A618FB6}" type="datetimeFigureOut">
              <a:rPr lang="tr-TR" smtClean="0"/>
              <a:t>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B5ABB1-4DF9-4079-BD89-AAAD3375BE18}" type="slidenum">
              <a:rPr lang="tr-TR" smtClean="0"/>
              <a:t>‹#›</a:t>
            </a:fld>
            <a:endParaRPr lang="tr-TR"/>
          </a:p>
        </p:txBody>
      </p:sp>
    </p:spTree>
    <p:extLst>
      <p:ext uri="{BB962C8B-B14F-4D97-AF65-F5344CB8AC3E}">
        <p14:creationId xmlns:p14="http://schemas.microsoft.com/office/powerpoint/2010/main" val="1020358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FBB1FD-F0C4-4E17-A821-9FFD7A618FB6}" type="datetimeFigureOut">
              <a:rPr lang="tr-TR" smtClean="0"/>
              <a:t>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B5ABB1-4DF9-4079-BD89-AAAD3375BE18}" type="slidenum">
              <a:rPr lang="tr-TR" smtClean="0"/>
              <a:t>‹#›</a:t>
            </a:fld>
            <a:endParaRPr lang="tr-TR"/>
          </a:p>
        </p:txBody>
      </p:sp>
    </p:spTree>
    <p:extLst>
      <p:ext uri="{BB962C8B-B14F-4D97-AF65-F5344CB8AC3E}">
        <p14:creationId xmlns:p14="http://schemas.microsoft.com/office/powerpoint/2010/main" val="107669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BFBB1FD-F0C4-4E17-A821-9FFD7A618FB6}" type="datetimeFigureOut">
              <a:rPr lang="tr-TR" smtClean="0"/>
              <a:t>4.12.2019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B5ABB1-4DF9-4079-BD89-AAAD3375BE18}" type="slidenum">
              <a:rPr lang="tr-TR" smtClean="0"/>
              <a:t>‹#›</a:t>
            </a:fld>
            <a:endParaRPr lang="tr-TR"/>
          </a:p>
        </p:txBody>
      </p:sp>
    </p:spTree>
    <p:extLst>
      <p:ext uri="{BB962C8B-B14F-4D97-AF65-F5344CB8AC3E}">
        <p14:creationId xmlns:p14="http://schemas.microsoft.com/office/powerpoint/2010/main" val="3916390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BFBB1FD-F0C4-4E17-A821-9FFD7A618FB6}" type="datetimeFigureOut">
              <a:rPr lang="tr-TR" smtClean="0"/>
              <a:t>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B5ABB1-4DF9-4079-BD89-AAAD3375BE18}" type="slidenum">
              <a:rPr lang="tr-TR" smtClean="0"/>
              <a:t>‹#›</a:t>
            </a:fld>
            <a:endParaRPr lang="tr-TR"/>
          </a:p>
        </p:txBody>
      </p:sp>
    </p:spTree>
    <p:extLst>
      <p:ext uri="{BB962C8B-B14F-4D97-AF65-F5344CB8AC3E}">
        <p14:creationId xmlns:p14="http://schemas.microsoft.com/office/powerpoint/2010/main" val="299960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BFBB1FD-F0C4-4E17-A821-9FFD7A618FB6}" type="datetimeFigureOut">
              <a:rPr lang="tr-TR" smtClean="0"/>
              <a:t>4.12.2019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0B5ABB1-4DF9-4079-BD89-AAAD3375BE18}" type="slidenum">
              <a:rPr lang="tr-TR" smtClean="0"/>
              <a:t>‹#›</a:t>
            </a:fld>
            <a:endParaRPr lang="tr-TR"/>
          </a:p>
        </p:txBody>
      </p:sp>
    </p:spTree>
    <p:extLst>
      <p:ext uri="{BB962C8B-B14F-4D97-AF65-F5344CB8AC3E}">
        <p14:creationId xmlns:p14="http://schemas.microsoft.com/office/powerpoint/2010/main" val="186066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BFBB1FD-F0C4-4E17-A821-9FFD7A618FB6}" type="datetimeFigureOut">
              <a:rPr lang="tr-TR" smtClean="0"/>
              <a:t>4.12.2019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0B5ABB1-4DF9-4079-BD89-AAAD3375BE18}" type="slidenum">
              <a:rPr lang="tr-TR" smtClean="0"/>
              <a:t>‹#›</a:t>
            </a:fld>
            <a:endParaRPr lang="tr-TR"/>
          </a:p>
        </p:txBody>
      </p:sp>
    </p:spTree>
    <p:extLst>
      <p:ext uri="{BB962C8B-B14F-4D97-AF65-F5344CB8AC3E}">
        <p14:creationId xmlns:p14="http://schemas.microsoft.com/office/powerpoint/2010/main" val="2626575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BFBB1FD-F0C4-4E17-A821-9FFD7A618FB6}" type="datetimeFigureOut">
              <a:rPr lang="tr-TR" smtClean="0"/>
              <a:t>4.12.2019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0B5ABB1-4DF9-4079-BD89-AAAD3375BE18}" type="slidenum">
              <a:rPr lang="tr-TR" smtClean="0"/>
              <a:t>‹#›</a:t>
            </a:fld>
            <a:endParaRPr lang="tr-TR"/>
          </a:p>
        </p:txBody>
      </p:sp>
    </p:spTree>
    <p:extLst>
      <p:ext uri="{BB962C8B-B14F-4D97-AF65-F5344CB8AC3E}">
        <p14:creationId xmlns:p14="http://schemas.microsoft.com/office/powerpoint/2010/main" val="156005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BFBB1FD-F0C4-4E17-A821-9FFD7A618FB6}" type="datetimeFigureOut">
              <a:rPr lang="tr-TR" smtClean="0"/>
              <a:t>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B5ABB1-4DF9-4079-BD89-AAAD3375BE18}" type="slidenum">
              <a:rPr lang="tr-TR" smtClean="0"/>
              <a:t>‹#›</a:t>
            </a:fld>
            <a:endParaRPr lang="tr-TR"/>
          </a:p>
        </p:txBody>
      </p:sp>
    </p:spTree>
    <p:extLst>
      <p:ext uri="{BB962C8B-B14F-4D97-AF65-F5344CB8AC3E}">
        <p14:creationId xmlns:p14="http://schemas.microsoft.com/office/powerpoint/2010/main" val="1563724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BFBB1FD-F0C4-4E17-A821-9FFD7A618FB6}" type="datetimeFigureOut">
              <a:rPr lang="tr-TR" smtClean="0"/>
              <a:t>4.12.2019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B5ABB1-4DF9-4079-BD89-AAAD3375BE18}" type="slidenum">
              <a:rPr lang="tr-TR" smtClean="0"/>
              <a:t>‹#›</a:t>
            </a:fld>
            <a:endParaRPr lang="tr-TR"/>
          </a:p>
        </p:txBody>
      </p:sp>
    </p:spTree>
    <p:extLst>
      <p:ext uri="{BB962C8B-B14F-4D97-AF65-F5344CB8AC3E}">
        <p14:creationId xmlns:p14="http://schemas.microsoft.com/office/powerpoint/2010/main" val="665563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BB1FD-F0C4-4E17-A821-9FFD7A618FB6}" type="datetimeFigureOut">
              <a:rPr lang="tr-TR" smtClean="0"/>
              <a:t>4.12.2019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5ABB1-4DF9-4079-BD89-AAAD3375BE18}" type="slidenum">
              <a:rPr lang="tr-TR" smtClean="0"/>
              <a:t>‹#›</a:t>
            </a:fld>
            <a:endParaRPr lang="tr-TR"/>
          </a:p>
        </p:txBody>
      </p:sp>
    </p:spTree>
    <p:extLst>
      <p:ext uri="{BB962C8B-B14F-4D97-AF65-F5344CB8AC3E}">
        <p14:creationId xmlns:p14="http://schemas.microsoft.com/office/powerpoint/2010/main" val="3913031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53927E5F-4FC3-4BE5-B10B-4C52E62233D8}"/>
              </a:ext>
            </a:extLst>
          </p:cNvPr>
          <p:cNvSpPr>
            <a:spLocks noEditPoints="1"/>
          </p:cNvSpPr>
          <p:nvPr/>
        </p:nvSpPr>
        <p:spPr bwMode="auto">
          <a:xfrm>
            <a:off x="3109169" y="2047796"/>
            <a:ext cx="6787365" cy="377546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rgbClr val="A4A4A4">
              <a:alpha val="50000"/>
            </a:srgbClr>
          </a:solidFill>
          <a:ln>
            <a:noFill/>
          </a:ln>
          <a:extLst/>
        </p:spPr>
        <p:txBody>
          <a:bodyPr vert="horz" wrap="square" lIns="68580" tIns="34290" rIns="68580" bIns="34290" numCol="1" anchor="t" anchorCtr="0" compatLnSpc="1">
            <a:prstTxWarp prst="textNoShape">
              <a:avLst/>
            </a:prstTxWarp>
          </a:bodyPr>
          <a:lstStyle/>
          <a:p>
            <a:endParaRPr lang="en-US" sz="1350" dirty="0"/>
          </a:p>
        </p:txBody>
      </p:sp>
      <p:sp>
        <p:nvSpPr>
          <p:cNvPr id="5" name="Dikdörtgen 4"/>
          <p:cNvSpPr/>
          <p:nvPr/>
        </p:nvSpPr>
        <p:spPr>
          <a:xfrm>
            <a:off x="2147082" y="101209"/>
            <a:ext cx="8286141" cy="1200329"/>
          </a:xfrm>
          <a:prstGeom prst="rect">
            <a:avLst/>
          </a:prstGeom>
        </p:spPr>
        <p:txBody>
          <a:bodyPr wrap="square">
            <a:spAutoFit/>
          </a:bodyPr>
          <a:lstStyle/>
          <a:p>
            <a:r>
              <a:rPr lang="en-US" sz="3600" b="1" kern="1400" spc="-150" dirty="0">
                <a:latin typeface="Calibri Regular"/>
                <a:ea typeface="Tahoma" panose="020B0604030504040204" pitchFamily="34" charset="0"/>
                <a:cs typeface="Tahoma" panose="020B0604030504040204" pitchFamily="34" charset="0"/>
              </a:rPr>
              <a:t>International Federation of Green </a:t>
            </a:r>
            <a:r>
              <a:rPr lang="tr-TR" sz="3600" b="1" kern="1400" spc="-150" dirty="0" smtClean="0">
                <a:latin typeface="Calibri Regular"/>
                <a:ea typeface="Tahoma" panose="020B0604030504040204" pitchFamily="34" charset="0"/>
                <a:cs typeface="Tahoma" panose="020B0604030504040204" pitchFamily="34" charset="0"/>
              </a:rPr>
              <a:t>       </a:t>
            </a:r>
            <a:r>
              <a:rPr lang="en-US" sz="3600" b="1" kern="1400" spc="-150" dirty="0" smtClean="0">
                <a:latin typeface="Calibri Regular"/>
                <a:ea typeface="Tahoma" panose="020B0604030504040204" pitchFamily="34" charset="0"/>
                <a:cs typeface="Tahoma" panose="020B0604030504040204" pitchFamily="34" charset="0"/>
              </a:rPr>
              <a:t>Crescent </a:t>
            </a:r>
            <a:r>
              <a:rPr lang="en-US" sz="3600" b="1" kern="1400" spc="-150" dirty="0">
                <a:latin typeface="Calibri Regular"/>
                <a:ea typeface="Tahoma" panose="020B0604030504040204" pitchFamily="34" charset="0"/>
                <a:cs typeface="Tahoma" panose="020B0604030504040204" pitchFamily="34" charset="0"/>
              </a:rPr>
              <a:t>(IFGC)</a:t>
            </a:r>
          </a:p>
        </p:txBody>
      </p:sp>
      <p:sp>
        <p:nvSpPr>
          <p:cNvPr id="35" name="Rectangle 140">
            <a:extLst>
              <a:ext uri="{FF2B5EF4-FFF2-40B4-BE49-F238E27FC236}">
                <a16:creationId xmlns:a16="http://schemas.microsoft.com/office/drawing/2014/main" id="{B3D97707-28F0-4C6F-A048-8018976F35DD}"/>
              </a:ext>
            </a:extLst>
          </p:cNvPr>
          <p:cNvSpPr/>
          <p:nvPr/>
        </p:nvSpPr>
        <p:spPr>
          <a:xfrm>
            <a:off x="3105150" y="3241262"/>
            <a:ext cx="7562850" cy="630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7" name="Isosceles Triangle 40">
            <a:extLst>
              <a:ext uri="{FF2B5EF4-FFF2-40B4-BE49-F238E27FC236}">
                <a16:creationId xmlns:a16="http://schemas.microsoft.com/office/drawing/2014/main" id="{8916703B-FBAF-4BFE-AADB-AD4A55CA0B5A}"/>
              </a:ext>
            </a:extLst>
          </p:cNvPr>
          <p:cNvSpPr/>
          <p:nvPr/>
        </p:nvSpPr>
        <p:spPr>
          <a:xfrm rot="10800000">
            <a:off x="4517713" y="2901893"/>
            <a:ext cx="237579" cy="179259"/>
          </a:xfrm>
          <a:prstGeom prst="triangle">
            <a:avLst/>
          </a:prstGeom>
          <a:solidFill>
            <a:schemeClr val="accent6">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8" name="Rectangle: Rounded Corners 21">
            <a:extLst>
              <a:ext uri="{FF2B5EF4-FFF2-40B4-BE49-F238E27FC236}">
                <a16:creationId xmlns:a16="http://schemas.microsoft.com/office/drawing/2014/main" id="{E2E6DDE0-EA72-49BA-8839-AF5EC67ABBDE}"/>
              </a:ext>
            </a:extLst>
          </p:cNvPr>
          <p:cNvSpPr/>
          <p:nvPr/>
        </p:nvSpPr>
        <p:spPr>
          <a:xfrm>
            <a:off x="6798733" y="3650555"/>
            <a:ext cx="3392560" cy="1986435"/>
          </a:xfrm>
          <a:prstGeom prst="roundRect">
            <a:avLst>
              <a:gd name="adj" fmla="val 1619"/>
            </a:avLst>
          </a:prstGeom>
          <a:solidFill>
            <a:schemeClr val="accent6">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rPr>
              <a:t>International Federation of Green Crescent aims to </a:t>
            </a:r>
            <a:r>
              <a:rPr lang="en-US" sz="1400" b="1" dirty="0">
                <a:solidFill>
                  <a:prstClr val="black"/>
                </a:solidFill>
              </a:rPr>
              <a:t>become an exemplary organization in the field of tobacco, alcohol, drug, technology, and gambling addictions, and to support the work of other countries in combatting their prominent forms of addiction by sharing its century-old experience in the struggle with addictions.</a:t>
            </a:r>
          </a:p>
        </p:txBody>
      </p:sp>
      <p:sp>
        <p:nvSpPr>
          <p:cNvPr id="12" name="Dikdörtgen 11"/>
          <p:cNvSpPr/>
          <p:nvPr/>
        </p:nvSpPr>
        <p:spPr>
          <a:xfrm>
            <a:off x="4306923" y="3456160"/>
            <a:ext cx="659156" cy="369332"/>
          </a:xfrm>
          <a:prstGeom prst="rect">
            <a:avLst/>
          </a:prstGeom>
        </p:spPr>
        <p:txBody>
          <a:bodyPr wrap="none">
            <a:spAutoFit/>
          </a:bodyPr>
          <a:lstStyle/>
          <a:p>
            <a:pPr algn="ctr" defTabSz="685800">
              <a:defRPr/>
            </a:pPr>
            <a:r>
              <a:rPr lang="en-US" b="1" dirty="0">
                <a:latin typeface="Open Sans" panose="020B0606030504020204" pitchFamily="34" charset="0"/>
              </a:rPr>
              <a:t>20</a:t>
            </a:r>
            <a:r>
              <a:rPr lang="tr-TR" b="1" dirty="0">
                <a:latin typeface="Open Sans" panose="020B0606030504020204" pitchFamily="34" charset="0"/>
              </a:rPr>
              <a:t>06</a:t>
            </a:r>
            <a:endParaRPr lang="en-GB" b="1" dirty="0">
              <a:latin typeface="Noto Sans" panose="020B0502040504020204" pitchFamily="34"/>
              <a:ea typeface="Noto Sans" panose="020B0502040504020204" pitchFamily="34"/>
              <a:cs typeface="Noto Sans" panose="020B0502040504020204" pitchFamily="34"/>
            </a:endParaRPr>
          </a:p>
        </p:txBody>
      </p:sp>
      <p:sp>
        <p:nvSpPr>
          <p:cNvPr id="39" name="Oval 38">
            <a:extLst>
              <a:ext uri="{FF2B5EF4-FFF2-40B4-BE49-F238E27FC236}">
                <a16:creationId xmlns:a16="http://schemas.microsoft.com/office/drawing/2014/main" id="{2498AFBB-9DE5-4C6E-8948-1F2D5926F9D8}"/>
              </a:ext>
            </a:extLst>
          </p:cNvPr>
          <p:cNvSpPr/>
          <p:nvPr/>
        </p:nvSpPr>
        <p:spPr>
          <a:xfrm>
            <a:off x="4461532" y="3074253"/>
            <a:ext cx="397042" cy="397042"/>
          </a:xfrm>
          <a:prstGeom prst="ellipse">
            <a:avLst/>
          </a:prstGeom>
          <a:solidFill>
            <a:schemeClr val="accent6">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0" name="Rectangle: Rounded Corners 21">
            <a:extLst>
              <a:ext uri="{FF2B5EF4-FFF2-40B4-BE49-F238E27FC236}">
                <a16:creationId xmlns:a16="http://schemas.microsoft.com/office/drawing/2014/main" id="{E2E6DDE0-EA72-49BA-8839-AF5EC67ABBDE}"/>
              </a:ext>
            </a:extLst>
          </p:cNvPr>
          <p:cNvSpPr/>
          <p:nvPr/>
        </p:nvSpPr>
        <p:spPr>
          <a:xfrm>
            <a:off x="2584767" y="1413953"/>
            <a:ext cx="4213966" cy="1492664"/>
          </a:xfrm>
          <a:prstGeom prst="roundRect">
            <a:avLst>
              <a:gd name="adj" fmla="val 1619"/>
            </a:avLst>
          </a:prstGeom>
          <a:solidFill>
            <a:schemeClr val="accent6">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Roboto"/>
              </a:rPr>
              <a:t>International Federation of Green Crescent (IFGC), which was founded in İstanbul on 7 November 2016, takes it</a:t>
            </a:r>
            <a:r>
              <a:rPr lang="tr-TR" sz="1400" b="1" dirty="0">
                <a:solidFill>
                  <a:schemeClr val="tx1"/>
                </a:solidFill>
                <a:latin typeface="Roboto"/>
              </a:rPr>
              <a:t>s</a:t>
            </a:r>
            <a:r>
              <a:rPr lang="en-us" sz="1400" b="1" dirty="0">
                <a:solidFill>
                  <a:schemeClr val="tx1"/>
                </a:solidFill>
                <a:latin typeface="Roboto"/>
              </a:rPr>
              <a:t> intellectual foundations from the Turkish Green Crescent, the oldest and most established</a:t>
            </a:r>
            <a:r>
              <a:rPr lang="en-us" sz="1600" b="1" dirty="0">
                <a:solidFill>
                  <a:schemeClr val="tx1"/>
                </a:solidFill>
                <a:latin typeface="Roboto"/>
              </a:rPr>
              <a:t> </a:t>
            </a:r>
            <a:r>
              <a:rPr lang="en-US" sz="1600" b="1" dirty="0">
                <a:solidFill>
                  <a:prstClr val="black"/>
                </a:solidFill>
              </a:rPr>
              <a:t>organization</a:t>
            </a:r>
            <a:r>
              <a:rPr lang="en-us" sz="1600" b="1" dirty="0">
                <a:solidFill>
                  <a:schemeClr val="tx1"/>
                </a:solidFill>
                <a:latin typeface="Roboto"/>
              </a:rPr>
              <a:t> </a:t>
            </a:r>
            <a:r>
              <a:rPr lang="tr-TR" sz="1400" b="1" dirty="0">
                <a:solidFill>
                  <a:schemeClr val="tx1"/>
                </a:solidFill>
                <a:latin typeface="Roboto"/>
              </a:rPr>
              <a:t>in </a:t>
            </a:r>
            <a:r>
              <a:rPr lang="tr-TR" sz="1400" b="1" dirty="0" err="1">
                <a:solidFill>
                  <a:schemeClr val="tx1"/>
                </a:solidFill>
                <a:latin typeface="Roboto"/>
              </a:rPr>
              <a:t>the</a:t>
            </a:r>
            <a:r>
              <a:rPr lang="tr-TR" sz="1400" b="1" dirty="0">
                <a:solidFill>
                  <a:schemeClr val="tx1"/>
                </a:solidFill>
                <a:latin typeface="Roboto"/>
              </a:rPr>
              <a:t> </a:t>
            </a:r>
            <a:r>
              <a:rPr lang="tr-TR" sz="1400" b="1" dirty="0" err="1">
                <a:solidFill>
                  <a:schemeClr val="tx1"/>
                </a:solidFill>
                <a:latin typeface="Roboto"/>
              </a:rPr>
              <a:t>field</a:t>
            </a:r>
            <a:r>
              <a:rPr lang="tr-TR" sz="1400" b="1" dirty="0">
                <a:solidFill>
                  <a:schemeClr val="tx1"/>
                </a:solidFill>
                <a:latin typeface="Roboto"/>
              </a:rPr>
              <a:t> of</a:t>
            </a:r>
            <a:r>
              <a:rPr lang="en-us" sz="1400" b="1" dirty="0">
                <a:solidFill>
                  <a:schemeClr val="tx1"/>
                </a:solidFill>
                <a:latin typeface="Roboto"/>
              </a:rPr>
              <a:t> addictions </a:t>
            </a:r>
            <a:r>
              <a:rPr lang="tr-TR" sz="1400" b="1" dirty="0" err="1">
                <a:solidFill>
                  <a:schemeClr val="tx1"/>
                </a:solidFill>
                <a:latin typeface="Roboto"/>
              </a:rPr>
              <a:t>across</a:t>
            </a:r>
            <a:r>
              <a:rPr lang="en-us" sz="1400" b="1" dirty="0">
                <a:solidFill>
                  <a:schemeClr val="tx1"/>
                </a:solidFill>
                <a:latin typeface="Roboto"/>
              </a:rPr>
              <a:t> the world.</a:t>
            </a:r>
            <a:endParaRPr lang="en-US" sz="1400" b="1" dirty="0">
              <a:solidFill>
                <a:schemeClr val="tx1"/>
              </a:solidFill>
              <a:latin typeface="Roboto"/>
            </a:endParaRPr>
          </a:p>
        </p:txBody>
      </p:sp>
      <p:sp>
        <p:nvSpPr>
          <p:cNvPr id="42" name="Oval 41">
            <a:extLst>
              <a:ext uri="{FF2B5EF4-FFF2-40B4-BE49-F238E27FC236}">
                <a16:creationId xmlns:a16="http://schemas.microsoft.com/office/drawing/2014/main" id="{2498AFBB-9DE5-4C6E-8948-1F2D5926F9D8}"/>
              </a:ext>
            </a:extLst>
          </p:cNvPr>
          <p:cNvSpPr/>
          <p:nvPr/>
        </p:nvSpPr>
        <p:spPr>
          <a:xfrm>
            <a:off x="8287500" y="3074253"/>
            <a:ext cx="397042" cy="397042"/>
          </a:xfrm>
          <a:prstGeom prst="ellipse">
            <a:avLst/>
          </a:prstGeom>
          <a:solidFill>
            <a:schemeClr val="accent6">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Isosceles Triangle 40">
            <a:extLst>
              <a:ext uri="{FF2B5EF4-FFF2-40B4-BE49-F238E27FC236}">
                <a16:creationId xmlns:a16="http://schemas.microsoft.com/office/drawing/2014/main" id="{4F497828-949E-564F-89A0-4F4DE267751A}"/>
              </a:ext>
            </a:extLst>
          </p:cNvPr>
          <p:cNvSpPr/>
          <p:nvPr/>
        </p:nvSpPr>
        <p:spPr>
          <a:xfrm>
            <a:off x="8367232" y="3471296"/>
            <a:ext cx="237579" cy="179259"/>
          </a:xfrm>
          <a:prstGeom prst="triangle">
            <a:avLst/>
          </a:prstGeom>
          <a:solidFill>
            <a:schemeClr val="accent6">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884081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1F97BE1-0118-44B1-A8FD-C8BE10504C1B}"/>
              </a:ext>
            </a:extLst>
          </p:cNvPr>
          <p:cNvSpPr/>
          <p:nvPr/>
        </p:nvSpPr>
        <p:spPr>
          <a:xfrm>
            <a:off x="4349749" y="1915132"/>
            <a:ext cx="3429002" cy="34542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Block Arc 38">
            <a:extLst>
              <a:ext uri="{FF2B5EF4-FFF2-40B4-BE49-F238E27FC236}">
                <a16:creationId xmlns:a16="http://schemas.microsoft.com/office/drawing/2014/main" id="{5DA4FE15-68D8-4B4E-A883-502E2F97B600}"/>
              </a:ext>
            </a:extLst>
          </p:cNvPr>
          <p:cNvSpPr/>
          <p:nvPr/>
        </p:nvSpPr>
        <p:spPr>
          <a:xfrm rot="2700000">
            <a:off x="4395223" y="2697419"/>
            <a:ext cx="3438525" cy="3438525"/>
          </a:xfrm>
          <a:prstGeom prst="blockArc">
            <a:avLst>
              <a:gd name="adj1" fmla="val 7296670"/>
              <a:gd name="adj2" fmla="val 13136651"/>
              <a:gd name="adj3" fmla="val 669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44" name="Block Arc 43">
            <a:extLst>
              <a:ext uri="{FF2B5EF4-FFF2-40B4-BE49-F238E27FC236}">
                <a16:creationId xmlns:a16="http://schemas.microsoft.com/office/drawing/2014/main" id="{A7AA6DC9-794F-4095-B483-6A2C0BCABD17}"/>
              </a:ext>
            </a:extLst>
          </p:cNvPr>
          <p:cNvSpPr/>
          <p:nvPr/>
        </p:nvSpPr>
        <p:spPr>
          <a:xfrm rot="6631299">
            <a:off x="4304681" y="2706760"/>
            <a:ext cx="3438525" cy="3438525"/>
          </a:xfrm>
          <a:prstGeom prst="blockArc">
            <a:avLst>
              <a:gd name="adj1" fmla="val 9564596"/>
              <a:gd name="adj2" fmla="val 13136651"/>
              <a:gd name="adj3" fmla="val 669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45" name="Block Arc 44">
            <a:extLst>
              <a:ext uri="{FF2B5EF4-FFF2-40B4-BE49-F238E27FC236}">
                <a16:creationId xmlns:a16="http://schemas.microsoft.com/office/drawing/2014/main" id="{2546F07D-BC35-45C6-BB5E-16E036126BBF}"/>
              </a:ext>
            </a:extLst>
          </p:cNvPr>
          <p:cNvSpPr/>
          <p:nvPr/>
        </p:nvSpPr>
        <p:spPr>
          <a:xfrm rot="10457348">
            <a:off x="4272225" y="2697417"/>
            <a:ext cx="3438525" cy="3438525"/>
          </a:xfrm>
          <a:prstGeom prst="blockArc">
            <a:avLst>
              <a:gd name="adj1" fmla="val 9564596"/>
              <a:gd name="adj2" fmla="val 13136651"/>
              <a:gd name="adj3" fmla="val 669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46" name="Block Arc 45">
            <a:extLst>
              <a:ext uri="{FF2B5EF4-FFF2-40B4-BE49-F238E27FC236}">
                <a16:creationId xmlns:a16="http://schemas.microsoft.com/office/drawing/2014/main" id="{FBECBCA9-D237-4EB0-8264-36981FA97799}"/>
              </a:ext>
            </a:extLst>
          </p:cNvPr>
          <p:cNvSpPr/>
          <p:nvPr/>
        </p:nvSpPr>
        <p:spPr>
          <a:xfrm rot="14325463">
            <a:off x="4325466" y="2646340"/>
            <a:ext cx="3438525" cy="3438525"/>
          </a:xfrm>
          <a:prstGeom prst="blockArc">
            <a:avLst>
              <a:gd name="adj1" fmla="val 11259024"/>
              <a:gd name="adj2" fmla="val 13136651"/>
              <a:gd name="adj3" fmla="val 669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47" name="Block Arc 46">
            <a:extLst>
              <a:ext uri="{FF2B5EF4-FFF2-40B4-BE49-F238E27FC236}">
                <a16:creationId xmlns:a16="http://schemas.microsoft.com/office/drawing/2014/main" id="{E6F023B6-AC0C-42F2-9628-81DD1BF3D3B0}"/>
              </a:ext>
            </a:extLst>
          </p:cNvPr>
          <p:cNvSpPr/>
          <p:nvPr/>
        </p:nvSpPr>
        <p:spPr>
          <a:xfrm rot="18194098">
            <a:off x="4397262" y="2642993"/>
            <a:ext cx="3424047" cy="3426540"/>
          </a:xfrm>
          <a:prstGeom prst="blockArc">
            <a:avLst>
              <a:gd name="adj1" fmla="val 9564596"/>
              <a:gd name="adj2" fmla="val 13136651"/>
              <a:gd name="adj3" fmla="val 669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48" name="Block Arc 47">
            <a:extLst>
              <a:ext uri="{FF2B5EF4-FFF2-40B4-BE49-F238E27FC236}">
                <a16:creationId xmlns:a16="http://schemas.microsoft.com/office/drawing/2014/main" id="{CCC7D8E6-8899-4D0A-9DC6-6DBC02215A4C}"/>
              </a:ext>
            </a:extLst>
          </p:cNvPr>
          <p:cNvSpPr/>
          <p:nvPr/>
        </p:nvSpPr>
        <p:spPr>
          <a:xfrm rot="12146291">
            <a:off x="4272226" y="2664965"/>
            <a:ext cx="3438525" cy="3438525"/>
          </a:xfrm>
          <a:prstGeom prst="blockArc">
            <a:avLst>
              <a:gd name="adj1" fmla="val 11719338"/>
              <a:gd name="adj2" fmla="val 13136651"/>
              <a:gd name="adj3" fmla="val 669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pic>
        <p:nvPicPr>
          <p:cNvPr id="3" name="Resim 2"/>
          <p:cNvPicPr>
            <a:picLocks noChangeAspect="1"/>
          </p:cNvPicPr>
          <p:nvPr/>
        </p:nvPicPr>
        <p:blipFill>
          <a:blip r:embed="rId2"/>
          <a:stretch>
            <a:fillRect/>
          </a:stretch>
        </p:blipFill>
        <p:spPr>
          <a:xfrm>
            <a:off x="4604999" y="2940903"/>
            <a:ext cx="2918503" cy="2842054"/>
          </a:xfrm>
          <a:prstGeom prst="ellipse">
            <a:avLst/>
          </a:prstGeom>
          <a:ln>
            <a:noFill/>
          </a:ln>
          <a:effectLst>
            <a:softEdge rad="112500"/>
          </a:effectLst>
        </p:spPr>
      </p:pic>
      <p:sp>
        <p:nvSpPr>
          <p:cNvPr id="4" name="Dikdörtgen 3"/>
          <p:cNvSpPr/>
          <p:nvPr/>
        </p:nvSpPr>
        <p:spPr>
          <a:xfrm>
            <a:off x="2063750" y="91964"/>
            <a:ext cx="8604251" cy="1200329"/>
          </a:xfrm>
          <a:prstGeom prst="rect">
            <a:avLst/>
          </a:prstGeom>
        </p:spPr>
        <p:txBody>
          <a:bodyPr wrap="square">
            <a:spAutoFit/>
          </a:bodyPr>
          <a:lstStyle/>
          <a:p>
            <a:pPr lvl="0"/>
            <a:r>
              <a:rPr lang="en-US" sz="3600" b="1" kern="1400" spc="-150" dirty="0">
                <a:latin typeface="Calibri Regular"/>
                <a:ea typeface="Tahoma" panose="020B0604030504040204" pitchFamily="34" charset="0"/>
                <a:cs typeface="Tahoma" panose="020B0604030504040204" pitchFamily="34" charset="0"/>
              </a:rPr>
              <a:t>International Federation of Green Crescent (IFGC</a:t>
            </a:r>
            <a:r>
              <a:rPr lang="tr-TR" sz="3600" b="1" kern="1400" spc="-150" dirty="0">
                <a:latin typeface="Calibri Regular"/>
                <a:ea typeface="Tahoma" panose="020B0604030504040204" pitchFamily="34" charset="0"/>
                <a:cs typeface="Tahoma" panose="020B0604030504040204" pitchFamily="34" charset="0"/>
              </a:rPr>
              <a:t>)</a:t>
            </a:r>
            <a:endParaRPr lang="tr-TR" dirty="0"/>
          </a:p>
        </p:txBody>
      </p:sp>
      <p:sp>
        <p:nvSpPr>
          <p:cNvPr id="14" name="Dikdörtgen 13"/>
          <p:cNvSpPr/>
          <p:nvPr/>
        </p:nvSpPr>
        <p:spPr>
          <a:xfrm>
            <a:off x="2166552" y="1274209"/>
            <a:ext cx="7877433" cy="1569660"/>
          </a:xfrm>
          <a:prstGeom prst="rect">
            <a:avLst/>
          </a:prstGeom>
        </p:spPr>
        <p:txBody>
          <a:bodyPr wrap="square">
            <a:spAutoFit/>
          </a:bodyPr>
          <a:lstStyle/>
          <a:p>
            <a:pPr algn="just"/>
            <a:r>
              <a:rPr lang="en-US" sz="1600" dirty="0"/>
              <a:t>Within the scope of </a:t>
            </a:r>
            <a:r>
              <a:rPr lang="en-US" sz="1600" b="1" dirty="0"/>
              <a:t>the Capacity Building Program </a:t>
            </a:r>
            <a:r>
              <a:rPr lang="en-US" sz="1600" dirty="0"/>
              <a:t>with over 200 participants, issues such as determination of prospective visions of 70 member states of the International Federation of Green Crescent (IFGC) throughout the world, addiction prevention programs, pilot projects to be realized by countries, efficient benefit from the International Financial Support Program offered by Turkish Green Crescent Society, and development led by the State of the Republic of Turkey will be at the forefront.</a:t>
            </a:r>
            <a:endParaRPr lang="tr-TR" sz="1600" dirty="0"/>
          </a:p>
        </p:txBody>
      </p:sp>
    </p:spTree>
    <p:extLst>
      <p:ext uri="{BB962C8B-B14F-4D97-AF65-F5344CB8AC3E}">
        <p14:creationId xmlns:p14="http://schemas.microsoft.com/office/powerpoint/2010/main" val="1705274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2811746" y="1649088"/>
            <a:ext cx="6785436" cy="1722663"/>
          </a:xfrm>
          <a:prstGeom prst="rect">
            <a:avLst/>
          </a:prstGeom>
        </p:spPr>
      </p:pic>
      <p:sp>
        <p:nvSpPr>
          <p:cNvPr id="42" name="Freeform 5">
            <a:extLst>
              <a:ext uri="{FF2B5EF4-FFF2-40B4-BE49-F238E27FC236}">
                <a16:creationId xmlns:a16="http://schemas.microsoft.com/office/drawing/2014/main" id="{8D639A86-EBB0-406C-B39C-3B6D305531D2}"/>
              </a:ext>
            </a:extLst>
          </p:cNvPr>
          <p:cNvSpPr>
            <a:spLocks/>
          </p:cNvSpPr>
          <p:nvPr/>
        </p:nvSpPr>
        <p:spPr bwMode="auto">
          <a:xfrm>
            <a:off x="5694379" y="1649088"/>
            <a:ext cx="1551384" cy="444286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6" name="Freeform 5">
            <a:extLst>
              <a:ext uri="{FF2B5EF4-FFF2-40B4-BE49-F238E27FC236}">
                <a16:creationId xmlns:a16="http://schemas.microsoft.com/office/drawing/2014/main" id="{448D4B3C-BF69-42CB-89BB-0A37BAE38BCF}"/>
              </a:ext>
            </a:extLst>
          </p:cNvPr>
          <p:cNvSpPr>
            <a:spLocks/>
          </p:cNvSpPr>
          <p:nvPr/>
        </p:nvSpPr>
        <p:spPr bwMode="auto">
          <a:xfrm>
            <a:off x="2256814" y="3706497"/>
            <a:ext cx="981929" cy="2385452"/>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32" name="Freeform 5">
            <a:extLst>
              <a:ext uri="{FF2B5EF4-FFF2-40B4-BE49-F238E27FC236}">
                <a16:creationId xmlns:a16="http://schemas.microsoft.com/office/drawing/2014/main" id="{15803E81-1FE2-4801-85B5-D226B01DD6FA}"/>
              </a:ext>
            </a:extLst>
          </p:cNvPr>
          <p:cNvSpPr>
            <a:spLocks/>
          </p:cNvSpPr>
          <p:nvPr/>
        </p:nvSpPr>
        <p:spPr bwMode="auto">
          <a:xfrm>
            <a:off x="4776281" y="3562038"/>
            <a:ext cx="1041299" cy="252991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3" name="Freeform 5">
            <a:extLst>
              <a:ext uri="{FF2B5EF4-FFF2-40B4-BE49-F238E27FC236}">
                <a16:creationId xmlns:a16="http://schemas.microsoft.com/office/drawing/2014/main" id="{D2B79FAC-70AC-41F1-B476-DA72E6237E6F}"/>
              </a:ext>
            </a:extLst>
          </p:cNvPr>
          <p:cNvSpPr>
            <a:spLocks/>
          </p:cNvSpPr>
          <p:nvPr/>
        </p:nvSpPr>
        <p:spPr bwMode="auto">
          <a:xfrm>
            <a:off x="8500268" y="3567998"/>
            <a:ext cx="1081418" cy="252395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6"/>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4" name="TextBox 53">
            <a:extLst>
              <a:ext uri="{FF2B5EF4-FFF2-40B4-BE49-F238E27FC236}">
                <a16:creationId xmlns:a16="http://schemas.microsoft.com/office/drawing/2014/main" id="{6FAFE9D7-41E7-498F-9D08-94D916303622}"/>
              </a:ext>
            </a:extLst>
          </p:cNvPr>
          <p:cNvSpPr txBox="1"/>
          <p:nvPr/>
        </p:nvSpPr>
        <p:spPr>
          <a:xfrm>
            <a:off x="785084" y="1938686"/>
            <a:ext cx="2432878" cy="1600438"/>
          </a:xfrm>
          <a:prstGeom prst="rect">
            <a:avLst/>
          </a:prstGeom>
          <a:noFill/>
        </p:spPr>
        <p:txBody>
          <a:bodyPr wrap="square" rtlCol="0">
            <a:spAutoFit/>
          </a:bodyPr>
          <a:lstStyle/>
          <a:p>
            <a:r>
              <a:rPr lang="en-US" sz="1400" b="1" dirty="0" smtClean="0">
                <a:solidFill>
                  <a:srgbClr val="666666"/>
                </a:solidFill>
                <a:latin typeface="Roboto"/>
              </a:rPr>
              <a:t>Afghanistan</a:t>
            </a:r>
            <a:r>
              <a:rPr lang="en-US" sz="1400" b="1" dirty="0">
                <a:solidFill>
                  <a:srgbClr val="666666"/>
                </a:solidFill>
                <a:latin typeface="Roboto"/>
              </a:rPr>
              <a:t>, United States, Albania, Australia,</a:t>
            </a:r>
          </a:p>
          <a:p>
            <a:r>
              <a:rPr lang="en-US" sz="1400" b="1" dirty="0">
                <a:solidFill>
                  <a:srgbClr val="666666"/>
                </a:solidFill>
                <a:latin typeface="Roboto"/>
              </a:rPr>
              <a:t>Azerbaijan, Bangladesh, Bosnia and Herzegovina, Bulgaria, China, Dagestan, Pakistan,</a:t>
            </a:r>
          </a:p>
          <a:p>
            <a:r>
              <a:rPr lang="en-US" sz="1400" b="1" dirty="0">
                <a:solidFill>
                  <a:srgbClr val="666666"/>
                </a:solidFill>
                <a:latin typeface="Roboto"/>
              </a:rPr>
              <a:t>Uganda, </a:t>
            </a:r>
            <a:r>
              <a:rPr lang="en-US" sz="1400" b="1" dirty="0" smtClean="0">
                <a:solidFill>
                  <a:srgbClr val="666666"/>
                </a:solidFill>
                <a:latin typeface="Roboto"/>
              </a:rPr>
              <a:t>Greece</a:t>
            </a:r>
            <a:r>
              <a:rPr lang="tr-TR" sz="1400" b="1" dirty="0" smtClean="0">
                <a:solidFill>
                  <a:srgbClr val="666666"/>
                </a:solidFill>
                <a:latin typeface="Roboto"/>
              </a:rPr>
              <a:t>, </a:t>
            </a:r>
            <a:r>
              <a:rPr lang="tr-TR" sz="1400" b="1" dirty="0" err="1" smtClean="0">
                <a:solidFill>
                  <a:srgbClr val="666666"/>
                </a:solidFill>
                <a:latin typeface="Roboto"/>
              </a:rPr>
              <a:t>Turkey</a:t>
            </a:r>
            <a:r>
              <a:rPr lang="en-US" sz="1400" b="1" dirty="0" smtClean="0">
                <a:solidFill>
                  <a:srgbClr val="666666"/>
                </a:solidFill>
                <a:latin typeface="Roboto"/>
              </a:rPr>
              <a:t>.</a:t>
            </a:r>
            <a:endParaRPr lang="en-US" sz="1400" b="1" dirty="0">
              <a:solidFill>
                <a:srgbClr val="666666"/>
              </a:solidFill>
              <a:latin typeface="Roboto"/>
            </a:endParaRPr>
          </a:p>
        </p:txBody>
      </p:sp>
      <p:sp>
        <p:nvSpPr>
          <p:cNvPr id="55" name="TextBox 54">
            <a:extLst>
              <a:ext uri="{FF2B5EF4-FFF2-40B4-BE49-F238E27FC236}">
                <a16:creationId xmlns:a16="http://schemas.microsoft.com/office/drawing/2014/main" id="{A5CFC0AE-B091-4D52-99AD-9A2FB5FD07C6}"/>
              </a:ext>
            </a:extLst>
          </p:cNvPr>
          <p:cNvSpPr txBox="1"/>
          <p:nvPr/>
        </p:nvSpPr>
        <p:spPr>
          <a:xfrm>
            <a:off x="9781452" y="2814602"/>
            <a:ext cx="1667322" cy="1169551"/>
          </a:xfrm>
          <a:prstGeom prst="rect">
            <a:avLst/>
          </a:prstGeom>
          <a:noFill/>
        </p:spPr>
        <p:txBody>
          <a:bodyPr wrap="square" rtlCol="0">
            <a:spAutoFit/>
          </a:bodyPr>
          <a:lstStyle/>
          <a:p>
            <a:r>
              <a:rPr lang="tr-TR" sz="1400" b="1" dirty="0">
                <a:solidFill>
                  <a:srgbClr val="666666"/>
                </a:solidFill>
                <a:latin typeface="Roboto"/>
              </a:rPr>
              <a:t>Senegal,</a:t>
            </a:r>
          </a:p>
          <a:p>
            <a:r>
              <a:rPr lang="tr-TR" sz="1400" b="1" dirty="0" err="1">
                <a:solidFill>
                  <a:srgbClr val="666666"/>
                </a:solidFill>
                <a:latin typeface="Roboto"/>
              </a:rPr>
              <a:t>Singapore</a:t>
            </a:r>
            <a:r>
              <a:rPr lang="tr-TR" sz="1400" b="1" dirty="0">
                <a:solidFill>
                  <a:srgbClr val="666666"/>
                </a:solidFill>
                <a:latin typeface="Roboto"/>
              </a:rPr>
              <a:t>,</a:t>
            </a:r>
          </a:p>
          <a:p>
            <a:r>
              <a:rPr lang="tr-TR" sz="1400" b="1" dirty="0">
                <a:solidFill>
                  <a:srgbClr val="666666"/>
                </a:solidFill>
                <a:latin typeface="Roboto"/>
              </a:rPr>
              <a:t>Yemen, </a:t>
            </a:r>
            <a:r>
              <a:rPr lang="tr-TR" sz="1400" b="1" dirty="0" err="1">
                <a:solidFill>
                  <a:srgbClr val="666666"/>
                </a:solidFill>
                <a:latin typeface="Roboto"/>
              </a:rPr>
              <a:t>Tanzania</a:t>
            </a:r>
            <a:r>
              <a:rPr lang="tr-TR" sz="1400" b="1" dirty="0">
                <a:solidFill>
                  <a:srgbClr val="666666"/>
                </a:solidFill>
                <a:latin typeface="Roboto"/>
              </a:rPr>
              <a:t> </a:t>
            </a:r>
            <a:r>
              <a:rPr lang="tr-TR" sz="1400" b="1" dirty="0" err="1">
                <a:solidFill>
                  <a:srgbClr val="666666"/>
                </a:solidFill>
                <a:latin typeface="Roboto"/>
              </a:rPr>
              <a:t>Kosovo</a:t>
            </a:r>
            <a:r>
              <a:rPr lang="tr-TR" sz="1400" b="1" dirty="0">
                <a:solidFill>
                  <a:srgbClr val="666666"/>
                </a:solidFill>
                <a:latin typeface="Roboto"/>
              </a:rPr>
              <a:t>, </a:t>
            </a:r>
            <a:r>
              <a:rPr lang="tr-TR" sz="1400" b="1" dirty="0" err="1">
                <a:solidFill>
                  <a:srgbClr val="666666"/>
                </a:solidFill>
                <a:latin typeface="Roboto"/>
              </a:rPr>
              <a:t>Lebanon</a:t>
            </a:r>
            <a:r>
              <a:rPr lang="tr-TR" sz="1400" b="1" dirty="0">
                <a:solidFill>
                  <a:srgbClr val="666666"/>
                </a:solidFill>
                <a:latin typeface="Roboto"/>
              </a:rPr>
              <a:t>, </a:t>
            </a:r>
            <a:r>
              <a:rPr lang="tr-TR" sz="1400" b="1" dirty="0" err="1">
                <a:solidFill>
                  <a:srgbClr val="666666"/>
                </a:solidFill>
                <a:latin typeface="Roboto"/>
              </a:rPr>
              <a:t>Macedonia</a:t>
            </a:r>
            <a:r>
              <a:rPr lang="tr-TR" sz="1400" b="1" dirty="0">
                <a:solidFill>
                  <a:srgbClr val="666666"/>
                </a:solidFill>
                <a:latin typeface="Roboto"/>
              </a:rPr>
              <a:t>.</a:t>
            </a:r>
          </a:p>
        </p:txBody>
      </p:sp>
      <p:sp>
        <p:nvSpPr>
          <p:cNvPr id="62" name="TextBox 61">
            <a:extLst>
              <a:ext uri="{FF2B5EF4-FFF2-40B4-BE49-F238E27FC236}">
                <a16:creationId xmlns:a16="http://schemas.microsoft.com/office/drawing/2014/main" id="{C03F18A8-DAC2-4601-8D7A-6A4A279821F4}"/>
              </a:ext>
            </a:extLst>
          </p:cNvPr>
          <p:cNvSpPr txBox="1"/>
          <p:nvPr/>
        </p:nvSpPr>
        <p:spPr>
          <a:xfrm>
            <a:off x="3434221" y="893415"/>
            <a:ext cx="1491389" cy="1600438"/>
          </a:xfrm>
          <a:prstGeom prst="rect">
            <a:avLst/>
          </a:prstGeom>
          <a:noFill/>
        </p:spPr>
        <p:txBody>
          <a:bodyPr wrap="square" rtlCol="0">
            <a:spAutoFit/>
          </a:bodyPr>
          <a:lstStyle/>
          <a:p>
            <a:pPr algn="r"/>
            <a:r>
              <a:rPr lang="en-US" sz="1400" b="1" dirty="0">
                <a:solidFill>
                  <a:srgbClr val="666666"/>
                </a:solidFill>
                <a:latin typeface="Roboto"/>
              </a:rPr>
              <a:t>Cyprus, Kyrgyzstan</a:t>
            </a:r>
          </a:p>
          <a:p>
            <a:pPr algn="r"/>
            <a:r>
              <a:rPr lang="en-US" sz="1400" b="1" dirty="0">
                <a:solidFill>
                  <a:srgbClr val="666666"/>
                </a:solidFill>
                <a:latin typeface="Roboto"/>
              </a:rPr>
              <a:t>Republic of Congo,</a:t>
            </a:r>
          </a:p>
          <a:p>
            <a:pPr algn="r"/>
            <a:r>
              <a:rPr lang="en-US" sz="1400" b="1" dirty="0">
                <a:solidFill>
                  <a:srgbClr val="666666"/>
                </a:solidFill>
                <a:latin typeface="Roboto"/>
              </a:rPr>
              <a:t>Serbia,</a:t>
            </a:r>
          </a:p>
          <a:p>
            <a:pPr algn="r"/>
            <a:r>
              <a:rPr lang="en-US" sz="1400" b="1" dirty="0">
                <a:solidFill>
                  <a:srgbClr val="666666"/>
                </a:solidFill>
                <a:latin typeface="Roboto"/>
              </a:rPr>
              <a:t>Sudan.</a:t>
            </a:r>
          </a:p>
          <a:p>
            <a:pPr algn="r"/>
            <a:endParaRPr lang="tr-TR" sz="1400" b="1" dirty="0">
              <a:solidFill>
                <a:srgbClr val="666666"/>
              </a:solidFill>
              <a:latin typeface="Roboto"/>
            </a:endParaRPr>
          </a:p>
        </p:txBody>
      </p:sp>
      <p:sp>
        <p:nvSpPr>
          <p:cNvPr id="63" name="TextBox 62">
            <a:extLst>
              <a:ext uri="{FF2B5EF4-FFF2-40B4-BE49-F238E27FC236}">
                <a16:creationId xmlns:a16="http://schemas.microsoft.com/office/drawing/2014/main" id="{7EE96FD8-C98E-4769-9117-43361270E054}"/>
              </a:ext>
            </a:extLst>
          </p:cNvPr>
          <p:cNvSpPr txBox="1"/>
          <p:nvPr/>
        </p:nvSpPr>
        <p:spPr>
          <a:xfrm>
            <a:off x="7546029" y="795818"/>
            <a:ext cx="2322444" cy="2000548"/>
          </a:xfrm>
          <a:prstGeom prst="rect">
            <a:avLst/>
          </a:prstGeom>
          <a:noFill/>
        </p:spPr>
        <p:txBody>
          <a:bodyPr wrap="square" rtlCol="0">
            <a:spAutoFit/>
          </a:bodyPr>
          <a:lstStyle/>
          <a:p>
            <a:endParaRPr lang="en-US" sz="1200" b="1" dirty="0">
              <a:solidFill>
                <a:srgbClr val="666666"/>
              </a:solidFill>
              <a:latin typeface="Roboto"/>
            </a:endParaRPr>
          </a:p>
          <a:p>
            <a:r>
              <a:rPr lang="en-US" sz="1400" b="1" dirty="0">
                <a:solidFill>
                  <a:srgbClr val="666666"/>
                </a:solidFill>
                <a:latin typeface="Roboto"/>
              </a:rPr>
              <a:t>Indonesia, Morocco, Zimbabwe,</a:t>
            </a:r>
          </a:p>
          <a:p>
            <a:r>
              <a:rPr lang="en-US" sz="1400" b="1" dirty="0">
                <a:solidFill>
                  <a:srgbClr val="666666"/>
                </a:solidFill>
                <a:latin typeface="Roboto"/>
              </a:rPr>
              <a:t>Ivory Coast,</a:t>
            </a:r>
          </a:p>
          <a:p>
            <a:r>
              <a:rPr lang="en-US" sz="1400" b="1" dirty="0">
                <a:solidFill>
                  <a:srgbClr val="666666"/>
                </a:solidFill>
                <a:latin typeface="Roboto"/>
              </a:rPr>
              <a:t>Palestine, South Africa, Georgia, Iraq, Montenegro,</a:t>
            </a:r>
          </a:p>
          <a:p>
            <a:r>
              <a:rPr lang="en-US" sz="1400" b="1" dirty="0">
                <a:solidFill>
                  <a:srgbClr val="666666"/>
                </a:solidFill>
                <a:latin typeface="Roboto"/>
              </a:rPr>
              <a:t>Kazakhstan, Kenya, Somalia,</a:t>
            </a:r>
          </a:p>
          <a:p>
            <a:r>
              <a:rPr lang="en-US" sz="1400" b="1" dirty="0">
                <a:solidFill>
                  <a:srgbClr val="666666"/>
                </a:solidFill>
                <a:latin typeface="Roboto"/>
              </a:rPr>
              <a:t>Syria.</a:t>
            </a:r>
            <a:endParaRPr lang="en-GB" sz="1200" b="1" dirty="0">
              <a:latin typeface="Noto Sans" panose="020B0502040504020204" pitchFamily="34"/>
              <a:ea typeface="Noto Sans" panose="020B0502040504020204" pitchFamily="34"/>
              <a:cs typeface="Noto Sans" panose="020B0502040504020204" pitchFamily="34"/>
            </a:endParaRPr>
          </a:p>
        </p:txBody>
      </p:sp>
      <p:sp>
        <p:nvSpPr>
          <p:cNvPr id="17" name="Freeform 5">
            <a:extLst>
              <a:ext uri="{FF2B5EF4-FFF2-40B4-BE49-F238E27FC236}">
                <a16:creationId xmlns:a16="http://schemas.microsoft.com/office/drawing/2014/main" id="{1310F400-1ED7-4FBC-BE1F-762B4118BC1D}"/>
              </a:ext>
            </a:extLst>
          </p:cNvPr>
          <p:cNvSpPr>
            <a:spLocks/>
          </p:cNvSpPr>
          <p:nvPr/>
        </p:nvSpPr>
        <p:spPr bwMode="auto">
          <a:xfrm>
            <a:off x="3489253" y="2684140"/>
            <a:ext cx="1130170" cy="3407809"/>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8" name="Freeform 5">
            <a:extLst>
              <a:ext uri="{FF2B5EF4-FFF2-40B4-BE49-F238E27FC236}">
                <a16:creationId xmlns:a16="http://schemas.microsoft.com/office/drawing/2014/main" id="{E27943E1-0B86-4500-8F9E-7A17C28CEBCD}"/>
              </a:ext>
            </a:extLst>
          </p:cNvPr>
          <p:cNvSpPr>
            <a:spLocks/>
          </p:cNvSpPr>
          <p:nvPr/>
        </p:nvSpPr>
        <p:spPr bwMode="auto">
          <a:xfrm>
            <a:off x="7091711" y="2925438"/>
            <a:ext cx="1126216" cy="316651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 name="Dikdörtgen 3"/>
          <p:cNvSpPr/>
          <p:nvPr/>
        </p:nvSpPr>
        <p:spPr>
          <a:xfrm>
            <a:off x="1240972" y="131251"/>
            <a:ext cx="10463348" cy="646331"/>
          </a:xfrm>
          <a:prstGeom prst="rect">
            <a:avLst/>
          </a:prstGeom>
        </p:spPr>
        <p:txBody>
          <a:bodyPr wrap="square">
            <a:spAutoFit/>
          </a:bodyPr>
          <a:lstStyle/>
          <a:p>
            <a:pPr lvl="0"/>
            <a:r>
              <a:rPr lang="tr-TR" sz="3600" b="1" kern="1400" spc="-150" dirty="0" smtClean="0">
                <a:latin typeface="Calibri Regular"/>
                <a:ea typeface="Tahoma" panose="020B0604030504040204" pitchFamily="34" charset="0"/>
                <a:cs typeface="Tahoma" panose="020B0604030504040204" pitchFamily="34" charset="0"/>
              </a:rPr>
              <a:t>International </a:t>
            </a:r>
            <a:r>
              <a:rPr lang="tr-TR" sz="3600" b="1" kern="1400" spc="-150" dirty="0" err="1" smtClean="0">
                <a:latin typeface="Calibri Regular"/>
                <a:ea typeface="Tahoma" panose="020B0604030504040204" pitchFamily="34" charset="0"/>
                <a:cs typeface="Tahoma" panose="020B0604030504040204" pitchFamily="34" charset="0"/>
              </a:rPr>
              <a:t>Federation</a:t>
            </a:r>
            <a:r>
              <a:rPr lang="tr-TR" sz="3600" b="1" kern="1400" spc="-150" dirty="0" smtClean="0">
                <a:latin typeface="Calibri Regular"/>
                <a:ea typeface="Tahoma" panose="020B0604030504040204" pitchFamily="34" charset="0"/>
                <a:cs typeface="Tahoma" panose="020B0604030504040204" pitchFamily="34" charset="0"/>
              </a:rPr>
              <a:t> of </a:t>
            </a:r>
            <a:r>
              <a:rPr lang="tr-TR" sz="3600" b="1" kern="1400" spc="-150" dirty="0" err="1" smtClean="0">
                <a:latin typeface="Calibri Regular"/>
                <a:ea typeface="Tahoma" panose="020B0604030504040204" pitchFamily="34" charset="0"/>
                <a:cs typeface="Tahoma" panose="020B0604030504040204" pitchFamily="34" charset="0"/>
              </a:rPr>
              <a:t>Green</a:t>
            </a:r>
            <a:r>
              <a:rPr lang="tr-TR" sz="3600" b="1" kern="1400" spc="-150" dirty="0" smtClean="0">
                <a:latin typeface="Calibri Regular"/>
                <a:ea typeface="Tahoma" panose="020B0604030504040204" pitchFamily="34" charset="0"/>
                <a:cs typeface="Tahoma" panose="020B0604030504040204" pitchFamily="34" charset="0"/>
              </a:rPr>
              <a:t> </a:t>
            </a:r>
            <a:r>
              <a:rPr lang="tr-TR" sz="3600" b="1" kern="1400" spc="-150" dirty="0" err="1" smtClean="0">
                <a:latin typeface="Calibri Regular"/>
                <a:ea typeface="Tahoma" panose="020B0604030504040204" pitchFamily="34" charset="0"/>
                <a:cs typeface="Tahoma" panose="020B0604030504040204" pitchFamily="34" charset="0"/>
              </a:rPr>
              <a:t>Crescents</a:t>
            </a:r>
            <a:r>
              <a:rPr lang="tr-TR" sz="3600" b="1" kern="1400" spc="-150" dirty="0" smtClean="0">
                <a:latin typeface="Calibri Regular"/>
                <a:ea typeface="Tahoma" panose="020B0604030504040204" pitchFamily="34" charset="0"/>
                <a:cs typeface="Tahoma" panose="020B0604030504040204" pitchFamily="34" charset="0"/>
              </a:rPr>
              <a:t> (IFGC)</a:t>
            </a:r>
            <a:endParaRPr lang="tr-TR" dirty="0"/>
          </a:p>
        </p:txBody>
      </p:sp>
    </p:spTree>
    <p:extLst>
      <p:ext uri="{BB962C8B-B14F-4D97-AF65-F5344CB8AC3E}">
        <p14:creationId xmlns:p14="http://schemas.microsoft.com/office/powerpoint/2010/main" val="3000380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smtClean="0">
                <a:latin typeface="Calibri Regular"/>
              </a:rPr>
              <a:t>10 VNGOC </a:t>
            </a:r>
            <a:r>
              <a:rPr lang="tr-TR" sz="4000" b="1" dirty="0" err="1">
                <a:latin typeface="Calibri Regular"/>
              </a:rPr>
              <a:t>M</a:t>
            </a:r>
            <a:r>
              <a:rPr lang="tr-TR" sz="4000" b="1" dirty="0" err="1" smtClean="0">
                <a:latin typeface="Calibri Regular"/>
              </a:rPr>
              <a:t>embers</a:t>
            </a:r>
            <a:r>
              <a:rPr lang="tr-TR" sz="4000" b="1" dirty="0" smtClean="0">
                <a:latin typeface="Calibri Regular"/>
              </a:rPr>
              <a:t> </a:t>
            </a:r>
            <a:endParaRPr lang="tr-TR" sz="4000" b="1" dirty="0">
              <a:latin typeface="Calibri Regular"/>
            </a:endParaRPr>
          </a:p>
        </p:txBody>
      </p:sp>
      <p:sp>
        <p:nvSpPr>
          <p:cNvPr id="4" name="Slayt Numarası Yer Tutucusu 3"/>
          <p:cNvSpPr>
            <a:spLocks noGrp="1"/>
          </p:cNvSpPr>
          <p:nvPr>
            <p:ph type="sldNum" sz="quarter" idx="12"/>
          </p:nvPr>
        </p:nvSpPr>
        <p:spPr/>
        <p:txBody>
          <a:bodyPr/>
          <a:lstStyle/>
          <a:p>
            <a:fld id="{79FA34DF-5BD5-4844-939F-F3231C9C8646}" type="slidenum">
              <a:rPr lang="tr-TR" smtClean="0"/>
              <a:pPr/>
              <a:t>4</a:t>
            </a:fld>
            <a:endParaRPr lang="tr-TR" dirty="0"/>
          </a:p>
        </p:txBody>
      </p:sp>
      <p:sp>
        <p:nvSpPr>
          <p:cNvPr id="3" name="İçerik Yer Tutucusu 2"/>
          <p:cNvSpPr>
            <a:spLocks noGrp="1"/>
          </p:cNvSpPr>
          <p:nvPr>
            <p:ph idx="1"/>
          </p:nvPr>
        </p:nvSpPr>
        <p:spPr/>
        <p:txBody>
          <a:bodyPr>
            <a:normAutofit fontScale="92500" lnSpcReduction="20000"/>
          </a:bodyPr>
          <a:lstStyle/>
          <a:p>
            <a:r>
              <a:rPr lang="tr-TR" dirty="0" err="1" smtClean="0"/>
              <a:t>Nigeria</a:t>
            </a:r>
            <a:endParaRPr lang="tr-TR" dirty="0"/>
          </a:p>
          <a:p>
            <a:r>
              <a:rPr lang="tr-TR" dirty="0"/>
              <a:t>Jordan</a:t>
            </a:r>
          </a:p>
          <a:p>
            <a:r>
              <a:rPr lang="tr-TR" dirty="0"/>
              <a:t>Albania</a:t>
            </a:r>
          </a:p>
          <a:p>
            <a:r>
              <a:rPr lang="tr-TR" dirty="0" err="1"/>
              <a:t>Afghanistan</a:t>
            </a:r>
            <a:endParaRPr lang="tr-TR" dirty="0"/>
          </a:p>
          <a:p>
            <a:r>
              <a:rPr lang="tr-TR" dirty="0" err="1"/>
              <a:t>Malaysia</a:t>
            </a:r>
            <a:endParaRPr lang="tr-TR" dirty="0"/>
          </a:p>
          <a:p>
            <a:r>
              <a:rPr lang="tr-TR" dirty="0" err="1"/>
              <a:t>Kyrgyzstan</a:t>
            </a:r>
            <a:endParaRPr lang="tr-TR" dirty="0"/>
          </a:p>
          <a:p>
            <a:r>
              <a:rPr lang="tr-TR" dirty="0" err="1"/>
              <a:t>Bosnia</a:t>
            </a:r>
            <a:r>
              <a:rPr lang="tr-TR" dirty="0"/>
              <a:t> </a:t>
            </a:r>
            <a:r>
              <a:rPr lang="tr-TR" dirty="0" err="1"/>
              <a:t>And</a:t>
            </a:r>
            <a:r>
              <a:rPr lang="tr-TR" dirty="0"/>
              <a:t> </a:t>
            </a:r>
            <a:r>
              <a:rPr lang="tr-TR" dirty="0" err="1"/>
              <a:t>Herzegowina</a:t>
            </a:r>
            <a:endParaRPr lang="tr-TR" dirty="0"/>
          </a:p>
          <a:p>
            <a:r>
              <a:rPr lang="tr-TR" dirty="0" err="1"/>
              <a:t>Morocco</a:t>
            </a:r>
            <a:endParaRPr lang="tr-TR" dirty="0"/>
          </a:p>
          <a:p>
            <a:r>
              <a:rPr lang="tr-TR" dirty="0"/>
              <a:t>Georgia</a:t>
            </a:r>
          </a:p>
          <a:p>
            <a:r>
              <a:rPr lang="tr-TR" dirty="0" err="1"/>
              <a:t>Turkey</a:t>
            </a:r>
            <a:endParaRPr lang="tr-TR" dirty="0"/>
          </a:p>
          <a:p>
            <a:endParaRPr lang="tr-TR" dirty="0"/>
          </a:p>
        </p:txBody>
      </p:sp>
      <p:sp>
        <p:nvSpPr>
          <p:cNvPr id="6" name="Freeform 5">
            <a:extLst>
              <a:ext uri="{FF2B5EF4-FFF2-40B4-BE49-F238E27FC236}">
                <a16:creationId xmlns:a16="http://schemas.microsoft.com/office/drawing/2014/main" id="{53927E5F-4FC3-4BE5-B10B-4C52E62233D8}"/>
              </a:ext>
            </a:extLst>
          </p:cNvPr>
          <p:cNvSpPr>
            <a:spLocks noEditPoints="1"/>
          </p:cNvSpPr>
          <p:nvPr/>
        </p:nvSpPr>
        <p:spPr bwMode="auto">
          <a:xfrm>
            <a:off x="3109169" y="2047796"/>
            <a:ext cx="6787365" cy="377546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rgbClr val="A4A4A4">
              <a:alpha val="50000"/>
            </a:srgbClr>
          </a:solidFill>
          <a:ln>
            <a:noFill/>
          </a:ln>
          <a:extLst/>
        </p:spPr>
        <p:txBody>
          <a:bodyPr vert="horz" wrap="square" lIns="68580" tIns="34290" rIns="68580" bIns="34290" numCol="1" anchor="t" anchorCtr="0" compatLnSpc="1">
            <a:prstTxWarp prst="textNoShape">
              <a:avLst/>
            </a:prstTxWarp>
          </a:bodyPr>
          <a:lstStyle/>
          <a:p>
            <a:endParaRPr lang="en-US" sz="1350" dirty="0"/>
          </a:p>
        </p:txBody>
      </p:sp>
    </p:spTree>
    <p:extLst>
      <p:ext uri="{BB962C8B-B14F-4D97-AF65-F5344CB8AC3E}">
        <p14:creationId xmlns:p14="http://schemas.microsoft.com/office/powerpoint/2010/main" val="2426493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6829" y="222408"/>
            <a:ext cx="10515600" cy="1325563"/>
          </a:xfrm>
        </p:spPr>
        <p:txBody>
          <a:bodyPr>
            <a:normAutofit/>
          </a:bodyPr>
          <a:lstStyle/>
          <a:p>
            <a:pPr algn="ctr"/>
            <a:r>
              <a:rPr lang="tr-TR" sz="5400" b="1" dirty="0" smtClean="0"/>
              <a:t>17 ECOSOC Applications </a:t>
            </a:r>
            <a:endParaRPr lang="tr-TR" sz="5400" b="1" dirty="0"/>
          </a:p>
        </p:txBody>
      </p:sp>
      <p:sp>
        <p:nvSpPr>
          <p:cNvPr id="4" name="Freeform 5">
            <a:extLst>
              <a:ext uri="{FF2B5EF4-FFF2-40B4-BE49-F238E27FC236}">
                <a16:creationId xmlns:a16="http://schemas.microsoft.com/office/drawing/2014/main" id="{448D4B3C-BF69-42CB-89BB-0A37BAE38BCF}"/>
              </a:ext>
            </a:extLst>
          </p:cNvPr>
          <p:cNvSpPr>
            <a:spLocks/>
          </p:cNvSpPr>
          <p:nvPr/>
        </p:nvSpPr>
        <p:spPr bwMode="auto">
          <a:xfrm>
            <a:off x="2348255" y="4167051"/>
            <a:ext cx="907625" cy="1924898"/>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 name="Freeform 5">
            <a:extLst>
              <a:ext uri="{FF2B5EF4-FFF2-40B4-BE49-F238E27FC236}">
                <a16:creationId xmlns:a16="http://schemas.microsoft.com/office/drawing/2014/main" id="{1310F400-1ED7-4FBC-BE1F-762B4118BC1D}"/>
              </a:ext>
            </a:extLst>
          </p:cNvPr>
          <p:cNvSpPr>
            <a:spLocks/>
          </p:cNvSpPr>
          <p:nvPr/>
        </p:nvSpPr>
        <p:spPr bwMode="auto">
          <a:xfrm>
            <a:off x="3476190" y="3226525"/>
            <a:ext cx="821747" cy="2865423"/>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6" name="Freeform 5">
            <a:extLst>
              <a:ext uri="{FF2B5EF4-FFF2-40B4-BE49-F238E27FC236}">
                <a16:creationId xmlns:a16="http://schemas.microsoft.com/office/drawing/2014/main" id="{15803E81-1FE2-4801-85B5-D226B01DD6FA}"/>
              </a:ext>
            </a:extLst>
          </p:cNvPr>
          <p:cNvSpPr>
            <a:spLocks/>
          </p:cNvSpPr>
          <p:nvPr/>
        </p:nvSpPr>
        <p:spPr bwMode="auto">
          <a:xfrm>
            <a:off x="4553820" y="3562038"/>
            <a:ext cx="1041299" cy="252991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7" name="Freeform 5">
            <a:extLst>
              <a:ext uri="{FF2B5EF4-FFF2-40B4-BE49-F238E27FC236}">
                <a16:creationId xmlns:a16="http://schemas.microsoft.com/office/drawing/2014/main" id="{8D639A86-EBB0-406C-B39C-3B6D305531D2}"/>
              </a:ext>
            </a:extLst>
          </p:cNvPr>
          <p:cNvSpPr>
            <a:spLocks/>
          </p:cNvSpPr>
          <p:nvPr/>
        </p:nvSpPr>
        <p:spPr bwMode="auto">
          <a:xfrm>
            <a:off x="5463502" y="1649088"/>
            <a:ext cx="1551384" cy="444286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8" name="Freeform 5">
            <a:extLst>
              <a:ext uri="{FF2B5EF4-FFF2-40B4-BE49-F238E27FC236}">
                <a16:creationId xmlns:a16="http://schemas.microsoft.com/office/drawing/2014/main" id="{E27943E1-0B86-4500-8F9E-7A17C28CEBCD}"/>
              </a:ext>
            </a:extLst>
          </p:cNvPr>
          <p:cNvSpPr>
            <a:spLocks/>
          </p:cNvSpPr>
          <p:nvPr/>
        </p:nvSpPr>
        <p:spPr bwMode="auto">
          <a:xfrm>
            <a:off x="7023072" y="2925438"/>
            <a:ext cx="1126216" cy="316651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9" name="Freeform 5">
            <a:extLst>
              <a:ext uri="{FF2B5EF4-FFF2-40B4-BE49-F238E27FC236}">
                <a16:creationId xmlns:a16="http://schemas.microsoft.com/office/drawing/2014/main" id="{D2B79FAC-70AC-41F1-B476-DA72E6237E6F}"/>
              </a:ext>
            </a:extLst>
          </p:cNvPr>
          <p:cNvSpPr>
            <a:spLocks/>
          </p:cNvSpPr>
          <p:nvPr/>
        </p:nvSpPr>
        <p:spPr bwMode="auto">
          <a:xfrm>
            <a:off x="8405171" y="3562038"/>
            <a:ext cx="1081418" cy="2523951"/>
          </a:xfrm>
          <a:custGeom>
            <a:avLst/>
            <a:gdLst>
              <a:gd name="T0" fmla="*/ 575 w 1649"/>
              <a:gd name="T1" fmla="*/ 4713 h 4903"/>
              <a:gd name="T2" fmla="*/ 605 w 1649"/>
              <a:gd name="T3" fmla="*/ 2629 h 4903"/>
              <a:gd name="T4" fmla="*/ 513 w 1649"/>
              <a:gd name="T5" fmla="*/ 1875 h 4903"/>
              <a:gd name="T6" fmla="*/ 264 w 1649"/>
              <a:gd name="T7" fmla="*/ 1470 h 4903"/>
              <a:gd name="T8" fmla="*/ 23 w 1649"/>
              <a:gd name="T9" fmla="*/ 1008 h 4903"/>
              <a:gd name="T10" fmla="*/ 62 w 1649"/>
              <a:gd name="T11" fmla="*/ 918 h 4903"/>
              <a:gd name="T12" fmla="*/ 347 w 1649"/>
              <a:gd name="T13" fmla="*/ 1150 h 4903"/>
              <a:gd name="T14" fmla="*/ 519 w 1649"/>
              <a:gd name="T15" fmla="*/ 1239 h 4903"/>
              <a:gd name="T16" fmla="*/ 519 w 1649"/>
              <a:gd name="T17" fmla="*/ 560 h 4903"/>
              <a:gd name="T18" fmla="*/ 503 w 1649"/>
              <a:gd name="T19" fmla="*/ 167 h 4903"/>
              <a:gd name="T20" fmla="*/ 646 w 1649"/>
              <a:gd name="T21" fmla="*/ 175 h 4903"/>
              <a:gd name="T22" fmla="*/ 739 w 1649"/>
              <a:gd name="T23" fmla="*/ 746 h 4903"/>
              <a:gd name="T24" fmla="*/ 803 w 1649"/>
              <a:gd name="T25" fmla="*/ 892 h 4903"/>
              <a:gd name="T26" fmla="*/ 831 w 1649"/>
              <a:gd name="T27" fmla="*/ 734 h 4903"/>
              <a:gd name="T28" fmla="*/ 880 w 1649"/>
              <a:gd name="T29" fmla="*/ 119 h 4903"/>
              <a:gd name="T30" fmla="*/ 992 w 1649"/>
              <a:gd name="T31" fmla="*/ 8 h 4903"/>
              <a:gd name="T32" fmla="*/ 1052 w 1649"/>
              <a:gd name="T33" fmla="*/ 286 h 4903"/>
              <a:gd name="T34" fmla="*/ 1054 w 1649"/>
              <a:gd name="T35" fmla="*/ 935 h 4903"/>
              <a:gd name="T36" fmla="*/ 1228 w 1649"/>
              <a:gd name="T37" fmla="*/ 352 h 4903"/>
              <a:gd name="T38" fmla="*/ 1271 w 1649"/>
              <a:gd name="T39" fmla="*/ 210 h 4903"/>
              <a:gd name="T40" fmla="*/ 1413 w 1649"/>
              <a:gd name="T41" fmla="*/ 254 h 4903"/>
              <a:gd name="T42" fmla="*/ 1343 w 1649"/>
              <a:gd name="T43" fmla="*/ 644 h 4903"/>
              <a:gd name="T44" fmla="*/ 1259 w 1649"/>
              <a:gd name="T45" fmla="*/ 1054 h 4903"/>
              <a:gd name="T46" fmla="*/ 1297 w 1649"/>
              <a:gd name="T47" fmla="*/ 1061 h 4903"/>
              <a:gd name="T48" fmla="*/ 1532 w 1649"/>
              <a:gd name="T49" fmla="*/ 523 h 4903"/>
              <a:gd name="T50" fmla="*/ 1632 w 1649"/>
              <a:gd name="T51" fmla="*/ 521 h 4903"/>
              <a:gd name="T52" fmla="*/ 1542 w 1649"/>
              <a:gd name="T53" fmla="*/ 889 h 4903"/>
              <a:gd name="T54" fmla="*/ 1428 w 1649"/>
              <a:gd name="T55" fmla="*/ 1261 h 4903"/>
              <a:gd name="T56" fmla="*/ 1224 w 1649"/>
              <a:gd name="T57" fmla="*/ 2008 h 4903"/>
              <a:gd name="T58" fmla="*/ 1209 w 1649"/>
              <a:gd name="T59" fmla="*/ 3034 h 4903"/>
              <a:gd name="T60" fmla="*/ 1241 w 1649"/>
              <a:gd name="T61" fmla="*/ 4511 h 4903"/>
              <a:gd name="T62" fmla="*/ 1222 w 1649"/>
              <a:gd name="T63" fmla="*/ 4903 h 4903"/>
              <a:gd name="T64" fmla="*/ 564 w 1649"/>
              <a:gd name="T65" fmla="*/ 4903 h 4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9" h="4903">
                <a:moveTo>
                  <a:pt x="564" y="4903"/>
                </a:moveTo>
                <a:cubicBezTo>
                  <a:pt x="568" y="4837"/>
                  <a:pt x="574" y="4775"/>
                  <a:pt x="575" y="4713"/>
                </a:cubicBezTo>
                <a:cubicBezTo>
                  <a:pt x="584" y="4372"/>
                  <a:pt x="594" y="4031"/>
                  <a:pt x="599" y="3691"/>
                </a:cubicBezTo>
                <a:cubicBezTo>
                  <a:pt x="604" y="3337"/>
                  <a:pt x="604" y="2983"/>
                  <a:pt x="605" y="2629"/>
                </a:cubicBezTo>
                <a:cubicBezTo>
                  <a:pt x="605" y="2480"/>
                  <a:pt x="603" y="2331"/>
                  <a:pt x="596" y="2182"/>
                </a:cubicBezTo>
                <a:cubicBezTo>
                  <a:pt x="591" y="2075"/>
                  <a:pt x="574" y="1968"/>
                  <a:pt x="513" y="1875"/>
                </a:cubicBezTo>
                <a:cubicBezTo>
                  <a:pt x="481" y="1826"/>
                  <a:pt x="446" y="1778"/>
                  <a:pt x="409" y="1732"/>
                </a:cubicBezTo>
                <a:cubicBezTo>
                  <a:pt x="345" y="1653"/>
                  <a:pt x="305" y="1562"/>
                  <a:pt x="264" y="1470"/>
                </a:cubicBezTo>
                <a:cubicBezTo>
                  <a:pt x="210" y="1347"/>
                  <a:pt x="155" y="1224"/>
                  <a:pt x="96" y="1104"/>
                </a:cubicBezTo>
                <a:cubicBezTo>
                  <a:pt x="79" y="1068"/>
                  <a:pt x="49" y="1038"/>
                  <a:pt x="23" y="1008"/>
                </a:cubicBezTo>
                <a:cubicBezTo>
                  <a:pt x="8" y="990"/>
                  <a:pt x="0" y="972"/>
                  <a:pt x="9" y="949"/>
                </a:cubicBezTo>
                <a:cubicBezTo>
                  <a:pt x="18" y="925"/>
                  <a:pt x="38" y="918"/>
                  <a:pt x="62" y="918"/>
                </a:cubicBezTo>
                <a:cubicBezTo>
                  <a:pt x="110" y="920"/>
                  <a:pt x="151" y="942"/>
                  <a:pt x="191" y="965"/>
                </a:cubicBezTo>
                <a:cubicBezTo>
                  <a:pt x="266" y="1007"/>
                  <a:pt x="307" y="1079"/>
                  <a:pt x="347" y="1150"/>
                </a:cubicBezTo>
                <a:cubicBezTo>
                  <a:pt x="373" y="1195"/>
                  <a:pt x="398" y="1240"/>
                  <a:pt x="448" y="1263"/>
                </a:cubicBezTo>
                <a:cubicBezTo>
                  <a:pt x="486" y="1280"/>
                  <a:pt x="503" y="1276"/>
                  <a:pt x="519" y="1239"/>
                </a:cubicBezTo>
                <a:cubicBezTo>
                  <a:pt x="549" y="1170"/>
                  <a:pt x="561" y="1096"/>
                  <a:pt x="556" y="1022"/>
                </a:cubicBezTo>
                <a:cubicBezTo>
                  <a:pt x="547" y="868"/>
                  <a:pt x="531" y="714"/>
                  <a:pt x="519" y="560"/>
                </a:cubicBezTo>
                <a:cubicBezTo>
                  <a:pt x="510" y="446"/>
                  <a:pt x="503" y="331"/>
                  <a:pt x="496" y="216"/>
                </a:cubicBezTo>
                <a:cubicBezTo>
                  <a:pt x="495" y="200"/>
                  <a:pt x="497" y="183"/>
                  <a:pt x="503" y="167"/>
                </a:cubicBezTo>
                <a:cubicBezTo>
                  <a:pt x="518" y="126"/>
                  <a:pt x="547" y="105"/>
                  <a:pt x="586" y="108"/>
                </a:cubicBezTo>
                <a:cubicBezTo>
                  <a:pt x="627" y="111"/>
                  <a:pt x="639" y="146"/>
                  <a:pt x="646" y="175"/>
                </a:cubicBezTo>
                <a:cubicBezTo>
                  <a:pt x="663" y="252"/>
                  <a:pt x="676" y="329"/>
                  <a:pt x="688" y="407"/>
                </a:cubicBezTo>
                <a:cubicBezTo>
                  <a:pt x="706" y="520"/>
                  <a:pt x="720" y="633"/>
                  <a:pt x="739" y="746"/>
                </a:cubicBezTo>
                <a:cubicBezTo>
                  <a:pt x="746" y="789"/>
                  <a:pt x="759" y="827"/>
                  <a:pt x="774" y="867"/>
                </a:cubicBezTo>
                <a:cubicBezTo>
                  <a:pt x="779" y="882"/>
                  <a:pt x="787" y="895"/>
                  <a:pt x="803" y="892"/>
                </a:cubicBezTo>
                <a:cubicBezTo>
                  <a:pt x="819" y="890"/>
                  <a:pt x="820" y="869"/>
                  <a:pt x="821" y="860"/>
                </a:cubicBezTo>
                <a:cubicBezTo>
                  <a:pt x="827" y="816"/>
                  <a:pt x="828" y="778"/>
                  <a:pt x="831" y="734"/>
                </a:cubicBezTo>
                <a:cubicBezTo>
                  <a:pt x="842" y="578"/>
                  <a:pt x="851" y="422"/>
                  <a:pt x="863" y="266"/>
                </a:cubicBezTo>
                <a:cubicBezTo>
                  <a:pt x="867" y="213"/>
                  <a:pt x="872" y="171"/>
                  <a:pt x="880" y="119"/>
                </a:cubicBezTo>
                <a:cubicBezTo>
                  <a:pt x="883" y="100"/>
                  <a:pt x="894" y="72"/>
                  <a:pt x="903" y="56"/>
                </a:cubicBezTo>
                <a:cubicBezTo>
                  <a:pt x="925" y="17"/>
                  <a:pt x="956" y="0"/>
                  <a:pt x="992" y="8"/>
                </a:cubicBezTo>
                <a:cubicBezTo>
                  <a:pt x="1029" y="17"/>
                  <a:pt x="1040" y="50"/>
                  <a:pt x="1046" y="82"/>
                </a:cubicBezTo>
                <a:cubicBezTo>
                  <a:pt x="1059" y="149"/>
                  <a:pt x="1060" y="217"/>
                  <a:pt x="1052" y="286"/>
                </a:cubicBezTo>
                <a:cubicBezTo>
                  <a:pt x="1031" y="486"/>
                  <a:pt x="1027" y="687"/>
                  <a:pt x="1031" y="888"/>
                </a:cubicBezTo>
                <a:cubicBezTo>
                  <a:pt x="1031" y="891"/>
                  <a:pt x="1029" y="929"/>
                  <a:pt x="1054" y="935"/>
                </a:cubicBezTo>
                <a:cubicBezTo>
                  <a:pt x="1100" y="948"/>
                  <a:pt x="1140" y="715"/>
                  <a:pt x="1165" y="619"/>
                </a:cubicBezTo>
                <a:cubicBezTo>
                  <a:pt x="1189" y="530"/>
                  <a:pt x="1206" y="440"/>
                  <a:pt x="1228" y="352"/>
                </a:cubicBezTo>
                <a:cubicBezTo>
                  <a:pt x="1238" y="309"/>
                  <a:pt x="1251" y="267"/>
                  <a:pt x="1263" y="224"/>
                </a:cubicBezTo>
                <a:cubicBezTo>
                  <a:pt x="1265" y="219"/>
                  <a:pt x="1268" y="214"/>
                  <a:pt x="1271" y="210"/>
                </a:cubicBezTo>
                <a:cubicBezTo>
                  <a:pt x="1292" y="184"/>
                  <a:pt x="1314" y="160"/>
                  <a:pt x="1352" y="170"/>
                </a:cubicBezTo>
                <a:cubicBezTo>
                  <a:pt x="1383" y="178"/>
                  <a:pt x="1415" y="217"/>
                  <a:pt x="1413" y="254"/>
                </a:cubicBezTo>
                <a:cubicBezTo>
                  <a:pt x="1411" y="291"/>
                  <a:pt x="1401" y="328"/>
                  <a:pt x="1395" y="366"/>
                </a:cubicBezTo>
                <a:cubicBezTo>
                  <a:pt x="1380" y="451"/>
                  <a:pt x="1352" y="586"/>
                  <a:pt x="1343" y="644"/>
                </a:cubicBezTo>
                <a:cubicBezTo>
                  <a:pt x="1334" y="701"/>
                  <a:pt x="1300" y="835"/>
                  <a:pt x="1278" y="926"/>
                </a:cubicBezTo>
                <a:cubicBezTo>
                  <a:pt x="1263" y="966"/>
                  <a:pt x="1255" y="1030"/>
                  <a:pt x="1259" y="1054"/>
                </a:cubicBezTo>
                <a:cubicBezTo>
                  <a:pt x="1260" y="1060"/>
                  <a:pt x="1261" y="1070"/>
                  <a:pt x="1272" y="1073"/>
                </a:cubicBezTo>
                <a:cubicBezTo>
                  <a:pt x="1284" y="1076"/>
                  <a:pt x="1294" y="1068"/>
                  <a:pt x="1297" y="1061"/>
                </a:cubicBezTo>
                <a:cubicBezTo>
                  <a:pt x="1326" y="999"/>
                  <a:pt x="1358" y="937"/>
                  <a:pt x="1381" y="872"/>
                </a:cubicBezTo>
                <a:cubicBezTo>
                  <a:pt x="1424" y="753"/>
                  <a:pt x="1460" y="630"/>
                  <a:pt x="1532" y="523"/>
                </a:cubicBezTo>
                <a:cubicBezTo>
                  <a:pt x="1541" y="510"/>
                  <a:pt x="1553" y="497"/>
                  <a:pt x="1567" y="490"/>
                </a:cubicBezTo>
                <a:cubicBezTo>
                  <a:pt x="1595" y="476"/>
                  <a:pt x="1621" y="492"/>
                  <a:pt x="1632" y="521"/>
                </a:cubicBezTo>
                <a:cubicBezTo>
                  <a:pt x="1649" y="563"/>
                  <a:pt x="1639" y="604"/>
                  <a:pt x="1626" y="643"/>
                </a:cubicBezTo>
                <a:cubicBezTo>
                  <a:pt x="1600" y="726"/>
                  <a:pt x="1570" y="807"/>
                  <a:pt x="1542" y="889"/>
                </a:cubicBezTo>
                <a:cubicBezTo>
                  <a:pt x="1506" y="998"/>
                  <a:pt x="1464" y="1086"/>
                  <a:pt x="1428" y="1196"/>
                </a:cubicBezTo>
                <a:cubicBezTo>
                  <a:pt x="1424" y="1210"/>
                  <a:pt x="1429" y="1246"/>
                  <a:pt x="1428" y="1261"/>
                </a:cubicBezTo>
                <a:cubicBezTo>
                  <a:pt x="1412" y="1403"/>
                  <a:pt x="1371" y="1713"/>
                  <a:pt x="1319" y="1798"/>
                </a:cubicBezTo>
                <a:cubicBezTo>
                  <a:pt x="1235" y="1937"/>
                  <a:pt x="1249" y="1935"/>
                  <a:pt x="1224" y="2008"/>
                </a:cubicBezTo>
                <a:cubicBezTo>
                  <a:pt x="1215" y="2034"/>
                  <a:pt x="1214" y="2166"/>
                  <a:pt x="1214" y="2195"/>
                </a:cubicBezTo>
                <a:cubicBezTo>
                  <a:pt x="1212" y="2475"/>
                  <a:pt x="1210" y="2754"/>
                  <a:pt x="1209" y="3034"/>
                </a:cubicBezTo>
                <a:cubicBezTo>
                  <a:pt x="1209" y="3165"/>
                  <a:pt x="1210" y="3295"/>
                  <a:pt x="1213" y="3426"/>
                </a:cubicBezTo>
                <a:cubicBezTo>
                  <a:pt x="1221" y="3788"/>
                  <a:pt x="1231" y="4149"/>
                  <a:pt x="1241" y="4511"/>
                </a:cubicBezTo>
                <a:cubicBezTo>
                  <a:pt x="1244" y="4630"/>
                  <a:pt x="1252" y="4748"/>
                  <a:pt x="1257" y="4867"/>
                </a:cubicBezTo>
                <a:cubicBezTo>
                  <a:pt x="1259" y="4903"/>
                  <a:pt x="1258" y="4903"/>
                  <a:pt x="1222" y="4903"/>
                </a:cubicBezTo>
                <a:cubicBezTo>
                  <a:pt x="1015" y="4903"/>
                  <a:pt x="809" y="4903"/>
                  <a:pt x="602" y="4903"/>
                </a:cubicBezTo>
                <a:cubicBezTo>
                  <a:pt x="591" y="4903"/>
                  <a:pt x="580" y="4903"/>
                  <a:pt x="564" y="4903"/>
                </a:cubicBezTo>
                <a:close/>
              </a:path>
            </a:pathLst>
          </a:custGeom>
          <a:solidFill>
            <a:schemeClr val="accent6"/>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0" name="TextBox 53">
            <a:extLst>
              <a:ext uri="{FF2B5EF4-FFF2-40B4-BE49-F238E27FC236}">
                <a16:creationId xmlns:a16="http://schemas.microsoft.com/office/drawing/2014/main" id="{6FAFE9D7-41E7-498F-9D08-94D916303622}"/>
              </a:ext>
            </a:extLst>
          </p:cNvPr>
          <p:cNvSpPr txBox="1"/>
          <p:nvPr/>
        </p:nvSpPr>
        <p:spPr>
          <a:xfrm>
            <a:off x="605011" y="1649088"/>
            <a:ext cx="4194325" cy="3416320"/>
          </a:xfrm>
          <a:prstGeom prst="rect">
            <a:avLst/>
          </a:prstGeom>
          <a:noFill/>
        </p:spPr>
        <p:txBody>
          <a:bodyPr wrap="square" rtlCol="0">
            <a:spAutoFit/>
          </a:bodyPr>
          <a:lstStyle/>
          <a:p>
            <a:r>
              <a:rPr lang="en-US" sz="2400" b="1" dirty="0">
                <a:solidFill>
                  <a:srgbClr val="666666"/>
                </a:solidFill>
                <a:latin typeface="Roboto"/>
              </a:rPr>
              <a:t>1. Albania</a:t>
            </a:r>
          </a:p>
          <a:p>
            <a:r>
              <a:rPr lang="en-US" sz="2400" b="1" dirty="0">
                <a:solidFill>
                  <a:srgbClr val="666666"/>
                </a:solidFill>
                <a:latin typeface="Roboto"/>
              </a:rPr>
              <a:t>2. Tanzania</a:t>
            </a:r>
          </a:p>
          <a:p>
            <a:r>
              <a:rPr lang="en-US" sz="2400" b="1" dirty="0">
                <a:solidFill>
                  <a:srgbClr val="666666"/>
                </a:solidFill>
                <a:latin typeface="Roboto"/>
              </a:rPr>
              <a:t>3. Azerbaijan</a:t>
            </a:r>
          </a:p>
          <a:p>
            <a:r>
              <a:rPr lang="en-US" sz="2400" b="1" dirty="0">
                <a:solidFill>
                  <a:srgbClr val="666666"/>
                </a:solidFill>
                <a:latin typeface="Roboto"/>
              </a:rPr>
              <a:t>4. Bosnia and Herzegovina</a:t>
            </a:r>
          </a:p>
          <a:p>
            <a:r>
              <a:rPr lang="en-US" sz="2400" b="1" dirty="0">
                <a:solidFill>
                  <a:srgbClr val="666666"/>
                </a:solidFill>
                <a:latin typeface="Roboto"/>
              </a:rPr>
              <a:t>5. Australia</a:t>
            </a:r>
          </a:p>
          <a:p>
            <a:r>
              <a:rPr lang="en-US" sz="2400" b="1" dirty="0">
                <a:solidFill>
                  <a:srgbClr val="666666"/>
                </a:solidFill>
                <a:latin typeface="Roboto"/>
              </a:rPr>
              <a:t>6. Indonesia</a:t>
            </a:r>
          </a:p>
          <a:p>
            <a:r>
              <a:rPr lang="en-US" sz="2400" b="1" dirty="0">
                <a:solidFill>
                  <a:srgbClr val="666666"/>
                </a:solidFill>
                <a:latin typeface="Roboto"/>
              </a:rPr>
              <a:t>7. Kosovo</a:t>
            </a:r>
          </a:p>
          <a:p>
            <a:r>
              <a:rPr lang="en-US" sz="2400" b="1" dirty="0">
                <a:solidFill>
                  <a:srgbClr val="666666"/>
                </a:solidFill>
                <a:latin typeface="Roboto"/>
              </a:rPr>
              <a:t>8. Georgia</a:t>
            </a:r>
          </a:p>
          <a:p>
            <a:r>
              <a:rPr lang="en-US" sz="2400" b="1" dirty="0">
                <a:solidFill>
                  <a:srgbClr val="666666"/>
                </a:solidFill>
                <a:latin typeface="Roboto"/>
              </a:rPr>
              <a:t>9. Uganda</a:t>
            </a:r>
          </a:p>
        </p:txBody>
      </p:sp>
      <p:sp>
        <p:nvSpPr>
          <p:cNvPr id="11" name="TextBox 53">
            <a:extLst>
              <a:ext uri="{FF2B5EF4-FFF2-40B4-BE49-F238E27FC236}">
                <a16:creationId xmlns:a16="http://schemas.microsoft.com/office/drawing/2014/main" id="{6FAFE9D7-41E7-498F-9D08-94D916303622}"/>
              </a:ext>
            </a:extLst>
          </p:cNvPr>
          <p:cNvSpPr txBox="1"/>
          <p:nvPr/>
        </p:nvSpPr>
        <p:spPr>
          <a:xfrm>
            <a:off x="9486589" y="1612248"/>
            <a:ext cx="2407920" cy="3046988"/>
          </a:xfrm>
          <a:prstGeom prst="rect">
            <a:avLst/>
          </a:prstGeom>
          <a:noFill/>
        </p:spPr>
        <p:txBody>
          <a:bodyPr wrap="square" rtlCol="0">
            <a:spAutoFit/>
          </a:bodyPr>
          <a:lstStyle/>
          <a:p>
            <a:r>
              <a:rPr lang="en-US" sz="2400" b="1" dirty="0" smtClean="0">
                <a:solidFill>
                  <a:srgbClr val="666666"/>
                </a:solidFill>
                <a:latin typeface="Roboto"/>
              </a:rPr>
              <a:t>10</a:t>
            </a:r>
            <a:r>
              <a:rPr lang="en-US" sz="2400" b="1" dirty="0">
                <a:solidFill>
                  <a:srgbClr val="666666"/>
                </a:solidFill>
                <a:latin typeface="Roboto"/>
              </a:rPr>
              <a:t>. Congo</a:t>
            </a:r>
          </a:p>
          <a:p>
            <a:r>
              <a:rPr lang="en-US" sz="2400" b="1" dirty="0">
                <a:solidFill>
                  <a:srgbClr val="666666"/>
                </a:solidFill>
                <a:latin typeface="Roboto"/>
              </a:rPr>
              <a:t>11. Somalia</a:t>
            </a:r>
          </a:p>
          <a:p>
            <a:r>
              <a:rPr lang="en-US" sz="2400" b="1" dirty="0">
                <a:solidFill>
                  <a:srgbClr val="666666"/>
                </a:solidFill>
                <a:latin typeface="Roboto"/>
              </a:rPr>
              <a:t>12. Montenegro</a:t>
            </a:r>
          </a:p>
          <a:p>
            <a:r>
              <a:rPr lang="en-US" sz="2400" b="1" dirty="0">
                <a:solidFill>
                  <a:srgbClr val="666666"/>
                </a:solidFill>
                <a:latin typeface="Roboto"/>
              </a:rPr>
              <a:t>13. Malaysia</a:t>
            </a:r>
          </a:p>
          <a:p>
            <a:r>
              <a:rPr lang="en-US" sz="2400" b="1" dirty="0">
                <a:solidFill>
                  <a:srgbClr val="666666"/>
                </a:solidFill>
                <a:latin typeface="Roboto"/>
              </a:rPr>
              <a:t>14. Serbia</a:t>
            </a:r>
          </a:p>
          <a:p>
            <a:r>
              <a:rPr lang="en-US" sz="2400" b="1" dirty="0">
                <a:solidFill>
                  <a:srgbClr val="666666"/>
                </a:solidFill>
                <a:latin typeface="Roboto"/>
              </a:rPr>
              <a:t>15. Bulgaria</a:t>
            </a:r>
          </a:p>
          <a:p>
            <a:r>
              <a:rPr lang="en-US" sz="2400" b="1" dirty="0">
                <a:solidFill>
                  <a:srgbClr val="666666"/>
                </a:solidFill>
                <a:latin typeface="Roboto"/>
              </a:rPr>
              <a:t>16. Nigeria</a:t>
            </a:r>
          </a:p>
          <a:p>
            <a:r>
              <a:rPr lang="en-US" sz="2400" b="1" dirty="0">
                <a:solidFill>
                  <a:srgbClr val="666666"/>
                </a:solidFill>
                <a:latin typeface="Roboto"/>
              </a:rPr>
              <a:t>17. Niger</a:t>
            </a:r>
          </a:p>
        </p:txBody>
      </p:sp>
    </p:spTree>
    <p:extLst>
      <p:ext uri="{BB962C8B-B14F-4D97-AF65-F5344CB8AC3E}">
        <p14:creationId xmlns:p14="http://schemas.microsoft.com/office/powerpoint/2010/main" val="2478925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51</TotalTime>
  <Words>360</Words>
  <Application>Microsoft Office PowerPoint</Application>
  <PresentationFormat>Geniş ekran</PresentationFormat>
  <Paragraphs>53</Paragraphs>
  <Slides>5</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5</vt:i4>
      </vt:variant>
    </vt:vector>
  </HeadingPairs>
  <TitlesOfParts>
    <vt:vector size="14" baseType="lpstr">
      <vt:lpstr>Arial</vt:lpstr>
      <vt:lpstr>Calibri</vt:lpstr>
      <vt:lpstr>Calibri Light</vt:lpstr>
      <vt:lpstr>Calibri Regular</vt:lpstr>
      <vt:lpstr>Noto Sans</vt:lpstr>
      <vt:lpstr>Open Sans</vt:lpstr>
      <vt:lpstr>Roboto</vt:lpstr>
      <vt:lpstr>Tahoma</vt:lpstr>
      <vt:lpstr>Office Teması</vt:lpstr>
      <vt:lpstr>PowerPoint Sunusu</vt:lpstr>
      <vt:lpstr>PowerPoint Sunusu</vt:lpstr>
      <vt:lpstr>PowerPoint Sunusu</vt:lpstr>
      <vt:lpstr>10 VNGOC Members </vt:lpstr>
      <vt:lpstr>17 ECOSOC Applications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Federation of Green Crescent </dc:title>
  <dc:creator>Sultan Işık</dc:creator>
  <cp:lastModifiedBy>Sultan Işık</cp:lastModifiedBy>
  <cp:revision>17</cp:revision>
  <dcterms:created xsi:type="dcterms:W3CDTF">2019-12-03T21:10:36Z</dcterms:created>
  <dcterms:modified xsi:type="dcterms:W3CDTF">2019-12-04T06:13:08Z</dcterms:modified>
</cp:coreProperties>
</file>