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8" r:id="rId2"/>
    <p:sldId id="455" r:id="rId3"/>
    <p:sldId id="452" r:id="rId4"/>
    <p:sldId id="454" r:id="rId5"/>
    <p:sldId id="442" r:id="rId6"/>
    <p:sldId id="462" r:id="rId7"/>
    <p:sldId id="453" r:id="rId8"/>
    <p:sldId id="457" r:id="rId9"/>
    <p:sldId id="451" r:id="rId10"/>
    <p:sldId id="356" r:id="rId11"/>
    <p:sldId id="444" r:id="rId12"/>
    <p:sldId id="412" r:id="rId13"/>
    <p:sldId id="435" r:id="rId14"/>
    <p:sldId id="458" r:id="rId15"/>
    <p:sldId id="459" r:id="rId16"/>
    <p:sldId id="449" r:id="rId17"/>
    <p:sldId id="448" r:id="rId18"/>
    <p:sldId id="450" r:id="rId19"/>
    <p:sldId id="460" r:id="rId20"/>
    <p:sldId id="436" r:id="rId21"/>
    <p:sldId id="447" r:id="rId22"/>
    <p:sldId id="439" r:id="rId23"/>
    <p:sldId id="438" r:id="rId24"/>
    <p:sldId id="461" r:id="rId25"/>
    <p:sldId id="432" r:id="rId2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ios" charset="-5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ios" charset="-5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ios" charset="-5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ios" charset="-5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ios" charset="-5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ios" charset="-5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ios" charset="-5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ios" charset="-5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ios" charset="-5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C23"/>
    <a:srgbClr val="FF5050"/>
    <a:srgbClr val="942464"/>
    <a:srgbClr val="69A2B7"/>
    <a:srgbClr val="FFFFCC"/>
    <a:srgbClr val="CCFF66"/>
    <a:srgbClr val="BE000C"/>
    <a:srgbClr val="B91619"/>
    <a:srgbClr val="CA0105"/>
    <a:srgbClr val="8AE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89" autoAdjust="0"/>
  </p:normalViewPr>
  <p:slideViewPr>
    <p:cSldViewPr>
      <p:cViewPr varScale="1">
        <p:scale>
          <a:sx n="111" d="100"/>
          <a:sy n="111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FDE41F2-9BC3-4B88-8707-B779D10C21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19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397C977-BEC3-45F6-AFDC-4C78FEA77C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26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C977-BEC3-45F6-AFDC-4C78FEA77C9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0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C977-BEC3-45F6-AFDC-4C78FEA77C9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1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C977-BEC3-45F6-AFDC-4C78FEA77C9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1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C977-BEC3-45F6-AFDC-4C78FEA77C9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4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C977-BEC3-45F6-AFDC-4C78FEA77C9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5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C977-BEC3-45F6-AFDC-4C78FEA77C9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6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8A091-EB4E-4331-BB2E-9097728425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AAF10-19F1-45E7-B423-78D56591C7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D4DBE-F222-4A4E-B680-AE9AD36D58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0E7D5C-7DA4-4C3D-BBE6-C4D06E54D5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3C912-E835-4323-9ABF-605D34BF5C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3EF30-A35C-40B8-B83C-E40686E21C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9AAA1-1FF6-493A-B4B9-07D2AA60D3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2352D-2D9C-4465-AD2E-0832A8F66E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25D02-3F6C-48EF-9C3D-2860A4A129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3027F-EB91-4E50-9165-87C0B2ADFF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03C31-F226-4969-9E4C-70EE4987BD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BA85A-647E-435D-9642-B933083B25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0E73959-7E58-43DC-9BB2-A7DA7D86C30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476673"/>
            <a:ext cx="9144000" cy="3960440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Experience of the countries of the Eurasian Economic Union </a:t>
            </a:r>
            <a:r>
              <a:rPr lang="ru-RU" sz="3200" dirty="0" err="1">
                <a:solidFill>
                  <a:schemeClr val="bg1"/>
                </a:solidFill>
              </a:rPr>
              <a:t>i</a:t>
            </a:r>
            <a:r>
              <a:rPr lang="en-US" sz="3200" dirty="0">
                <a:solidFill>
                  <a:schemeClr val="bg1"/>
                </a:solidFill>
              </a:rPr>
              <a:t>n the implementation of tobacco control measures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0" y="47477"/>
            <a:ext cx="9144000" cy="10772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22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6093297"/>
            <a:ext cx="9144000" cy="764703"/>
          </a:xfrm>
          <a:solidFill>
            <a:srgbClr val="E80C23"/>
          </a:solidFill>
        </p:spPr>
        <p:txBody>
          <a:bodyPr lIns="95782" tIns="47891" rIns="95782" bIns="47891"/>
          <a:lstStyle/>
          <a:p>
            <a:pPr marL="0" indent="0" algn="ctr" defTabSz="957263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b="1" dirty="0" smtClean="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  <a:p>
            <a:pPr marL="0" indent="0" algn="ctr" defTabSz="957263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Istanbul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2019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475" y="188913"/>
            <a:ext cx="5581681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332656"/>
            <a:ext cx="5572125" cy="1431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581131"/>
            <a:ext cx="9144000" cy="1512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Zykov</a:t>
            </a:r>
            <a:r>
              <a:rPr lang="en-US" sz="2400" dirty="0">
                <a:solidFill>
                  <a:schemeClr val="tx1"/>
                </a:solidFill>
              </a:rPr>
              <a:t> Viktor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Deputy Head of the Department of risk factor prevention, Federal Research Institute for Health Organization and Informatics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of the Ministry of Health of the Russian Federation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1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5405717" y="3429000"/>
            <a:ext cx="2928957" cy="274555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Regulation of the ingredients of tobacco products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27584" y="3356992"/>
            <a:ext cx="2928957" cy="274555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Regulation of tobacco product content disclosure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34090" y="874931"/>
            <a:ext cx="2928957" cy="274555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Packaging and </a:t>
            </a:r>
            <a:r>
              <a:rPr lang="en-US" sz="2000" b="1" dirty="0" err="1">
                <a:solidFill>
                  <a:schemeClr val="bg1"/>
                </a:solidFill>
              </a:rPr>
              <a:t>labelling</a:t>
            </a:r>
            <a:r>
              <a:rPr lang="en-US" sz="2000" b="1" dirty="0">
                <a:solidFill>
                  <a:schemeClr val="bg1"/>
                </a:solidFill>
              </a:rPr>
              <a:t> of tobacco products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8" y="10912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Eurasian Economic Union </a:t>
            </a:r>
            <a:endParaRPr lang="ru-RU" sz="3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5726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1" kern="0" dirty="0" smtClean="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2017</a:t>
            </a:r>
          </a:p>
        </p:txBody>
      </p:sp>
      <p:pic>
        <p:nvPicPr>
          <p:cNvPr id="6" name="Содержимое 5" descr="Россия 12 штук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6" b="6247"/>
          <a:stretch/>
        </p:blipFill>
        <p:spPr>
          <a:xfrm>
            <a:off x="0" y="1196752"/>
            <a:ext cx="9144000" cy="5400600"/>
          </a:xfrm>
        </p:spPr>
      </p:pic>
    </p:spTree>
    <p:extLst>
      <p:ext uri="{BB962C8B-B14F-4D97-AF65-F5344CB8AC3E}">
        <p14:creationId xmlns:p14="http://schemas.microsoft.com/office/powerpoint/2010/main" val="44572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5" y="133705"/>
            <a:ext cx="8319868" cy="114399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New products</a:t>
            </a:r>
            <a:endParaRPr lang="ru-RU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12776"/>
            <a:ext cx="8050911" cy="3744416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E80C2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5726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1" kern="0" dirty="0" smtClean="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2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512" y="1556792"/>
            <a:ext cx="8784976" cy="4968552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8.5% young people 13-15 y.o. used ENDS (10.3% of boys, 6.8% of girls) according to GYTS, 2015.</a:t>
            </a:r>
          </a:p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3.5% of adults 15 y.o. and older constantly used ENDS, including 5.4% men, and 1.9% women </a:t>
            </a:r>
          </a:p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(GATS 2016).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475" y="188913"/>
            <a:ext cx="5581681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332656"/>
            <a:ext cx="5572125" cy="1431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9" name="Название 3"/>
          <p:cNvSpPr txBox="1">
            <a:spLocks/>
          </p:cNvSpPr>
          <p:nvPr/>
        </p:nvSpPr>
        <p:spPr bwMode="auto">
          <a:xfrm>
            <a:off x="179512" y="274638"/>
            <a:ext cx="8784976" cy="1143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ial" charset="0"/>
                <a:cs typeface="Arial" charset="0"/>
              </a:rPr>
              <a:t>Electronic Nicotine Delivery Systems (ENDS)</a:t>
            </a:r>
            <a:endParaRPr lang="ru-RU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0" y="6480720"/>
            <a:ext cx="9144000" cy="404664"/>
          </a:xfrm>
          <a:prstGeom prst="rect">
            <a:avLst/>
          </a:prstGeom>
          <a:solidFill>
            <a:srgbClr val="E80C2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5726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1" kern="0" dirty="0" smtClean="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5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3813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charset="0"/>
                <a:cs typeface="Arial" charset="0"/>
              </a:rPr>
              <a:t>Electronic Nicotine Delivery Systems (ENDS)</a:t>
            </a:r>
            <a:endParaRPr lang="ru-RU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 noChangeArrowheads="1"/>
          </p:cNvSpPr>
          <p:nvPr>
            <p:ph idx="1"/>
          </p:nvPr>
        </p:nvSpPr>
        <p:spPr bwMode="auto">
          <a:xfrm>
            <a:off x="457200" y="1412776"/>
            <a:ext cx="8229600" cy="4824536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marL="0" indent="0" algn="ctr" defTabSz="957263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584" y="1484784"/>
            <a:ext cx="2304256" cy="2016224"/>
          </a:xfrm>
          <a:prstGeom prst="ellipse">
            <a:avLst/>
          </a:prstGeom>
          <a:solidFill>
            <a:srgbClr val="FF505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Disposable closed systems</a:t>
            </a:r>
          </a:p>
        </p:txBody>
      </p:sp>
      <p:sp>
        <p:nvSpPr>
          <p:cNvPr id="7" name="Овал 6"/>
          <p:cNvSpPr/>
          <p:nvPr/>
        </p:nvSpPr>
        <p:spPr>
          <a:xfrm>
            <a:off x="6012160" y="1484784"/>
            <a:ext cx="2304256" cy="2016224"/>
          </a:xfrm>
          <a:prstGeom prst="ellipse">
            <a:avLst/>
          </a:prstGeom>
          <a:solidFill>
            <a:srgbClr val="FF505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Closed reusable systems</a:t>
            </a:r>
          </a:p>
        </p:txBody>
      </p:sp>
      <p:sp>
        <p:nvSpPr>
          <p:cNvPr id="8" name="Овал 7"/>
          <p:cNvSpPr/>
          <p:nvPr/>
        </p:nvSpPr>
        <p:spPr>
          <a:xfrm>
            <a:off x="3275856" y="2924944"/>
            <a:ext cx="2520280" cy="2160240"/>
          </a:xfrm>
          <a:prstGeom prst="ellipse">
            <a:avLst/>
          </a:prstGeom>
          <a:solidFill>
            <a:srgbClr val="FF505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Open reusable systems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E80C2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5726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1" kern="0" dirty="0" smtClean="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6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 descr="1_52550168917b252550168917f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02" r="-37302"/>
          <a:stretch>
            <a:fillRect/>
          </a:stretch>
        </p:blipFill>
        <p:spPr bwMode="auto">
          <a:xfrm>
            <a:off x="468313" y="1412875"/>
            <a:ext cx="8229600" cy="47132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 algn="ctr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179116"/>
            <a:ext cx="8251827" cy="1205199"/>
          </a:xfrm>
          <a:solidFill>
            <a:srgbClr val="E80C23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Disposable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closed systems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5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1" t="19948" r="17938" b="15743"/>
          <a:stretch/>
        </p:blipFill>
        <p:spPr>
          <a:xfrm>
            <a:off x="457200" y="1628800"/>
            <a:ext cx="3898776" cy="19993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28801"/>
            <a:ext cx="4104456" cy="19993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79" t="17647" r="1" b="15527"/>
          <a:stretch/>
        </p:blipFill>
        <p:spPr>
          <a:xfrm>
            <a:off x="2268188" y="3717032"/>
            <a:ext cx="4381994" cy="29394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942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New products</a:t>
            </a:r>
            <a:endParaRPr lang="ru-RU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 bwMode="auto">
          <a:xfrm>
            <a:off x="467544" y="260648"/>
            <a:ext cx="8229600" cy="1215008"/>
          </a:xfrm>
          <a:prstGeom prst="roundRect">
            <a:avLst/>
          </a:prstGeom>
          <a:solidFill>
            <a:srgbClr val="E80C23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Closed reusable systems</a:t>
            </a:r>
          </a:p>
        </p:txBody>
      </p:sp>
    </p:spTree>
    <p:extLst>
      <p:ext uri="{BB962C8B-B14F-4D97-AF65-F5344CB8AC3E}">
        <p14:creationId xmlns:p14="http://schemas.microsoft.com/office/powerpoint/2010/main" val="238730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Open reusable systems</a:t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5184577"/>
          </a:xfrm>
          <a:prstGeom prst="rect">
            <a:avLst/>
          </a:prstGeom>
        </p:spPr>
      </p:pic>
      <p:sp>
        <p:nvSpPr>
          <p:cNvPr id="6" name="Название 3"/>
          <p:cNvSpPr txBox="1">
            <a:spLocks/>
          </p:cNvSpPr>
          <p:nvPr/>
        </p:nvSpPr>
        <p:spPr bwMode="auto">
          <a:xfrm>
            <a:off x="457200" y="274638"/>
            <a:ext cx="8229600" cy="1138138"/>
          </a:xfrm>
          <a:prstGeom prst="rect">
            <a:avLst/>
          </a:prstGeom>
          <a:solidFill>
            <a:srgbClr val="E80C23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Open reusable systems</a:t>
            </a:r>
          </a:p>
        </p:txBody>
      </p:sp>
    </p:spTree>
    <p:extLst>
      <p:ext uri="{BB962C8B-B14F-4D97-AF65-F5344CB8AC3E}">
        <p14:creationId xmlns:p14="http://schemas.microsoft.com/office/powerpoint/2010/main" val="217567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624" y="1556792"/>
            <a:ext cx="6619812" cy="4896544"/>
          </a:xfrm>
          <a:prstGeom prst="rect">
            <a:avLst/>
          </a:prstGeom>
          <a:ln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E80C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Closed reusable systems</a:t>
            </a:r>
          </a:p>
        </p:txBody>
      </p:sp>
    </p:spTree>
    <p:extLst>
      <p:ext uri="{BB962C8B-B14F-4D97-AF65-F5344CB8AC3E}">
        <p14:creationId xmlns:p14="http://schemas.microsoft.com/office/powerpoint/2010/main" val="228063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744" b="774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Название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E80C23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Open reusable systems</a:t>
            </a:r>
          </a:p>
        </p:txBody>
      </p:sp>
    </p:spTree>
    <p:extLst>
      <p:ext uri="{BB962C8B-B14F-4D97-AF65-F5344CB8AC3E}">
        <p14:creationId xmlns:p14="http://schemas.microsoft.com/office/powerpoint/2010/main" val="233372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2009-2010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69A2B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Tobacco consumption levels</a:t>
            </a:r>
          </a:p>
          <a:p>
            <a:r>
              <a:rPr lang="en-US" sz="2400" dirty="0">
                <a:solidFill>
                  <a:schemeClr val="bg1"/>
                </a:solidFill>
              </a:rPr>
              <a:t>39% of people in Russia, including: </a:t>
            </a:r>
          </a:p>
          <a:p>
            <a:r>
              <a:rPr lang="en-US" sz="2400" dirty="0">
                <a:solidFill>
                  <a:schemeClr val="bg1"/>
                </a:solidFill>
              </a:rPr>
              <a:t>60% men and 22% women</a:t>
            </a:r>
          </a:p>
          <a:p>
            <a:r>
              <a:rPr lang="en-US" sz="2400" dirty="0">
                <a:solidFill>
                  <a:schemeClr val="bg1"/>
                </a:solidFill>
              </a:rPr>
              <a:t>25% of all adolescents (13–15 y.o.) smoked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Health burden of tobacco use</a:t>
            </a:r>
          </a:p>
          <a:p>
            <a:r>
              <a:rPr lang="en-US" sz="2400" dirty="0">
                <a:solidFill>
                  <a:schemeClr val="bg1"/>
                </a:solidFill>
              </a:rPr>
              <a:t>300,000-400,000 of people in Russia died each year from tobacco-related diseases.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E80C2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5726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1" kern="0" dirty="0" smtClean="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2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9780"/>
            <a:ext cx="8895508" cy="6544494"/>
          </a:xfrm>
        </p:spPr>
      </p:pic>
    </p:spTree>
    <p:extLst>
      <p:ext uri="{BB962C8B-B14F-4D97-AF65-F5344CB8AC3E}">
        <p14:creationId xmlns:p14="http://schemas.microsoft.com/office/powerpoint/2010/main" val="1624294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80C23"/>
          </a:solidFill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Outbreak of Lung Injury Associated with the Use of E-Cigarette, or Vaping Products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942464"/>
                </a:solidFill>
              </a:rPr>
              <a:t>As of November </a:t>
            </a:r>
            <a:r>
              <a:rPr lang="en-US" sz="2800" dirty="0" smtClean="0">
                <a:solidFill>
                  <a:srgbClr val="942464"/>
                </a:solidFill>
              </a:rPr>
              <a:t>20th </a:t>
            </a:r>
            <a:r>
              <a:rPr lang="en-US" sz="2800" dirty="0">
                <a:solidFill>
                  <a:srgbClr val="942464"/>
                </a:solidFill>
              </a:rPr>
              <a:t>2019, 2,290* cases of e-</a:t>
            </a:r>
            <a:r>
              <a:rPr lang="en-US" sz="2800" dirty="0" smtClean="0">
                <a:solidFill>
                  <a:srgbClr val="942464"/>
                </a:solidFill>
              </a:rPr>
              <a:t>cigarette </a:t>
            </a:r>
            <a:r>
              <a:rPr lang="en-US" sz="2800" dirty="0">
                <a:solidFill>
                  <a:srgbClr val="942464"/>
                </a:solidFill>
              </a:rPr>
              <a:t>or </a:t>
            </a:r>
            <a:r>
              <a:rPr lang="en-US" sz="2800" dirty="0" err="1" smtClean="0">
                <a:solidFill>
                  <a:srgbClr val="942464"/>
                </a:solidFill>
              </a:rPr>
              <a:t>vaping</a:t>
            </a:r>
            <a:r>
              <a:rPr lang="en-US" sz="2800" dirty="0" smtClean="0">
                <a:solidFill>
                  <a:srgbClr val="942464"/>
                </a:solidFill>
              </a:rPr>
              <a:t> </a:t>
            </a:r>
            <a:r>
              <a:rPr lang="en-US" sz="2800" dirty="0">
                <a:solidFill>
                  <a:srgbClr val="942464"/>
                </a:solidFill>
              </a:rPr>
              <a:t>product use associated </a:t>
            </a:r>
            <a:r>
              <a:rPr lang="en-US" sz="2800" dirty="0" smtClean="0">
                <a:solidFill>
                  <a:srgbClr val="942464"/>
                </a:solidFill>
              </a:rPr>
              <a:t>with lung </a:t>
            </a:r>
            <a:r>
              <a:rPr lang="en-US" sz="2800" dirty="0">
                <a:solidFill>
                  <a:srgbClr val="942464"/>
                </a:solidFill>
              </a:rPr>
              <a:t>injury (EVALI) have been reported to </a:t>
            </a:r>
            <a:r>
              <a:rPr lang="en-US" sz="2800" dirty="0" smtClean="0">
                <a:solidFill>
                  <a:srgbClr val="942464"/>
                </a:solidFill>
              </a:rPr>
              <a:t>CDC. </a:t>
            </a:r>
            <a:endParaRPr lang="en-US" sz="2800" dirty="0">
              <a:solidFill>
                <a:srgbClr val="942464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42464"/>
                </a:solidFill>
              </a:rPr>
              <a:t>Forty-seven </a:t>
            </a:r>
            <a:r>
              <a:rPr lang="en-US" sz="2800" dirty="0">
                <a:solidFill>
                  <a:srgbClr val="942464"/>
                </a:solidFill>
              </a:rPr>
              <a:t>deaths have been confirmed in </a:t>
            </a:r>
            <a:r>
              <a:rPr lang="en-US" sz="2800" dirty="0" smtClean="0">
                <a:solidFill>
                  <a:srgbClr val="942464"/>
                </a:solidFill>
              </a:rPr>
              <a:t>USA (as </a:t>
            </a:r>
            <a:r>
              <a:rPr lang="en-US" sz="2800" dirty="0">
                <a:solidFill>
                  <a:srgbClr val="942464"/>
                </a:solidFill>
              </a:rPr>
              <a:t>of November 20, 2019).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942464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42464"/>
                </a:solidFill>
              </a:rPr>
              <a:t>One </a:t>
            </a:r>
            <a:r>
              <a:rPr lang="en-US" sz="2800" dirty="0">
                <a:solidFill>
                  <a:srgbClr val="942464"/>
                </a:solidFill>
              </a:rPr>
              <a:t>death </a:t>
            </a:r>
            <a:r>
              <a:rPr lang="en-US" sz="2800" dirty="0" smtClean="0">
                <a:solidFill>
                  <a:srgbClr val="942464"/>
                </a:solidFill>
              </a:rPr>
              <a:t>ha</a:t>
            </a:r>
            <a:r>
              <a:rPr lang="en-US" sz="2800" dirty="0">
                <a:solidFill>
                  <a:srgbClr val="942464"/>
                </a:solidFill>
              </a:rPr>
              <a:t>s</a:t>
            </a:r>
            <a:r>
              <a:rPr lang="en-US" sz="2800" dirty="0" smtClean="0">
                <a:solidFill>
                  <a:srgbClr val="942464"/>
                </a:solidFill>
              </a:rPr>
              <a:t> </a:t>
            </a:r>
            <a:r>
              <a:rPr lang="en-US" sz="2800" dirty="0">
                <a:solidFill>
                  <a:srgbClr val="942464"/>
                </a:solidFill>
              </a:rPr>
              <a:t>been confirmed in </a:t>
            </a:r>
            <a:r>
              <a:rPr lang="en-US" sz="2800" dirty="0" smtClean="0">
                <a:solidFill>
                  <a:srgbClr val="942464"/>
                </a:solidFill>
              </a:rPr>
              <a:t>Belgium.</a:t>
            </a:r>
            <a:endParaRPr lang="en-US" sz="2800" dirty="0">
              <a:solidFill>
                <a:srgbClr val="942464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942464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942464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942464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942464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942464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942464"/>
                </a:solidFill>
              </a:rPr>
              <a:t>* </a:t>
            </a:r>
            <a:r>
              <a:rPr lang="en-US" sz="1400" dirty="0">
                <a:solidFill>
                  <a:srgbClr val="942464"/>
                </a:solidFill>
              </a:rPr>
              <a:t>https://www.cdc.gov/tobacco/basic_information/e-cigarettes/severe-lung-disease.html</a:t>
            </a:r>
          </a:p>
          <a:p>
            <a:pPr marL="0" indent="0">
              <a:buNone/>
            </a:pPr>
            <a:endParaRPr lang="ru-RU" dirty="0">
              <a:solidFill>
                <a:srgbClr val="942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23528" y="2276872"/>
            <a:ext cx="8568952" cy="15121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Some people use ENDS to consume cannabinoids, by inhaling vaporized ingredients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293096"/>
            <a:ext cx="8568952" cy="13681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Over 30 countries banned ENDS</a:t>
            </a:r>
            <a:endParaRPr lang="ru-RU" sz="3200" dirty="0">
              <a:solidFill>
                <a:srgbClr val="FFFF00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  <a:solidFill>
            <a:srgbClr val="E80C2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Electronic Nicotine Delivery Systems (ENDS)</a:t>
            </a:r>
            <a:endParaRPr lang="ru-RU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7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3059832" y="1196752"/>
            <a:ext cx="5832648" cy="38164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  <a:p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Concept of implementation of the state policy to counter the consumption of tobacco and other nicotine-containing products</a:t>
            </a:r>
          </a:p>
          <a:p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Russian Federation for the period until 2035</a:t>
            </a:r>
          </a:p>
          <a:p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further perspective</a:t>
            </a: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</a:t>
            </a: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of measures applied to tobacco in relation to ENDS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415" y="1628800"/>
            <a:ext cx="2928957" cy="274555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RUSSIA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58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6193"/>
            <a:ext cx="2602632" cy="2260847"/>
          </a:xfrm>
          <a:prstGeom prst="ellipse">
            <a:avLst/>
          </a:prstGeom>
          <a:solidFill>
            <a:srgbClr val="FF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Armenia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2420888"/>
            <a:ext cx="5328592" cy="20882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All countries have draft laws to equate ENDS with tobacco regulation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 bwMode="auto">
          <a:xfrm>
            <a:off x="3491880" y="0"/>
            <a:ext cx="2602632" cy="2260847"/>
          </a:xfrm>
          <a:prstGeom prst="ellipse">
            <a:avLst/>
          </a:prstGeom>
          <a:solidFill>
            <a:srgbClr val="FF0000"/>
          </a:solidFill>
          <a:ln w="31750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 Belarus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6372200" y="0"/>
            <a:ext cx="2602632" cy="2260847"/>
          </a:xfrm>
          <a:prstGeom prst="ellipse">
            <a:avLst/>
          </a:prstGeom>
          <a:solidFill>
            <a:srgbClr val="FF0000"/>
          </a:solidFill>
          <a:ln w="31750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Kazakhstan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 bwMode="auto">
          <a:xfrm>
            <a:off x="395536" y="4580548"/>
            <a:ext cx="2602632" cy="2260847"/>
          </a:xfrm>
          <a:prstGeom prst="ellipse">
            <a:avLst/>
          </a:prstGeom>
          <a:solidFill>
            <a:srgbClr val="FF0000"/>
          </a:solidFill>
          <a:ln w="31750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Kyrgyzstan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 bwMode="auto">
          <a:xfrm>
            <a:off x="6372200" y="4597153"/>
            <a:ext cx="2602632" cy="2260847"/>
          </a:xfrm>
          <a:prstGeom prst="ellipse">
            <a:avLst/>
          </a:prstGeom>
          <a:solidFill>
            <a:srgbClr val="FF0000"/>
          </a:solidFill>
          <a:ln w="31750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 Russia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56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669192"/>
            <a:ext cx="9144000" cy="4487999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srgbClr val="1F497D">
                  <a:lumMod val="7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0" y="332656"/>
            <a:ext cx="9144000" cy="503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1988840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400" b="1" dirty="0">
                <a:solidFill>
                  <a:prstClr val="white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Thank you</a:t>
            </a:r>
            <a:r>
              <a:rPr lang="ru-RU" sz="4400" b="1" dirty="0">
                <a:solidFill>
                  <a:prstClr val="white"/>
                </a:solidFill>
                <a:latin typeface="+mn-lt"/>
                <a:cs typeface="Arial" pitchFamily="34" charset="0"/>
              </a:rPr>
              <a:t>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475" y="188913"/>
            <a:ext cx="5581681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i="1" dirty="0">
              <a:solidFill>
                <a:srgbClr val="1F497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332656"/>
            <a:ext cx="5572125" cy="1431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000" b="1" i="1" dirty="0">
              <a:solidFill>
                <a:srgbClr val="1F497D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157191"/>
            <a:ext cx="9144000" cy="52755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 marR="38100" algn="ctr" fontAlgn="t">
              <a:spcBef>
                <a:spcPts val="500"/>
              </a:spcBef>
              <a:spcAft>
                <a:spcPts val="500"/>
              </a:spcAft>
            </a:pP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2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2403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Russia joined the FCTC in </a:t>
            </a:r>
            <a:r>
              <a:rPr lang="en-US" dirty="0" smtClean="0">
                <a:solidFill>
                  <a:srgbClr val="0000FF"/>
                </a:solidFill>
              </a:rPr>
              <a:t>2008.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National tobacco control strategy was adopted </a:t>
            </a:r>
            <a:r>
              <a:rPr lang="en-US">
                <a:solidFill>
                  <a:srgbClr val="0000FF"/>
                </a:solidFill>
              </a:rPr>
              <a:t>in </a:t>
            </a:r>
            <a:r>
              <a:rPr lang="en-US" smtClean="0">
                <a:solidFill>
                  <a:srgbClr val="0000FF"/>
                </a:solidFill>
              </a:rPr>
              <a:t>2010.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Comprehensive tobacco control law was adopted in 2013 introducing a system of measures.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  <a:gradFill>
            <a:gsLst>
              <a:gs pos="63000">
                <a:srgbClr val="EBF6F7"/>
              </a:gs>
              <a:gs pos="4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WHO FRAMEWORK CONVENTION ON TOBACCO CONTROL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 GUIDELINES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E80C2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5726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1" kern="0" dirty="0" smtClean="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1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0845_00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7" b="30547"/>
          <a:stretch>
            <a:fillRect/>
          </a:stretch>
        </p:blipFill>
        <p:spPr>
          <a:xfrm>
            <a:off x="107504" y="1124744"/>
            <a:ext cx="8229600" cy="50300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Consolidation</a:t>
            </a:r>
            <a:r>
              <a:rPr lang="en-US" dirty="0"/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240460" y="3395099"/>
            <a:ext cx="2304256" cy="2016224"/>
          </a:xfrm>
          <a:prstGeom prst="ellipse">
            <a:avLst/>
          </a:prstGeom>
          <a:solidFill>
            <a:srgbClr val="008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Media</a:t>
            </a:r>
          </a:p>
        </p:txBody>
      </p:sp>
      <p:sp>
        <p:nvSpPr>
          <p:cNvPr id="6" name="Овал 5"/>
          <p:cNvSpPr/>
          <p:nvPr/>
        </p:nvSpPr>
        <p:spPr>
          <a:xfrm>
            <a:off x="2245602" y="1144156"/>
            <a:ext cx="2304256" cy="2016224"/>
          </a:xfrm>
          <a:prstGeom prst="ellipse">
            <a:avLst/>
          </a:prstGeom>
          <a:solidFill>
            <a:srgbClr val="008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Civil society</a:t>
            </a:r>
          </a:p>
        </p:txBody>
      </p:sp>
      <p:sp>
        <p:nvSpPr>
          <p:cNvPr id="7" name="Овал 6"/>
          <p:cNvSpPr/>
          <p:nvPr/>
        </p:nvSpPr>
        <p:spPr>
          <a:xfrm>
            <a:off x="4788024" y="3395099"/>
            <a:ext cx="2304256" cy="2016224"/>
          </a:xfrm>
          <a:prstGeom prst="ellipse">
            <a:avLst/>
          </a:prstGeom>
          <a:solidFill>
            <a:srgbClr val="008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Medical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proffessionals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8024" y="1124744"/>
            <a:ext cx="2304256" cy="2016224"/>
          </a:xfrm>
          <a:prstGeom prst="ellipse">
            <a:avLst/>
          </a:prstGeom>
          <a:solidFill>
            <a:srgbClr val="008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Government officials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E80C2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5726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1" kern="0" dirty="0" smtClean="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7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BC3D4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Tobacco control law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rgbClr val="7DBF8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The law explicitly mandates: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Protection of public health policies from commercial and other vested interests of the tobacco industry</a:t>
            </a:r>
            <a:r>
              <a:rPr lang="ru-RU" sz="2400" dirty="0">
                <a:solidFill>
                  <a:srgbClr val="0000FF"/>
                </a:solidFill>
              </a:rPr>
              <a:t>;</a:t>
            </a:r>
            <a:endParaRPr lang="en-US" sz="2400" dirty="0">
              <a:solidFill>
                <a:srgbClr val="0000FF"/>
              </a:solidFill>
            </a:endParaRP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100% smoke-free indoor public places</a:t>
            </a:r>
            <a:r>
              <a:rPr lang="ru-RU" sz="2400" dirty="0">
                <a:solidFill>
                  <a:srgbClr val="0000FF"/>
                </a:solidFill>
              </a:rPr>
              <a:t>;</a:t>
            </a:r>
            <a:endParaRPr lang="en-US" sz="2400" dirty="0">
              <a:solidFill>
                <a:srgbClr val="0000FF"/>
              </a:solidFill>
            </a:endParaRP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Communication and public awareness</a:t>
            </a:r>
            <a:r>
              <a:rPr lang="ru-RU" sz="2400" dirty="0">
                <a:solidFill>
                  <a:srgbClr val="0000FF"/>
                </a:solidFill>
              </a:rPr>
              <a:t>;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Ban on tobacco advertising, promotion, sponsorship and point-of-sale cigarette display</a:t>
            </a:r>
            <a:r>
              <a:rPr lang="ru-RU" sz="2400" dirty="0">
                <a:solidFill>
                  <a:srgbClr val="0000FF"/>
                </a:solidFill>
              </a:rPr>
              <a:t>;</a:t>
            </a:r>
            <a:endParaRPr lang="en-US" sz="2400" dirty="0">
              <a:solidFill>
                <a:srgbClr val="0000FF"/>
              </a:solidFill>
            </a:endParaRP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Restriction of sales, including internet sales</a:t>
            </a:r>
            <a:r>
              <a:rPr lang="ru-RU" sz="2400" dirty="0">
                <a:solidFill>
                  <a:srgbClr val="0000FF"/>
                </a:solidFill>
              </a:rPr>
              <a:t>;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Measure </a:t>
            </a:r>
            <a:r>
              <a:rPr lang="en-US" sz="2400" dirty="0" smtClean="0">
                <a:solidFill>
                  <a:srgbClr val="0000FF"/>
                </a:solidFill>
              </a:rPr>
              <a:t>to </a:t>
            </a:r>
            <a:r>
              <a:rPr lang="en-US" sz="2400" dirty="0">
                <a:solidFill>
                  <a:srgbClr val="0000FF"/>
                </a:solidFill>
              </a:rPr>
              <a:t>reduce demand by addressing tobacco dependence and promoting cessation</a:t>
            </a:r>
            <a:r>
              <a:rPr lang="ru-RU" sz="2400" dirty="0">
                <a:solidFill>
                  <a:srgbClr val="0000FF"/>
                </a:solidFill>
              </a:rPr>
              <a:t>;</a:t>
            </a:r>
            <a:endParaRPr lang="en-US" sz="2400" dirty="0">
              <a:solidFill>
                <a:srgbClr val="0000FF"/>
              </a:solidFill>
            </a:endParaRP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Elimination of Illicit trade in tobacco products</a:t>
            </a:r>
            <a:r>
              <a:rPr lang="ru-RU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E80C2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5726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1" kern="0" dirty="0" smtClean="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8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solidFill>
            <a:srgbClr val="8AEF97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Before and </a:t>
            </a:r>
            <a:r>
              <a:rPr lang="ru-RU" altLang="en-US" dirty="0" smtClean="0"/>
              <a:t>а</a:t>
            </a:r>
            <a:r>
              <a:rPr lang="en-US" altLang="en-US" dirty="0" err="1" smtClean="0"/>
              <a:t>fter</a:t>
            </a:r>
            <a:endParaRPr lang="en-US" altLang="en-US" dirty="0" smtClean="0"/>
          </a:p>
        </p:txBody>
      </p:sp>
      <p:pic>
        <p:nvPicPr>
          <p:cNvPr id="9219" name="Picture 2" descr="C:\Users\jabrams\Dropbox\Russia SF monitoring materials (Feb 2014)\POS Before After\supermarket before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67544" y="1493838"/>
            <a:ext cx="4104456" cy="4881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9220" name="Picture 3" descr="C:\Users\jabrams\Dropbox\Russia SF monitoring materials (Feb 2014)\POS Before After\supermarket after (2)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724400" y="1484784"/>
            <a:ext cx="4024064" cy="4890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38814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  <a:solidFill>
            <a:srgbClr val="3C8C93"/>
          </a:solidFill>
        </p:spPr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2013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76" b="3176"/>
          <a:stretch>
            <a:fillRect/>
          </a:stretch>
        </p:blipFill>
        <p:spPr bwMode="auto">
          <a:xfrm>
            <a:off x="457200" y="908720"/>
            <a:ext cx="82296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57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Results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/>
              <a:t>Prevalence of tobacco consumption among the adult population of the Russian Federation </a:t>
            </a:r>
            <a:r>
              <a:rPr lang="en-US" dirty="0" smtClean="0"/>
              <a:t>declined </a:t>
            </a:r>
            <a:r>
              <a:rPr lang="en-US" dirty="0"/>
              <a:t>from 39.4 percent in 2009 to 30.9 percent in </a:t>
            </a:r>
            <a:r>
              <a:rPr lang="en-US" dirty="0" smtClean="0"/>
              <a:t>2016.</a:t>
            </a:r>
            <a:endParaRPr lang="en-US" dirty="0"/>
          </a:p>
          <a:p>
            <a:r>
              <a:rPr lang="en-US" dirty="0"/>
              <a:t>Prevalence of tobacco consumption among adolescents 13-15 y.o. decreased by 2 times compared to </a:t>
            </a:r>
            <a:r>
              <a:rPr lang="en-US" dirty="0" smtClean="0"/>
              <a:t>2004.</a:t>
            </a:r>
            <a:endParaRPr lang="en-US" dirty="0"/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E80C2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5726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1" kern="0" dirty="0" smtClean="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4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</a:rPr>
              <a:t>The Eurasian Economic Union of the Republic Armenia, the Republic of Belarus, the Republic of Kazakhstan</a:t>
            </a:r>
            <a:r>
              <a:rPr lang="ru-RU" sz="2800" b="1" dirty="0">
                <a:solidFill>
                  <a:schemeClr val="accent6"/>
                </a:solidFill>
              </a:rPr>
              <a:t>,</a:t>
            </a:r>
            <a:r>
              <a:rPr lang="en-US" sz="2800" b="1" dirty="0">
                <a:solidFill>
                  <a:schemeClr val="accent6"/>
                </a:solidFill>
              </a:rPr>
              <a:t> the Kyrgyz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>
                <a:solidFill>
                  <a:schemeClr val="accent6"/>
                </a:solidFill>
              </a:rPr>
              <a:t>Republic and the Russian Federation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8229600" cy="5085184"/>
          </a:xfrm>
        </p:spPr>
      </p:pic>
    </p:spTree>
    <p:extLst>
      <p:ext uri="{BB962C8B-B14F-4D97-AF65-F5344CB8AC3E}">
        <p14:creationId xmlns:p14="http://schemas.microsoft.com/office/powerpoint/2010/main" val="286763273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8777</TotalTime>
  <Words>573</Words>
  <Application>Microsoft Office PowerPoint</Application>
  <PresentationFormat>Ekran Gösterisi (4:3)</PresentationFormat>
  <Paragraphs>92</Paragraphs>
  <Slides>25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Helios</vt:lpstr>
      <vt:lpstr>Times New Roman</vt:lpstr>
      <vt:lpstr>Оформление по умолчанию</vt:lpstr>
      <vt:lpstr>PowerPoint Sunusu</vt:lpstr>
      <vt:lpstr>2009-2010</vt:lpstr>
      <vt:lpstr>WHO FRAMEWORK CONVENTION ON TOBACCO CONTROL AND GUIDELINES </vt:lpstr>
      <vt:lpstr>Consolidation   </vt:lpstr>
      <vt:lpstr>Tobacco control law</vt:lpstr>
      <vt:lpstr>Before and аfter</vt:lpstr>
      <vt:lpstr>2013</vt:lpstr>
      <vt:lpstr>Results</vt:lpstr>
      <vt:lpstr>The Eurasian Economic Union of the Republic Armenia, the Republic of Belarus, the Republic of Kazakhstan, the Kyrgyz Republic and the Russian Federation</vt:lpstr>
      <vt:lpstr>PowerPoint Sunusu</vt:lpstr>
      <vt:lpstr>2017</vt:lpstr>
      <vt:lpstr>PowerPoint Sunusu</vt:lpstr>
      <vt:lpstr>PowerPoint Sunusu</vt:lpstr>
      <vt:lpstr>Electronic Nicotine Delivery Systems (ENDS)</vt:lpstr>
      <vt:lpstr> Disposable closed systems </vt:lpstr>
      <vt:lpstr>New products</vt:lpstr>
      <vt:lpstr>Open reusable systems </vt:lpstr>
      <vt:lpstr>Closed reusable systems</vt:lpstr>
      <vt:lpstr>Open reusable systems</vt:lpstr>
      <vt:lpstr>PowerPoint Sunusu</vt:lpstr>
      <vt:lpstr>Outbreak of Lung Injury Associated with the Use of E-Cigarette, or Vaping Products</vt:lpstr>
      <vt:lpstr>PowerPoint Sunusu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Quasar</dc:creator>
  <cp:lastModifiedBy>SPH BİLİŞİM</cp:lastModifiedBy>
  <cp:revision>563</cp:revision>
  <cp:lastPrinted>2013-11-29T16:30:44Z</cp:lastPrinted>
  <dcterms:created xsi:type="dcterms:W3CDTF">2010-02-15T12:36:02Z</dcterms:created>
  <dcterms:modified xsi:type="dcterms:W3CDTF">2019-12-04T05:40:40Z</dcterms:modified>
</cp:coreProperties>
</file>